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76"/>
  </p:notesMasterIdLst>
  <p:sldIdLst>
    <p:sldId id="347" r:id="rId2"/>
    <p:sldId id="256" r:id="rId3"/>
    <p:sldId id="367" r:id="rId4"/>
    <p:sldId id="279" r:id="rId5"/>
    <p:sldId id="344" r:id="rId6"/>
    <p:sldId id="264" r:id="rId7"/>
    <p:sldId id="368" r:id="rId8"/>
    <p:sldId id="265" r:id="rId9"/>
    <p:sldId id="268" r:id="rId10"/>
    <p:sldId id="350" r:id="rId11"/>
    <p:sldId id="271" r:id="rId12"/>
    <p:sldId id="272" r:id="rId13"/>
    <p:sldId id="273" r:id="rId14"/>
    <p:sldId id="351" r:id="rId15"/>
    <p:sldId id="274" r:id="rId16"/>
    <p:sldId id="275" r:id="rId17"/>
    <p:sldId id="276" r:id="rId18"/>
    <p:sldId id="269" r:id="rId19"/>
    <p:sldId id="270" r:id="rId20"/>
    <p:sldId id="266" r:id="rId21"/>
    <p:sldId id="262" r:id="rId22"/>
    <p:sldId id="346" r:id="rId23"/>
    <p:sldId id="288" r:id="rId24"/>
    <p:sldId id="289" r:id="rId25"/>
    <p:sldId id="291" r:id="rId26"/>
    <p:sldId id="292" r:id="rId27"/>
    <p:sldId id="293" r:id="rId28"/>
    <p:sldId id="294" r:id="rId29"/>
    <p:sldId id="360" r:id="rId30"/>
    <p:sldId id="361" r:id="rId31"/>
    <p:sldId id="267" r:id="rId32"/>
    <p:sldId id="296" r:id="rId33"/>
    <p:sldId id="369" r:id="rId34"/>
    <p:sldId id="299" r:id="rId35"/>
    <p:sldId id="354" r:id="rId36"/>
    <p:sldId id="305" r:id="rId37"/>
    <p:sldId id="353" r:id="rId38"/>
    <p:sldId id="309" r:id="rId39"/>
    <p:sldId id="374" r:id="rId40"/>
    <p:sldId id="376" r:id="rId41"/>
    <p:sldId id="378" r:id="rId42"/>
    <p:sldId id="377" r:id="rId43"/>
    <p:sldId id="370" r:id="rId44"/>
    <p:sldId id="356" r:id="rId45"/>
    <p:sldId id="363" r:id="rId46"/>
    <p:sldId id="364" r:id="rId47"/>
    <p:sldId id="371" r:id="rId48"/>
    <p:sldId id="358" r:id="rId49"/>
    <p:sldId id="359" r:id="rId50"/>
    <p:sldId id="366" r:id="rId51"/>
    <p:sldId id="290" r:id="rId52"/>
    <p:sldId id="379" r:id="rId53"/>
    <p:sldId id="340" r:id="rId54"/>
    <p:sldId id="372" r:id="rId55"/>
    <p:sldId id="298" r:id="rId56"/>
    <p:sldId id="302" r:id="rId57"/>
    <p:sldId id="303" r:id="rId58"/>
    <p:sldId id="308" r:id="rId59"/>
    <p:sldId id="373" r:id="rId60"/>
    <p:sldId id="310" r:id="rId61"/>
    <p:sldId id="311" r:id="rId62"/>
    <p:sldId id="315" r:id="rId63"/>
    <p:sldId id="317" r:id="rId64"/>
    <p:sldId id="318" r:id="rId65"/>
    <p:sldId id="320" r:id="rId66"/>
    <p:sldId id="325" r:id="rId67"/>
    <p:sldId id="331" r:id="rId68"/>
    <p:sldId id="375" r:id="rId69"/>
    <p:sldId id="333" r:id="rId70"/>
    <p:sldId id="335" r:id="rId71"/>
    <p:sldId id="362" r:id="rId72"/>
    <p:sldId id="380" r:id="rId73"/>
    <p:sldId id="381" r:id="rId74"/>
    <p:sldId id="382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AD7"/>
    <a:srgbClr val="80C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1"/>
    <p:restoredTop sz="96327"/>
  </p:normalViewPr>
  <p:slideViewPr>
    <p:cSldViewPr snapToGrid="0" snapToObjects="1">
      <p:cViewPr varScale="1">
        <p:scale>
          <a:sx n="127" d="100"/>
          <a:sy n="127" d="100"/>
        </p:scale>
        <p:origin x="19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9546CB-D714-40BD-B53E-DE7B056DDC5A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9A90B84E-1089-4479-BEE3-CA1A314B0020}">
      <dgm:prSet phldrT="[Text]"/>
      <dgm:spPr>
        <a:xfrm>
          <a:off x="5197" y="391665"/>
          <a:ext cx="3025772" cy="1210308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GB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Raw reads are derived from an ‘environmental sample’</a:t>
          </a:r>
        </a:p>
      </dgm:t>
    </dgm:pt>
    <dgm:pt modelId="{E5EAA13C-7486-4306-A175-FE29D7132B5C}" type="parTrans" cxnId="{E9E1D702-9843-4B0D-91C7-FC818FFC66B6}">
      <dgm:prSet/>
      <dgm:spPr/>
      <dgm:t>
        <a:bodyPr/>
        <a:lstStyle/>
        <a:p>
          <a:endParaRPr lang="en-US"/>
        </a:p>
      </dgm:t>
    </dgm:pt>
    <dgm:pt modelId="{59D4AF53-9F4A-49BD-9FE7-5B22DDF16048}" type="sibTrans" cxnId="{E9E1D702-9843-4B0D-91C7-FC818FFC66B6}">
      <dgm:prSet/>
      <dgm:spPr/>
      <dgm:t>
        <a:bodyPr/>
        <a:lstStyle/>
        <a:p>
          <a:endParaRPr lang="en-US"/>
        </a:p>
      </dgm:t>
    </dgm:pt>
    <dgm:pt modelId="{6369AF5A-BBFB-40A3-83B7-B4DD8DD6D610}">
      <dgm:prSet phldrT="[Text]"/>
      <dgm:spPr>
        <a:xfrm>
          <a:off x="2728393" y="391665"/>
          <a:ext cx="3025772" cy="1210308"/>
        </a:xfrm>
        <a:prstGeom prst="chevron">
          <a:avLst/>
        </a:prstGeom>
        <a:solidFill>
          <a:srgbClr val="4472C4">
            <a:hueOff val="-2451115"/>
            <a:satOff val="-3409"/>
            <a:lumOff val="-1307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GB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All the </a:t>
          </a:r>
          <a:r>
            <a:rPr lang="en-GB" dirty="0" err="1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contigs</a:t>
          </a:r>
          <a:r>
            <a:rPr lang="en-GB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 from the biome are assembled together</a:t>
          </a:r>
          <a:endParaRPr lang="en-US" dirty="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9AD4FF0B-0B6B-4620-A4AD-8A7ED21AA17C}" type="parTrans" cxnId="{45669C71-BE33-40D4-9584-7C5C2E951369}">
      <dgm:prSet/>
      <dgm:spPr/>
      <dgm:t>
        <a:bodyPr/>
        <a:lstStyle/>
        <a:p>
          <a:endParaRPr lang="en-US"/>
        </a:p>
      </dgm:t>
    </dgm:pt>
    <dgm:pt modelId="{8A4001A1-B089-49C1-ACDE-0B2397B26AFE}" type="sibTrans" cxnId="{45669C71-BE33-40D4-9584-7C5C2E951369}">
      <dgm:prSet/>
      <dgm:spPr/>
      <dgm:t>
        <a:bodyPr/>
        <a:lstStyle/>
        <a:p>
          <a:endParaRPr lang="en-US"/>
        </a:p>
      </dgm:t>
    </dgm:pt>
    <dgm:pt modelId="{E103CEAE-187D-46D9-AB0D-F23AA1F4A20E}">
      <dgm:prSet phldrT="[Text]"/>
      <dgm:spPr>
        <a:xfrm>
          <a:off x="5451588" y="391665"/>
          <a:ext cx="3025772" cy="1210308"/>
        </a:xfrm>
        <a:prstGeom prst="chevron">
          <a:avLst/>
        </a:prstGeom>
        <a:solidFill>
          <a:srgbClr val="4472C4">
            <a:hueOff val="-4902230"/>
            <a:satOff val="-6819"/>
            <a:lumOff val="-261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GB" dirty="0" err="1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Contigs</a:t>
          </a:r>
          <a:r>
            <a:rPr lang="en-GB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 are binned into taxonomic groups</a:t>
          </a:r>
          <a:endParaRPr lang="en-US" dirty="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DE350CCA-6547-4CC0-82B0-666A31B782DE}" type="parTrans" cxnId="{94B2160C-BC44-455C-B04E-6902F8B33FDB}">
      <dgm:prSet/>
      <dgm:spPr/>
      <dgm:t>
        <a:bodyPr/>
        <a:lstStyle/>
        <a:p>
          <a:endParaRPr lang="en-US"/>
        </a:p>
      </dgm:t>
    </dgm:pt>
    <dgm:pt modelId="{47437D97-7543-4701-9557-82D5FA0BAAC0}" type="sibTrans" cxnId="{94B2160C-BC44-455C-B04E-6902F8B33FDB}">
      <dgm:prSet/>
      <dgm:spPr/>
      <dgm:t>
        <a:bodyPr/>
        <a:lstStyle/>
        <a:p>
          <a:endParaRPr lang="en-US"/>
        </a:p>
      </dgm:t>
    </dgm:pt>
    <dgm:pt modelId="{8D4529AD-85F4-41C2-BCE4-ED19A55738E6}">
      <dgm:prSet/>
      <dgm:spPr>
        <a:xfrm>
          <a:off x="8174783" y="391665"/>
          <a:ext cx="3025772" cy="1210308"/>
        </a:xfrm>
        <a:prstGeom prst="chevron">
          <a:avLst/>
        </a:prstGeom>
        <a:solidFill>
          <a:srgbClr val="4472C4">
            <a:hueOff val="-7353344"/>
            <a:satOff val="-10228"/>
            <a:lumOff val="-392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GB" dirty="0" err="1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Contigs</a:t>
          </a:r>
          <a:r>
            <a:rPr lang="en-GB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 are further assembled to generate high quality genomes</a:t>
          </a:r>
          <a:endParaRPr lang="en-US" dirty="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C3D87776-F1D5-4D50-99C2-1CBD8DD53DCC}" type="parTrans" cxnId="{E8E23C58-EC12-4E91-BAA1-07B30C1323A1}">
      <dgm:prSet/>
      <dgm:spPr/>
      <dgm:t>
        <a:bodyPr/>
        <a:lstStyle/>
        <a:p>
          <a:endParaRPr lang="en-US"/>
        </a:p>
      </dgm:t>
    </dgm:pt>
    <dgm:pt modelId="{E84D14B9-547E-4613-BE38-6D94F2A96A54}" type="sibTrans" cxnId="{E8E23C58-EC12-4E91-BAA1-07B30C1323A1}">
      <dgm:prSet/>
      <dgm:spPr/>
      <dgm:t>
        <a:bodyPr/>
        <a:lstStyle/>
        <a:p>
          <a:endParaRPr lang="en-US"/>
        </a:p>
      </dgm:t>
    </dgm:pt>
    <dgm:pt modelId="{BF371F06-1B84-4F5F-BB2A-88D8BD4E6A8D}" type="pres">
      <dgm:prSet presAssocID="{B39546CB-D714-40BD-B53E-DE7B056DDC5A}" presName="Name0" presStyleCnt="0">
        <dgm:presLayoutVars>
          <dgm:dir/>
          <dgm:animLvl val="lvl"/>
          <dgm:resizeHandles val="exact"/>
        </dgm:presLayoutVars>
      </dgm:prSet>
      <dgm:spPr/>
    </dgm:pt>
    <dgm:pt modelId="{F6E81600-F3DA-45DB-91D8-F472EBD1DAFF}" type="pres">
      <dgm:prSet presAssocID="{9A90B84E-1089-4479-BEE3-CA1A314B002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32ECD7B-38C3-472A-80F0-A81F85D4A311}" type="pres">
      <dgm:prSet presAssocID="{59D4AF53-9F4A-49BD-9FE7-5B22DDF16048}" presName="parTxOnlySpace" presStyleCnt="0"/>
      <dgm:spPr/>
    </dgm:pt>
    <dgm:pt modelId="{0FC49EF8-0EBA-45FC-AF1D-6FEFB8583464}" type="pres">
      <dgm:prSet presAssocID="{6369AF5A-BBFB-40A3-83B7-B4DD8DD6D61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62A6221-DEF1-4891-ABB6-449225114279}" type="pres">
      <dgm:prSet presAssocID="{8A4001A1-B089-49C1-ACDE-0B2397B26AFE}" presName="parTxOnlySpace" presStyleCnt="0"/>
      <dgm:spPr/>
    </dgm:pt>
    <dgm:pt modelId="{EE69E54B-025E-4D6B-B4A3-D44F94F4FDCA}" type="pres">
      <dgm:prSet presAssocID="{E103CEAE-187D-46D9-AB0D-F23AA1F4A2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5914DB2-8F1F-464A-9E7D-0FEA456C6DC8}" type="pres">
      <dgm:prSet presAssocID="{47437D97-7543-4701-9557-82D5FA0BAAC0}" presName="parTxOnlySpace" presStyleCnt="0"/>
      <dgm:spPr/>
    </dgm:pt>
    <dgm:pt modelId="{41213413-B0BE-4A34-8227-FA4258033191}" type="pres">
      <dgm:prSet presAssocID="{8D4529AD-85F4-41C2-BCE4-ED19A55738E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9E1D702-9843-4B0D-91C7-FC818FFC66B6}" srcId="{B39546CB-D714-40BD-B53E-DE7B056DDC5A}" destId="{9A90B84E-1089-4479-BEE3-CA1A314B0020}" srcOrd="0" destOrd="0" parTransId="{E5EAA13C-7486-4306-A175-FE29D7132B5C}" sibTransId="{59D4AF53-9F4A-49BD-9FE7-5B22DDF16048}"/>
    <dgm:cxn modelId="{94B2160C-BC44-455C-B04E-6902F8B33FDB}" srcId="{B39546CB-D714-40BD-B53E-DE7B056DDC5A}" destId="{E103CEAE-187D-46D9-AB0D-F23AA1F4A20E}" srcOrd="2" destOrd="0" parTransId="{DE350CCA-6547-4CC0-82B0-666A31B782DE}" sibTransId="{47437D97-7543-4701-9557-82D5FA0BAAC0}"/>
    <dgm:cxn modelId="{B2C73917-5815-44B7-AE31-F9A0B735C29E}" type="presOf" srcId="{6369AF5A-BBFB-40A3-83B7-B4DD8DD6D610}" destId="{0FC49EF8-0EBA-45FC-AF1D-6FEFB8583464}" srcOrd="0" destOrd="0" presId="urn:microsoft.com/office/officeart/2005/8/layout/chevron1"/>
    <dgm:cxn modelId="{65D9FE19-961D-4AF5-80F3-6A2161F92778}" type="presOf" srcId="{E103CEAE-187D-46D9-AB0D-F23AA1F4A20E}" destId="{EE69E54B-025E-4D6B-B4A3-D44F94F4FDCA}" srcOrd="0" destOrd="0" presId="urn:microsoft.com/office/officeart/2005/8/layout/chevron1"/>
    <dgm:cxn modelId="{011E474D-99DE-439E-8AF8-91690A6AC0F9}" type="presOf" srcId="{B39546CB-D714-40BD-B53E-DE7B056DDC5A}" destId="{BF371F06-1B84-4F5F-BB2A-88D8BD4E6A8D}" srcOrd="0" destOrd="0" presId="urn:microsoft.com/office/officeart/2005/8/layout/chevron1"/>
    <dgm:cxn modelId="{E8E23C58-EC12-4E91-BAA1-07B30C1323A1}" srcId="{B39546CB-D714-40BD-B53E-DE7B056DDC5A}" destId="{8D4529AD-85F4-41C2-BCE4-ED19A55738E6}" srcOrd="3" destOrd="0" parTransId="{C3D87776-F1D5-4D50-99C2-1CBD8DD53DCC}" sibTransId="{E84D14B9-547E-4613-BE38-6D94F2A96A54}"/>
    <dgm:cxn modelId="{E662BE67-FE05-4D25-A105-14BEA1C44B92}" type="presOf" srcId="{9A90B84E-1089-4479-BEE3-CA1A314B0020}" destId="{F6E81600-F3DA-45DB-91D8-F472EBD1DAFF}" srcOrd="0" destOrd="0" presId="urn:microsoft.com/office/officeart/2005/8/layout/chevron1"/>
    <dgm:cxn modelId="{45669C71-BE33-40D4-9584-7C5C2E951369}" srcId="{B39546CB-D714-40BD-B53E-DE7B056DDC5A}" destId="{6369AF5A-BBFB-40A3-83B7-B4DD8DD6D610}" srcOrd="1" destOrd="0" parTransId="{9AD4FF0B-0B6B-4620-A4AD-8A7ED21AA17C}" sibTransId="{8A4001A1-B089-49C1-ACDE-0B2397B26AFE}"/>
    <dgm:cxn modelId="{C867029E-527A-41F2-A6F7-E46B164979D3}" type="presOf" srcId="{8D4529AD-85F4-41C2-BCE4-ED19A55738E6}" destId="{41213413-B0BE-4A34-8227-FA4258033191}" srcOrd="0" destOrd="0" presId="urn:microsoft.com/office/officeart/2005/8/layout/chevron1"/>
    <dgm:cxn modelId="{E4EA78A9-9455-4735-9E17-3A18E0F1B7FC}" type="presParOf" srcId="{BF371F06-1B84-4F5F-BB2A-88D8BD4E6A8D}" destId="{F6E81600-F3DA-45DB-91D8-F472EBD1DAFF}" srcOrd="0" destOrd="0" presId="urn:microsoft.com/office/officeart/2005/8/layout/chevron1"/>
    <dgm:cxn modelId="{031A5F79-AE4D-4E8C-93E6-0E0BD2939B5D}" type="presParOf" srcId="{BF371F06-1B84-4F5F-BB2A-88D8BD4E6A8D}" destId="{E32ECD7B-38C3-472A-80F0-A81F85D4A311}" srcOrd="1" destOrd="0" presId="urn:microsoft.com/office/officeart/2005/8/layout/chevron1"/>
    <dgm:cxn modelId="{7811E4AA-2BFE-43DE-8E30-3674CDE0C55F}" type="presParOf" srcId="{BF371F06-1B84-4F5F-BB2A-88D8BD4E6A8D}" destId="{0FC49EF8-0EBA-45FC-AF1D-6FEFB8583464}" srcOrd="2" destOrd="0" presId="urn:microsoft.com/office/officeart/2005/8/layout/chevron1"/>
    <dgm:cxn modelId="{441EC042-1F30-46C1-862D-FC48F6C3D536}" type="presParOf" srcId="{BF371F06-1B84-4F5F-BB2A-88D8BD4E6A8D}" destId="{662A6221-DEF1-4891-ABB6-449225114279}" srcOrd="3" destOrd="0" presId="urn:microsoft.com/office/officeart/2005/8/layout/chevron1"/>
    <dgm:cxn modelId="{61212EB0-4560-4B77-B6CF-EECA0CC6238D}" type="presParOf" srcId="{BF371F06-1B84-4F5F-BB2A-88D8BD4E6A8D}" destId="{EE69E54B-025E-4D6B-B4A3-D44F94F4FDCA}" srcOrd="4" destOrd="0" presId="urn:microsoft.com/office/officeart/2005/8/layout/chevron1"/>
    <dgm:cxn modelId="{70B6857E-4FCF-4AD2-84CE-A8E3A67F5DE2}" type="presParOf" srcId="{BF371F06-1B84-4F5F-BB2A-88D8BD4E6A8D}" destId="{65914DB2-8F1F-464A-9E7D-0FEA456C6DC8}" srcOrd="5" destOrd="0" presId="urn:microsoft.com/office/officeart/2005/8/layout/chevron1"/>
    <dgm:cxn modelId="{6FFF63A9-5D5A-45B6-B60A-A46A6381BC88}" type="presParOf" srcId="{BF371F06-1B84-4F5F-BB2A-88D8BD4E6A8D}" destId="{41213413-B0BE-4A34-8227-FA425803319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9546CB-D714-40BD-B53E-DE7B056DDC5A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9A90B84E-1089-4479-BEE3-CA1A314B0020}">
      <dgm:prSet phldrT="[Text]"/>
      <dgm:spPr>
        <a:xfrm>
          <a:off x="5197" y="391665"/>
          <a:ext cx="3025772" cy="1210308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GB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Raw reads are derived from an ‘environmental sample’</a:t>
          </a:r>
        </a:p>
      </dgm:t>
    </dgm:pt>
    <dgm:pt modelId="{E5EAA13C-7486-4306-A175-FE29D7132B5C}" type="parTrans" cxnId="{E9E1D702-9843-4B0D-91C7-FC818FFC66B6}">
      <dgm:prSet/>
      <dgm:spPr/>
      <dgm:t>
        <a:bodyPr/>
        <a:lstStyle/>
        <a:p>
          <a:endParaRPr lang="en-US"/>
        </a:p>
      </dgm:t>
    </dgm:pt>
    <dgm:pt modelId="{59D4AF53-9F4A-49BD-9FE7-5B22DDF16048}" type="sibTrans" cxnId="{E9E1D702-9843-4B0D-91C7-FC818FFC66B6}">
      <dgm:prSet/>
      <dgm:spPr/>
      <dgm:t>
        <a:bodyPr/>
        <a:lstStyle/>
        <a:p>
          <a:endParaRPr lang="en-US"/>
        </a:p>
      </dgm:t>
    </dgm:pt>
    <dgm:pt modelId="{6369AF5A-BBFB-40A3-83B7-B4DD8DD6D610}">
      <dgm:prSet phldrT="[Text]"/>
      <dgm:spPr>
        <a:xfrm>
          <a:off x="2728393" y="391665"/>
          <a:ext cx="3025772" cy="1210308"/>
        </a:xfrm>
        <a:prstGeom prst="chevron">
          <a:avLst/>
        </a:prstGeom>
        <a:solidFill>
          <a:srgbClr val="4472C4">
            <a:hueOff val="-2451115"/>
            <a:satOff val="-3409"/>
            <a:lumOff val="-1307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GB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All the </a:t>
          </a:r>
          <a:r>
            <a:rPr lang="en-GB" dirty="0" err="1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contigs</a:t>
          </a:r>
          <a:r>
            <a:rPr lang="en-GB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 from the biome are assembled together</a:t>
          </a:r>
          <a:endParaRPr lang="en-US" dirty="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9AD4FF0B-0B6B-4620-A4AD-8A7ED21AA17C}" type="parTrans" cxnId="{45669C71-BE33-40D4-9584-7C5C2E951369}">
      <dgm:prSet/>
      <dgm:spPr/>
      <dgm:t>
        <a:bodyPr/>
        <a:lstStyle/>
        <a:p>
          <a:endParaRPr lang="en-US"/>
        </a:p>
      </dgm:t>
    </dgm:pt>
    <dgm:pt modelId="{8A4001A1-B089-49C1-ACDE-0B2397B26AFE}" type="sibTrans" cxnId="{45669C71-BE33-40D4-9584-7C5C2E951369}">
      <dgm:prSet/>
      <dgm:spPr/>
      <dgm:t>
        <a:bodyPr/>
        <a:lstStyle/>
        <a:p>
          <a:endParaRPr lang="en-US"/>
        </a:p>
      </dgm:t>
    </dgm:pt>
    <dgm:pt modelId="{E103CEAE-187D-46D9-AB0D-F23AA1F4A20E}">
      <dgm:prSet phldrT="[Text]"/>
      <dgm:spPr>
        <a:xfrm>
          <a:off x="5451588" y="391665"/>
          <a:ext cx="3025772" cy="1210308"/>
        </a:xfrm>
        <a:prstGeom prst="chevron">
          <a:avLst/>
        </a:prstGeom>
        <a:solidFill>
          <a:srgbClr val="4472C4">
            <a:hueOff val="-4902230"/>
            <a:satOff val="-6819"/>
            <a:lumOff val="-261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GB" dirty="0" err="1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Contigs</a:t>
          </a:r>
          <a:r>
            <a:rPr lang="en-GB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 are binned into taxonomic groups</a:t>
          </a:r>
          <a:endParaRPr lang="en-US" dirty="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DE350CCA-6547-4CC0-82B0-666A31B782DE}" type="parTrans" cxnId="{94B2160C-BC44-455C-B04E-6902F8B33FDB}">
      <dgm:prSet/>
      <dgm:spPr/>
      <dgm:t>
        <a:bodyPr/>
        <a:lstStyle/>
        <a:p>
          <a:endParaRPr lang="en-US"/>
        </a:p>
      </dgm:t>
    </dgm:pt>
    <dgm:pt modelId="{47437D97-7543-4701-9557-82D5FA0BAAC0}" type="sibTrans" cxnId="{94B2160C-BC44-455C-B04E-6902F8B33FDB}">
      <dgm:prSet/>
      <dgm:spPr/>
      <dgm:t>
        <a:bodyPr/>
        <a:lstStyle/>
        <a:p>
          <a:endParaRPr lang="en-US"/>
        </a:p>
      </dgm:t>
    </dgm:pt>
    <dgm:pt modelId="{8D4529AD-85F4-41C2-BCE4-ED19A55738E6}">
      <dgm:prSet/>
      <dgm:spPr>
        <a:xfrm>
          <a:off x="8174783" y="391665"/>
          <a:ext cx="3025772" cy="1210308"/>
        </a:xfrm>
        <a:prstGeom prst="chevron">
          <a:avLst/>
        </a:prstGeom>
        <a:solidFill>
          <a:srgbClr val="4472C4">
            <a:hueOff val="-7353344"/>
            <a:satOff val="-10228"/>
            <a:lumOff val="-392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GB" dirty="0" err="1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Contigs</a:t>
          </a:r>
          <a:r>
            <a:rPr lang="en-GB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 are further assembled to generate high quality genomes</a:t>
          </a:r>
          <a:endParaRPr lang="en-US" dirty="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C3D87776-F1D5-4D50-99C2-1CBD8DD53DCC}" type="parTrans" cxnId="{E8E23C58-EC12-4E91-BAA1-07B30C1323A1}">
      <dgm:prSet/>
      <dgm:spPr/>
      <dgm:t>
        <a:bodyPr/>
        <a:lstStyle/>
        <a:p>
          <a:endParaRPr lang="en-US"/>
        </a:p>
      </dgm:t>
    </dgm:pt>
    <dgm:pt modelId="{E84D14B9-547E-4613-BE38-6D94F2A96A54}" type="sibTrans" cxnId="{E8E23C58-EC12-4E91-BAA1-07B30C1323A1}">
      <dgm:prSet/>
      <dgm:spPr/>
      <dgm:t>
        <a:bodyPr/>
        <a:lstStyle/>
        <a:p>
          <a:endParaRPr lang="en-US"/>
        </a:p>
      </dgm:t>
    </dgm:pt>
    <dgm:pt modelId="{BF371F06-1B84-4F5F-BB2A-88D8BD4E6A8D}" type="pres">
      <dgm:prSet presAssocID="{B39546CB-D714-40BD-B53E-DE7B056DDC5A}" presName="Name0" presStyleCnt="0">
        <dgm:presLayoutVars>
          <dgm:dir/>
          <dgm:animLvl val="lvl"/>
          <dgm:resizeHandles val="exact"/>
        </dgm:presLayoutVars>
      </dgm:prSet>
      <dgm:spPr/>
    </dgm:pt>
    <dgm:pt modelId="{F6E81600-F3DA-45DB-91D8-F472EBD1DAFF}" type="pres">
      <dgm:prSet presAssocID="{9A90B84E-1089-4479-BEE3-CA1A314B002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32ECD7B-38C3-472A-80F0-A81F85D4A311}" type="pres">
      <dgm:prSet presAssocID="{59D4AF53-9F4A-49BD-9FE7-5B22DDF16048}" presName="parTxOnlySpace" presStyleCnt="0"/>
      <dgm:spPr/>
    </dgm:pt>
    <dgm:pt modelId="{0FC49EF8-0EBA-45FC-AF1D-6FEFB8583464}" type="pres">
      <dgm:prSet presAssocID="{6369AF5A-BBFB-40A3-83B7-B4DD8DD6D61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62A6221-DEF1-4891-ABB6-449225114279}" type="pres">
      <dgm:prSet presAssocID="{8A4001A1-B089-49C1-ACDE-0B2397B26AFE}" presName="parTxOnlySpace" presStyleCnt="0"/>
      <dgm:spPr/>
    </dgm:pt>
    <dgm:pt modelId="{EE69E54B-025E-4D6B-B4A3-D44F94F4FDCA}" type="pres">
      <dgm:prSet presAssocID="{E103CEAE-187D-46D9-AB0D-F23AA1F4A2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5914DB2-8F1F-464A-9E7D-0FEA456C6DC8}" type="pres">
      <dgm:prSet presAssocID="{47437D97-7543-4701-9557-82D5FA0BAAC0}" presName="parTxOnlySpace" presStyleCnt="0"/>
      <dgm:spPr/>
    </dgm:pt>
    <dgm:pt modelId="{41213413-B0BE-4A34-8227-FA4258033191}" type="pres">
      <dgm:prSet presAssocID="{8D4529AD-85F4-41C2-BCE4-ED19A55738E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9E1D702-9843-4B0D-91C7-FC818FFC66B6}" srcId="{B39546CB-D714-40BD-B53E-DE7B056DDC5A}" destId="{9A90B84E-1089-4479-BEE3-CA1A314B0020}" srcOrd="0" destOrd="0" parTransId="{E5EAA13C-7486-4306-A175-FE29D7132B5C}" sibTransId="{59D4AF53-9F4A-49BD-9FE7-5B22DDF16048}"/>
    <dgm:cxn modelId="{94B2160C-BC44-455C-B04E-6902F8B33FDB}" srcId="{B39546CB-D714-40BD-B53E-DE7B056DDC5A}" destId="{E103CEAE-187D-46D9-AB0D-F23AA1F4A20E}" srcOrd="2" destOrd="0" parTransId="{DE350CCA-6547-4CC0-82B0-666A31B782DE}" sibTransId="{47437D97-7543-4701-9557-82D5FA0BAAC0}"/>
    <dgm:cxn modelId="{B2C73917-5815-44B7-AE31-F9A0B735C29E}" type="presOf" srcId="{6369AF5A-BBFB-40A3-83B7-B4DD8DD6D610}" destId="{0FC49EF8-0EBA-45FC-AF1D-6FEFB8583464}" srcOrd="0" destOrd="0" presId="urn:microsoft.com/office/officeart/2005/8/layout/chevron1"/>
    <dgm:cxn modelId="{65D9FE19-961D-4AF5-80F3-6A2161F92778}" type="presOf" srcId="{E103CEAE-187D-46D9-AB0D-F23AA1F4A20E}" destId="{EE69E54B-025E-4D6B-B4A3-D44F94F4FDCA}" srcOrd="0" destOrd="0" presId="urn:microsoft.com/office/officeart/2005/8/layout/chevron1"/>
    <dgm:cxn modelId="{011E474D-99DE-439E-8AF8-91690A6AC0F9}" type="presOf" srcId="{B39546CB-D714-40BD-B53E-DE7B056DDC5A}" destId="{BF371F06-1B84-4F5F-BB2A-88D8BD4E6A8D}" srcOrd="0" destOrd="0" presId="urn:microsoft.com/office/officeart/2005/8/layout/chevron1"/>
    <dgm:cxn modelId="{E8E23C58-EC12-4E91-BAA1-07B30C1323A1}" srcId="{B39546CB-D714-40BD-B53E-DE7B056DDC5A}" destId="{8D4529AD-85F4-41C2-BCE4-ED19A55738E6}" srcOrd="3" destOrd="0" parTransId="{C3D87776-F1D5-4D50-99C2-1CBD8DD53DCC}" sibTransId="{E84D14B9-547E-4613-BE38-6D94F2A96A54}"/>
    <dgm:cxn modelId="{E662BE67-FE05-4D25-A105-14BEA1C44B92}" type="presOf" srcId="{9A90B84E-1089-4479-BEE3-CA1A314B0020}" destId="{F6E81600-F3DA-45DB-91D8-F472EBD1DAFF}" srcOrd="0" destOrd="0" presId="urn:microsoft.com/office/officeart/2005/8/layout/chevron1"/>
    <dgm:cxn modelId="{45669C71-BE33-40D4-9584-7C5C2E951369}" srcId="{B39546CB-D714-40BD-B53E-DE7B056DDC5A}" destId="{6369AF5A-BBFB-40A3-83B7-B4DD8DD6D610}" srcOrd="1" destOrd="0" parTransId="{9AD4FF0B-0B6B-4620-A4AD-8A7ED21AA17C}" sibTransId="{8A4001A1-B089-49C1-ACDE-0B2397B26AFE}"/>
    <dgm:cxn modelId="{C867029E-527A-41F2-A6F7-E46B164979D3}" type="presOf" srcId="{8D4529AD-85F4-41C2-BCE4-ED19A55738E6}" destId="{41213413-B0BE-4A34-8227-FA4258033191}" srcOrd="0" destOrd="0" presId="urn:microsoft.com/office/officeart/2005/8/layout/chevron1"/>
    <dgm:cxn modelId="{E4EA78A9-9455-4735-9E17-3A18E0F1B7FC}" type="presParOf" srcId="{BF371F06-1B84-4F5F-BB2A-88D8BD4E6A8D}" destId="{F6E81600-F3DA-45DB-91D8-F472EBD1DAFF}" srcOrd="0" destOrd="0" presId="urn:microsoft.com/office/officeart/2005/8/layout/chevron1"/>
    <dgm:cxn modelId="{031A5F79-AE4D-4E8C-93E6-0E0BD2939B5D}" type="presParOf" srcId="{BF371F06-1B84-4F5F-BB2A-88D8BD4E6A8D}" destId="{E32ECD7B-38C3-472A-80F0-A81F85D4A311}" srcOrd="1" destOrd="0" presId="urn:microsoft.com/office/officeart/2005/8/layout/chevron1"/>
    <dgm:cxn modelId="{7811E4AA-2BFE-43DE-8E30-3674CDE0C55F}" type="presParOf" srcId="{BF371F06-1B84-4F5F-BB2A-88D8BD4E6A8D}" destId="{0FC49EF8-0EBA-45FC-AF1D-6FEFB8583464}" srcOrd="2" destOrd="0" presId="urn:microsoft.com/office/officeart/2005/8/layout/chevron1"/>
    <dgm:cxn modelId="{441EC042-1F30-46C1-862D-FC48F6C3D536}" type="presParOf" srcId="{BF371F06-1B84-4F5F-BB2A-88D8BD4E6A8D}" destId="{662A6221-DEF1-4891-ABB6-449225114279}" srcOrd="3" destOrd="0" presId="urn:microsoft.com/office/officeart/2005/8/layout/chevron1"/>
    <dgm:cxn modelId="{61212EB0-4560-4B77-B6CF-EECA0CC6238D}" type="presParOf" srcId="{BF371F06-1B84-4F5F-BB2A-88D8BD4E6A8D}" destId="{EE69E54B-025E-4D6B-B4A3-D44F94F4FDCA}" srcOrd="4" destOrd="0" presId="urn:microsoft.com/office/officeart/2005/8/layout/chevron1"/>
    <dgm:cxn modelId="{70B6857E-4FCF-4AD2-84CE-A8E3A67F5DE2}" type="presParOf" srcId="{BF371F06-1B84-4F5F-BB2A-88D8BD4E6A8D}" destId="{65914DB2-8F1F-464A-9E7D-0FEA456C6DC8}" srcOrd="5" destOrd="0" presId="urn:microsoft.com/office/officeart/2005/8/layout/chevron1"/>
    <dgm:cxn modelId="{6FFF63A9-5D5A-45B6-B60A-A46A6381BC88}" type="presParOf" srcId="{BF371F06-1B84-4F5F-BB2A-88D8BD4E6A8D}" destId="{41213413-B0BE-4A34-8227-FA425803319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9546CB-D714-40BD-B53E-DE7B056DDC5A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9A90B84E-1089-4479-BEE3-CA1A314B0020}">
      <dgm:prSet phldrT="[Text]"/>
      <dgm:spPr>
        <a:xfrm>
          <a:off x="5197" y="391665"/>
          <a:ext cx="3025772" cy="1210308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GB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Raw reads are derived from an ‘environmental sample’</a:t>
          </a:r>
        </a:p>
      </dgm:t>
    </dgm:pt>
    <dgm:pt modelId="{E5EAA13C-7486-4306-A175-FE29D7132B5C}" type="parTrans" cxnId="{E9E1D702-9843-4B0D-91C7-FC818FFC66B6}">
      <dgm:prSet/>
      <dgm:spPr/>
      <dgm:t>
        <a:bodyPr/>
        <a:lstStyle/>
        <a:p>
          <a:endParaRPr lang="en-US"/>
        </a:p>
      </dgm:t>
    </dgm:pt>
    <dgm:pt modelId="{59D4AF53-9F4A-49BD-9FE7-5B22DDF16048}" type="sibTrans" cxnId="{E9E1D702-9843-4B0D-91C7-FC818FFC66B6}">
      <dgm:prSet/>
      <dgm:spPr/>
      <dgm:t>
        <a:bodyPr/>
        <a:lstStyle/>
        <a:p>
          <a:endParaRPr lang="en-US"/>
        </a:p>
      </dgm:t>
    </dgm:pt>
    <dgm:pt modelId="{6369AF5A-BBFB-40A3-83B7-B4DD8DD6D610}">
      <dgm:prSet phldrT="[Text]"/>
      <dgm:spPr>
        <a:xfrm>
          <a:off x="2728393" y="391665"/>
          <a:ext cx="3025772" cy="1210308"/>
        </a:xfrm>
        <a:prstGeom prst="chevron">
          <a:avLst/>
        </a:prstGeom>
        <a:solidFill>
          <a:srgbClr val="4472C4">
            <a:hueOff val="-2451115"/>
            <a:satOff val="-3409"/>
            <a:lumOff val="-1307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GB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All the </a:t>
          </a:r>
          <a:r>
            <a:rPr lang="en-GB" dirty="0" err="1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contigs</a:t>
          </a:r>
          <a:r>
            <a:rPr lang="en-GB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 from the biome are assembled together</a:t>
          </a:r>
          <a:endParaRPr lang="en-US" dirty="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9AD4FF0B-0B6B-4620-A4AD-8A7ED21AA17C}" type="parTrans" cxnId="{45669C71-BE33-40D4-9584-7C5C2E951369}">
      <dgm:prSet/>
      <dgm:spPr/>
      <dgm:t>
        <a:bodyPr/>
        <a:lstStyle/>
        <a:p>
          <a:endParaRPr lang="en-US"/>
        </a:p>
      </dgm:t>
    </dgm:pt>
    <dgm:pt modelId="{8A4001A1-B089-49C1-ACDE-0B2397B26AFE}" type="sibTrans" cxnId="{45669C71-BE33-40D4-9584-7C5C2E951369}">
      <dgm:prSet/>
      <dgm:spPr/>
      <dgm:t>
        <a:bodyPr/>
        <a:lstStyle/>
        <a:p>
          <a:endParaRPr lang="en-US"/>
        </a:p>
      </dgm:t>
    </dgm:pt>
    <dgm:pt modelId="{E103CEAE-187D-46D9-AB0D-F23AA1F4A20E}">
      <dgm:prSet phldrT="[Text]"/>
      <dgm:spPr>
        <a:xfrm>
          <a:off x="5451588" y="391665"/>
          <a:ext cx="3025772" cy="1210308"/>
        </a:xfrm>
        <a:prstGeom prst="chevron">
          <a:avLst/>
        </a:prstGeom>
        <a:solidFill>
          <a:srgbClr val="4472C4">
            <a:hueOff val="-4902230"/>
            <a:satOff val="-6819"/>
            <a:lumOff val="-261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GB" dirty="0" err="1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Contigs</a:t>
          </a:r>
          <a:r>
            <a:rPr lang="en-GB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 are binned into taxonomic groups</a:t>
          </a:r>
          <a:endParaRPr lang="en-US" dirty="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DE350CCA-6547-4CC0-82B0-666A31B782DE}" type="parTrans" cxnId="{94B2160C-BC44-455C-B04E-6902F8B33FDB}">
      <dgm:prSet/>
      <dgm:spPr/>
      <dgm:t>
        <a:bodyPr/>
        <a:lstStyle/>
        <a:p>
          <a:endParaRPr lang="en-US"/>
        </a:p>
      </dgm:t>
    </dgm:pt>
    <dgm:pt modelId="{47437D97-7543-4701-9557-82D5FA0BAAC0}" type="sibTrans" cxnId="{94B2160C-BC44-455C-B04E-6902F8B33FDB}">
      <dgm:prSet/>
      <dgm:spPr/>
      <dgm:t>
        <a:bodyPr/>
        <a:lstStyle/>
        <a:p>
          <a:endParaRPr lang="en-US"/>
        </a:p>
      </dgm:t>
    </dgm:pt>
    <dgm:pt modelId="{8D4529AD-85F4-41C2-BCE4-ED19A55738E6}">
      <dgm:prSet/>
      <dgm:spPr>
        <a:xfrm>
          <a:off x="8174783" y="391665"/>
          <a:ext cx="3025772" cy="1210308"/>
        </a:xfrm>
        <a:prstGeom prst="chevron">
          <a:avLst/>
        </a:prstGeom>
        <a:solidFill>
          <a:srgbClr val="4472C4">
            <a:hueOff val="-7353344"/>
            <a:satOff val="-10228"/>
            <a:lumOff val="-392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GB" dirty="0" err="1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Contigs</a:t>
          </a:r>
          <a:r>
            <a:rPr lang="en-GB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 are further assembled to generate high quality genomes</a:t>
          </a:r>
          <a:endParaRPr lang="en-US" dirty="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C3D87776-F1D5-4D50-99C2-1CBD8DD53DCC}" type="parTrans" cxnId="{E8E23C58-EC12-4E91-BAA1-07B30C1323A1}">
      <dgm:prSet/>
      <dgm:spPr/>
      <dgm:t>
        <a:bodyPr/>
        <a:lstStyle/>
        <a:p>
          <a:endParaRPr lang="en-US"/>
        </a:p>
      </dgm:t>
    </dgm:pt>
    <dgm:pt modelId="{E84D14B9-547E-4613-BE38-6D94F2A96A54}" type="sibTrans" cxnId="{E8E23C58-EC12-4E91-BAA1-07B30C1323A1}">
      <dgm:prSet/>
      <dgm:spPr/>
      <dgm:t>
        <a:bodyPr/>
        <a:lstStyle/>
        <a:p>
          <a:endParaRPr lang="en-US"/>
        </a:p>
      </dgm:t>
    </dgm:pt>
    <dgm:pt modelId="{BF371F06-1B84-4F5F-BB2A-88D8BD4E6A8D}" type="pres">
      <dgm:prSet presAssocID="{B39546CB-D714-40BD-B53E-DE7B056DDC5A}" presName="Name0" presStyleCnt="0">
        <dgm:presLayoutVars>
          <dgm:dir/>
          <dgm:animLvl val="lvl"/>
          <dgm:resizeHandles val="exact"/>
        </dgm:presLayoutVars>
      </dgm:prSet>
      <dgm:spPr/>
    </dgm:pt>
    <dgm:pt modelId="{F6E81600-F3DA-45DB-91D8-F472EBD1DAFF}" type="pres">
      <dgm:prSet presAssocID="{9A90B84E-1089-4479-BEE3-CA1A314B002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32ECD7B-38C3-472A-80F0-A81F85D4A311}" type="pres">
      <dgm:prSet presAssocID="{59D4AF53-9F4A-49BD-9FE7-5B22DDF16048}" presName="parTxOnlySpace" presStyleCnt="0"/>
      <dgm:spPr/>
    </dgm:pt>
    <dgm:pt modelId="{0FC49EF8-0EBA-45FC-AF1D-6FEFB8583464}" type="pres">
      <dgm:prSet presAssocID="{6369AF5A-BBFB-40A3-83B7-B4DD8DD6D61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62A6221-DEF1-4891-ABB6-449225114279}" type="pres">
      <dgm:prSet presAssocID="{8A4001A1-B089-49C1-ACDE-0B2397B26AFE}" presName="parTxOnlySpace" presStyleCnt="0"/>
      <dgm:spPr/>
    </dgm:pt>
    <dgm:pt modelId="{EE69E54B-025E-4D6B-B4A3-D44F94F4FDCA}" type="pres">
      <dgm:prSet presAssocID="{E103CEAE-187D-46D9-AB0D-F23AA1F4A2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5914DB2-8F1F-464A-9E7D-0FEA456C6DC8}" type="pres">
      <dgm:prSet presAssocID="{47437D97-7543-4701-9557-82D5FA0BAAC0}" presName="parTxOnlySpace" presStyleCnt="0"/>
      <dgm:spPr/>
    </dgm:pt>
    <dgm:pt modelId="{41213413-B0BE-4A34-8227-FA4258033191}" type="pres">
      <dgm:prSet presAssocID="{8D4529AD-85F4-41C2-BCE4-ED19A55738E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9E1D702-9843-4B0D-91C7-FC818FFC66B6}" srcId="{B39546CB-D714-40BD-B53E-DE7B056DDC5A}" destId="{9A90B84E-1089-4479-BEE3-CA1A314B0020}" srcOrd="0" destOrd="0" parTransId="{E5EAA13C-7486-4306-A175-FE29D7132B5C}" sibTransId="{59D4AF53-9F4A-49BD-9FE7-5B22DDF16048}"/>
    <dgm:cxn modelId="{94B2160C-BC44-455C-B04E-6902F8B33FDB}" srcId="{B39546CB-D714-40BD-B53E-DE7B056DDC5A}" destId="{E103CEAE-187D-46D9-AB0D-F23AA1F4A20E}" srcOrd="2" destOrd="0" parTransId="{DE350CCA-6547-4CC0-82B0-666A31B782DE}" sibTransId="{47437D97-7543-4701-9557-82D5FA0BAAC0}"/>
    <dgm:cxn modelId="{B2C73917-5815-44B7-AE31-F9A0B735C29E}" type="presOf" srcId="{6369AF5A-BBFB-40A3-83B7-B4DD8DD6D610}" destId="{0FC49EF8-0EBA-45FC-AF1D-6FEFB8583464}" srcOrd="0" destOrd="0" presId="urn:microsoft.com/office/officeart/2005/8/layout/chevron1"/>
    <dgm:cxn modelId="{65D9FE19-961D-4AF5-80F3-6A2161F92778}" type="presOf" srcId="{E103CEAE-187D-46D9-AB0D-F23AA1F4A20E}" destId="{EE69E54B-025E-4D6B-B4A3-D44F94F4FDCA}" srcOrd="0" destOrd="0" presId="urn:microsoft.com/office/officeart/2005/8/layout/chevron1"/>
    <dgm:cxn modelId="{011E474D-99DE-439E-8AF8-91690A6AC0F9}" type="presOf" srcId="{B39546CB-D714-40BD-B53E-DE7B056DDC5A}" destId="{BF371F06-1B84-4F5F-BB2A-88D8BD4E6A8D}" srcOrd="0" destOrd="0" presId="urn:microsoft.com/office/officeart/2005/8/layout/chevron1"/>
    <dgm:cxn modelId="{E8E23C58-EC12-4E91-BAA1-07B30C1323A1}" srcId="{B39546CB-D714-40BD-B53E-DE7B056DDC5A}" destId="{8D4529AD-85F4-41C2-BCE4-ED19A55738E6}" srcOrd="3" destOrd="0" parTransId="{C3D87776-F1D5-4D50-99C2-1CBD8DD53DCC}" sibTransId="{E84D14B9-547E-4613-BE38-6D94F2A96A54}"/>
    <dgm:cxn modelId="{E662BE67-FE05-4D25-A105-14BEA1C44B92}" type="presOf" srcId="{9A90B84E-1089-4479-BEE3-CA1A314B0020}" destId="{F6E81600-F3DA-45DB-91D8-F472EBD1DAFF}" srcOrd="0" destOrd="0" presId="urn:microsoft.com/office/officeart/2005/8/layout/chevron1"/>
    <dgm:cxn modelId="{45669C71-BE33-40D4-9584-7C5C2E951369}" srcId="{B39546CB-D714-40BD-B53E-DE7B056DDC5A}" destId="{6369AF5A-BBFB-40A3-83B7-B4DD8DD6D610}" srcOrd="1" destOrd="0" parTransId="{9AD4FF0B-0B6B-4620-A4AD-8A7ED21AA17C}" sibTransId="{8A4001A1-B089-49C1-ACDE-0B2397B26AFE}"/>
    <dgm:cxn modelId="{C867029E-527A-41F2-A6F7-E46B164979D3}" type="presOf" srcId="{8D4529AD-85F4-41C2-BCE4-ED19A55738E6}" destId="{41213413-B0BE-4A34-8227-FA4258033191}" srcOrd="0" destOrd="0" presId="urn:microsoft.com/office/officeart/2005/8/layout/chevron1"/>
    <dgm:cxn modelId="{E4EA78A9-9455-4735-9E17-3A18E0F1B7FC}" type="presParOf" srcId="{BF371F06-1B84-4F5F-BB2A-88D8BD4E6A8D}" destId="{F6E81600-F3DA-45DB-91D8-F472EBD1DAFF}" srcOrd="0" destOrd="0" presId="urn:microsoft.com/office/officeart/2005/8/layout/chevron1"/>
    <dgm:cxn modelId="{031A5F79-AE4D-4E8C-93E6-0E0BD2939B5D}" type="presParOf" srcId="{BF371F06-1B84-4F5F-BB2A-88D8BD4E6A8D}" destId="{E32ECD7B-38C3-472A-80F0-A81F85D4A311}" srcOrd="1" destOrd="0" presId="urn:microsoft.com/office/officeart/2005/8/layout/chevron1"/>
    <dgm:cxn modelId="{7811E4AA-2BFE-43DE-8E30-3674CDE0C55F}" type="presParOf" srcId="{BF371F06-1B84-4F5F-BB2A-88D8BD4E6A8D}" destId="{0FC49EF8-0EBA-45FC-AF1D-6FEFB8583464}" srcOrd="2" destOrd="0" presId="urn:microsoft.com/office/officeart/2005/8/layout/chevron1"/>
    <dgm:cxn modelId="{441EC042-1F30-46C1-862D-FC48F6C3D536}" type="presParOf" srcId="{BF371F06-1B84-4F5F-BB2A-88D8BD4E6A8D}" destId="{662A6221-DEF1-4891-ABB6-449225114279}" srcOrd="3" destOrd="0" presId="urn:microsoft.com/office/officeart/2005/8/layout/chevron1"/>
    <dgm:cxn modelId="{61212EB0-4560-4B77-B6CF-EECA0CC6238D}" type="presParOf" srcId="{BF371F06-1B84-4F5F-BB2A-88D8BD4E6A8D}" destId="{EE69E54B-025E-4D6B-B4A3-D44F94F4FDCA}" srcOrd="4" destOrd="0" presId="urn:microsoft.com/office/officeart/2005/8/layout/chevron1"/>
    <dgm:cxn modelId="{70B6857E-4FCF-4AD2-84CE-A8E3A67F5DE2}" type="presParOf" srcId="{BF371F06-1B84-4F5F-BB2A-88D8BD4E6A8D}" destId="{65914DB2-8F1F-464A-9E7D-0FEA456C6DC8}" srcOrd="5" destOrd="0" presId="urn:microsoft.com/office/officeart/2005/8/layout/chevron1"/>
    <dgm:cxn modelId="{6FFF63A9-5D5A-45B6-B60A-A46A6381BC88}" type="presParOf" srcId="{BF371F06-1B84-4F5F-BB2A-88D8BD4E6A8D}" destId="{41213413-B0BE-4A34-8227-FA425803319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81600-F3DA-45DB-91D8-F472EBD1DAFF}">
      <dsp:nvSpPr>
        <dsp:cNvPr id="0" name=""/>
        <dsp:cNvSpPr/>
      </dsp:nvSpPr>
      <dsp:spPr>
        <a:xfrm>
          <a:off x="3898" y="293748"/>
          <a:ext cx="2269329" cy="907731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Raw reads are derived from an ‘environmental sample’</a:t>
          </a:r>
        </a:p>
      </dsp:txBody>
      <dsp:txXfrm>
        <a:off x="457764" y="293748"/>
        <a:ext cx="1361598" cy="907731"/>
      </dsp:txXfrm>
    </dsp:sp>
    <dsp:sp modelId="{0FC49EF8-0EBA-45FC-AF1D-6FEFB8583464}">
      <dsp:nvSpPr>
        <dsp:cNvPr id="0" name=""/>
        <dsp:cNvSpPr/>
      </dsp:nvSpPr>
      <dsp:spPr>
        <a:xfrm>
          <a:off x="2046295" y="293748"/>
          <a:ext cx="2269329" cy="907731"/>
        </a:xfrm>
        <a:prstGeom prst="chevron">
          <a:avLst/>
        </a:prstGeom>
        <a:solidFill>
          <a:srgbClr val="4472C4">
            <a:hueOff val="-2451115"/>
            <a:satOff val="-3409"/>
            <a:lumOff val="-1307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All the </a:t>
          </a:r>
          <a:r>
            <a:rPr lang="en-GB" sz="1300" kern="1200" dirty="0" err="1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contigs</a:t>
          </a:r>
          <a:r>
            <a:rPr lang="en-GB" sz="1300" kern="1200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 from the biome are assembled together</a:t>
          </a:r>
          <a:endParaRPr lang="en-US" sz="1300" kern="1200" dirty="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2500161" y="293748"/>
        <a:ext cx="1361598" cy="907731"/>
      </dsp:txXfrm>
    </dsp:sp>
    <dsp:sp modelId="{EE69E54B-025E-4D6B-B4A3-D44F94F4FDCA}">
      <dsp:nvSpPr>
        <dsp:cNvPr id="0" name=""/>
        <dsp:cNvSpPr/>
      </dsp:nvSpPr>
      <dsp:spPr>
        <a:xfrm>
          <a:off x="4088691" y="293748"/>
          <a:ext cx="2269329" cy="907731"/>
        </a:xfrm>
        <a:prstGeom prst="chevron">
          <a:avLst/>
        </a:prstGeom>
        <a:solidFill>
          <a:srgbClr val="4472C4">
            <a:hueOff val="-4902230"/>
            <a:satOff val="-6819"/>
            <a:lumOff val="-261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 err="1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Contigs</a:t>
          </a:r>
          <a:r>
            <a:rPr lang="en-GB" sz="1300" kern="1200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 are binned into taxonomic groups</a:t>
          </a:r>
          <a:endParaRPr lang="en-US" sz="1300" kern="1200" dirty="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4542557" y="293748"/>
        <a:ext cx="1361598" cy="907731"/>
      </dsp:txXfrm>
    </dsp:sp>
    <dsp:sp modelId="{41213413-B0BE-4A34-8227-FA4258033191}">
      <dsp:nvSpPr>
        <dsp:cNvPr id="0" name=""/>
        <dsp:cNvSpPr/>
      </dsp:nvSpPr>
      <dsp:spPr>
        <a:xfrm>
          <a:off x="6131088" y="293748"/>
          <a:ext cx="2269329" cy="907731"/>
        </a:xfrm>
        <a:prstGeom prst="chevron">
          <a:avLst/>
        </a:prstGeom>
        <a:solidFill>
          <a:srgbClr val="4472C4">
            <a:hueOff val="-7353344"/>
            <a:satOff val="-10228"/>
            <a:lumOff val="-392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 err="1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Contigs</a:t>
          </a:r>
          <a:r>
            <a:rPr lang="en-GB" sz="1300" kern="1200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 are further assembled to generate high quality genomes</a:t>
          </a:r>
          <a:endParaRPr lang="en-US" sz="1300" kern="1200" dirty="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6584954" y="293748"/>
        <a:ext cx="1361598" cy="9077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81600-F3DA-45DB-91D8-F472EBD1DAFF}">
      <dsp:nvSpPr>
        <dsp:cNvPr id="0" name=""/>
        <dsp:cNvSpPr/>
      </dsp:nvSpPr>
      <dsp:spPr>
        <a:xfrm>
          <a:off x="3898" y="293748"/>
          <a:ext cx="2269329" cy="907731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Raw reads are derived from an ‘environmental sample’</a:t>
          </a:r>
        </a:p>
      </dsp:txBody>
      <dsp:txXfrm>
        <a:off x="457764" y="293748"/>
        <a:ext cx="1361598" cy="907731"/>
      </dsp:txXfrm>
    </dsp:sp>
    <dsp:sp modelId="{0FC49EF8-0EBA-45FC-AF1D-6FEFB8583464}">
      <dsp:nvSpPr>
        <dsp:cNvPr id="0" name=""/>
        <dsp:cNvSpPr/>
      </dsp:nvSpPr>
      <dsp:spPr>
        <a:xfrm>
          <a:off x="2046295" y="293748"/>
          <a:ext cx="2269329" cy="907731"/>
        </a:xfrm>
        <a:prstGeom prst="chevron">
          <a:avLst/>
        </a:prstGeom>
        <a:solidFill>
          <a:srgbClr val="4472C4">
            <a:hueOff val="-2451115"/>
            <a:satOff val="-3409"/>
            <a:lumOff val="-1307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All the </a:t>
          </a:r>
          <a:r>
            <a:rPr lang="en-GB" sz="1300" kern="1200" dirty="0" err="1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contigs</a:t>
          </a:r>
          <a:r>
            <a:rPr lang="en-GB" sz="1300" kern="1200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 from the biome are assembled together</a:t>
          </a:r>
          <a:endParaRPr lang="en-US" sz="1300" kern="1200" dirty="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2500161" y="293748"/>
        <a:ext cx="1361598" cy="907731"/>
      </dsp:txXfrm>
    </dsp:sp>
    <dsp:sp modelId="{EE69E54B-025E-4D6B-B4A3-D44F94F4FDCA}">
      <dsp:nvSpPr>
        <dsp:cNvPr id="0" name=""/>
        <dsp:cNvSpPr/>
      </dsp:nvSpPr>
      <dsp:spPr>
        <a:xfrm>
          <a:off x="4088691" y="293748"/>
          <a:ext cx="2269329" cy="907731"/>
        </a:xfrm>
        <a:prstGeom prst="chevron">
          <a:avLst/>
        </a:prstGeom>
        <a:solidFill>
          <a:srgbClr val="4472C4">
            <a:hueOff val="-4902230"/>
            <a:satOff val="-6819"/>
            <a:lumOff val="-261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 err="1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Contigs</a:t>
          </a:r>
          <a:r>
            <a:rPr lang="en-GB" sz="1300" kern="1200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 are binned into taxonomic groups</a:t>
          </a:r>
          <a:endParaRPr lang="en-US" sz="1300" kern="1200" dirty="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4542557" y="293748"/>
        <a:ext cx="1361598" cy="907731"/>
      </dsp:txXfrm>
    </dsp:sp>
    <dsp:sp modelId="{41213413-B0BE-4A34-8227-FA4258033191}">
      <dsp:nvSpPr>
        <dsp:cNvPr id="0" name=""/>
        <dsp:cNvSpPr/>
      </dsp:nvSpPr>
      <dsp:spPr>
        <a:xfrm>
          <a:off x="6131088" y="293748"/>
          <a:ext cx="2269329" cy="907731"/>
        </a:xfrm>
        <a:prstGeom prst="chevron">
          <a:avLst/>
        </a:prstGeom>
        <a:solidFill>
          <a:srgbClr val="4472C4">
            <a:hueOff val="-7353344"/>
            <a:satOff val="-10228"/>
            <a:lumOff val="-392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 err="1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Contigs</a:t>
          </a:r>
          <a:r>
            <a:rPr lang="en-GB" sz="1300" kern="1200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 are further assembled to generate high quality genomes</a:t>
          </a:r>
          <a:endParaRPr lang="en-US" sz="1300" kern="1200" dirty="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6584954" y="293748"/>
        <a:ext cx="1361598" cy="9077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81600-F3DA-45DB-91D8-F472EBD1DAFF}">
      <dsp:nvSpPr>
        <dsp:cNvPr id="0" name=""/>
        <dsp:cNvSpPr/>
      </dsp:nvSpPr>
      <dsp:spPr>
        <a:xfrm>
          <a:off x="3898" y="293748"/>
          <a:ext cx="2269329" cy="907731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Raw reads are derived from an ‘environmental sample’</a:t>
          </a:r>
        </a:p>
      </dsp:txBody>
      <dsp:txXfrm>
        <a:off x="457764" y="293748"/>
        <a:ext cx="1361598" cy="907731"/>
      </dsp:txXfrm>
    </dsp:sp>
    <dsp:sp modelId="{0FC49EF8-0EBA-45FC-AF1D-6FEFB8583464}">
      <dsp:nvSpPr>
        <dsp:cNvPr id="0" name=""/>
        <dsp:cNvSpPr/>
      </dsp:nvSpPr>
      <dsp:spPr>
        <a:xfrm>
          <a:off x="2046295" y="293748"/>
          <a:ext cx="2269329" cy="907731"/>
        </a:xfrm>
        <a:prstGeom prst="chevron">
          <a:avLst/>
        </a:prstGeom>
        <a:solidFill>
          <a:srgbClr val="4472C4">
            <a:hueOff val="-2451115"/>
            <a:satOff val="-3409"/>
            <a:lumOff val="-1307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All the </a:t>
          </a:r>
          <a:r>
            <a:rPr lang="en-GB" sz="1300" kern="1200" dirty="0" err="1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contigs</a:t>
          </a:r>
          <a:r>
            <a:rPr lang="en-GB" sz="1300" kern="1200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 from the biome are assembled together</a:t>
          </a:r>
          <a:endParaRPr lang="en-US" sz="1300" kern="1200" dirty="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2500161" y="293748"/>
        <a:ext cx="1361598" cy="907731"/>
      </dsp:txXfrm>
    </dsp:sp>
    <dsp:sp modelId="{EE69E54B-025E-4D6B-B4A3-D44F94F4FDCA}">
      <dsp:nvSpPr>
        <dsp:cNvPr id="0" name=""/>
        <dsp:cNvSpPr/>
      </dsp:nvSpPr>
      <dsp:spPr>
        <a:xfrm>
          <a:off x="4088691" y="293748"/>
          <a:ext cx="2269329" cy="907731"/>
        </a:xfrm>
        <a:prstGeom prst="chevron">
          <a:avLst/>
        </a:prstGeom>
        <a:solidFill>
          <a:srgbClr val="4472C4">
            <a:hueOff val="-4902230"/>
            <a:satOff val="-6819"/>
            <a:lumOff val="-261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 err="1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Contigs</a:t>
          </a:r>
          <a:r>
            <a:rPr lang="en-GB" sz="1300" kern="1200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 are binned into taxonomic groups</a:t>
          </a:r>
          <a:endParaRPr lang="en-US" sz="1300" kern="1200" dirty="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4542557" y="293748"/>
        <a:ext cx="1361598" cy="907731"/>
      </dsp:txXfrm>
    </dsp:sp>
    <dsp:sp modelId="{41213413-B0BE-4A34-8227-FA4258033191}">
      <dsp:nvSpPr>
        <dsp:cNvPr id="0" name=""/>
        <dsp:cNvSpPr/>
      </dsp:nvSpPr>
      <dsp:spPr>
        <a:xfrm>
          <a:off x="6131088" y="293748"/>
          <a:ext cx="2269329" cy="907731"/>
        </a:xfrm>
        <a:prstGeom prst="chevron">
          <a:avLst/>
        </a:prstGeom>
        <a:solidFill>
          <a:srgbClr val="4472C4">
            <a:hueOff val="-7353344"/>
            <a:satOff val="-10228"/>
            <a:lumOff val="-392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 err="1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Contigs</a:t>
          </a:r>
          <a:r>
            <a:rPr lang="en-GB" sz="1300" kern="1200" dirty="0">
              <a:solidFill>
                <a:sysClr val="window" lastClr="FFFFFF"/>
              </a:solidFill>
              <a:latin typeface="Franklin Gothic Book" panose="020B0503020102020204" pitchFamily="34" charset="0"/>
              <a:ea typeface="+mn-ea"/>
              <a:cs typeface="+mn-cs"/>
            </a:rPr>
            <a:t> are further assembled to generate high quality genomes</a:t>
          </a:r>
          <a:endParaRPr lang="en-US" sz="1300" kern="1200" dirty="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6584954" y="293748"/>
        <a:ext cx="1361598" cy="907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05379-31FC-2441-9D5E-BD66936450B9}" type="datetimeFigureOut">
              <a:rPr lang="en-CH" smtClean="0"/>
              <a:t>09.12.2024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85400-F80F-1540-AC4A-227939771C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1745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we have better characterized the environment compared to the previous approach. </a:t>
            </a:r>
          </a:p>
          <a:p>
            <a:endParaRPr lang="en-US" dirty="0"/>
          </a:p>
          <a:p>
            <a:r>
              <a:rPr lang="en-US" dirty="0"/>
              <a:t>Q: Why are there still blue reads?</a:t>
            </a:r>
          </a:p>
          <a:p>
            <a:endParaRPr lang="en-US" dirty="0"/>
          </a:p>
          <a:p>
            <a:r>
              <a:rPr lang="en-US" dirty="0"/>
              <a:t>Q: What’s up with yellow? Which stage of the analysis may have failed?</a:t>
            </a:r>
          </a:p>
          <a:p>
            <a:endParaRPr lang="en-US" dirty="0"/>
          </a:p>
          <a:p>
            <a:r>
              <a:rPr lang="en-US" dirty="0"/>
              <a:t>Q: What else can we do to get the genome of yellow?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F611E-6AA5-544B-AD76-CE7A470483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476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2" name="Shape 5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all contigs in an assembly are ordered by length, the N50 is the minimum length of contigs that contains 50% of the assembled bases. For example, an N50 of 10 000 bp means that 50% of the assembled bases are contained in contigs of at least 10000 bp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1252D-712D-BF48-ADFA-62ADB152F825}" type="datetimeFigureOut">
              <a:rPr lang="en-CH" smtClean="0"/>
              <a:t>09.12.2024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0E42B-5AA3-534B-93E6-B9551318D50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6379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1252D-712D-BF48-ADFA-62ADB152F825}" type="datetimeFigureOut">
              <a:rPr lang="en-CH" smtClean="0"/>
              <a:t>09.12.2024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0E42B-5AA3-534B-93E6-B9551318D50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84484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1252D-712D-BF48-ADFA-62ADB152F825}" type="datetimeFigureOut">
              <a:rPr lang="en-CH" smtClean="0"/>
              <a:t>09.12.2024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0E42B-5AA3-534B-93E6-B9551318D50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66416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732192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30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  <a:lvl2pPr>
              <a:defRPr>
                <a:latin typeface="+mn-lt"/>
                <a:ea typeface="+mn-ea"/>
                <a:cs typeface="+mn-cs"/>
                <a:sym typeface="Helvetica"/>
              </a:defRPr>
            </a:lvl2pPr>
            <a:lvl3pPr>
              <a:defRPr>
                <a:latin typeface="+mn-lt"/>
                <a:ea typeface="+mn-ea"/>
                <a:cs typeface="+mn-cs"/>
                <a:sym typeface="Helvetica"/>
              </a:defRPr>
            </a:lvl3pPr>
            <a:lvl4pPr>
              <a:defRPr>
                <a:latin typeface="+mn-lt"/>
                <a:ea typeface="+mn-ea"/>
                <a:cs typeface="+mn-cs"/>
                <a:sym typeface="Helvetica"/>
              </a:defRPr>
            </a:lvl4pPr>
            <a:lvl5pPr>
              <a:defRPr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3F5A0E5-6C63-294A-A2B7-839D42093078}"/>
              </a:ext>
            </a:extLst>
          </p:cNvPr>
          <p:cNvSpPr/>
          <p:nvPr userDrawn="1"/>
        </p:nvSpPr>
        <p:spPr>
          <a:xfrm>
            <a:off x="0" y="-1"/>
            <a:ext cx="9144000" cy="970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205034323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517" y="321563"/>
            <a:ext cx="6704964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96415" y="3701796"/>
            <a:ext cx="5551169" cy="1250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7452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1252D-712D-BF48-ADFA-62ADB152F825}" type="datetimeFigureOut">
              <a:rPr lang="en-CH" smtClean="0"/>
              <a:t>09.12.2024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0E42B-5AA3-534B-93E6-B9551318D50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75837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1252D-712D-BF48-ADFA-62ADB152F825}" type="datetimeFigureOut">
              <a:rPr lang="en-CH" smtClean="0"/>
              <a:t>09.12.2024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0E42B-5AA3-534B-93E6-B9551318D50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01256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1252D-712D-BF48-ADFA-62ADB152F825}" type="datetimeFigureOut">
              <a:rPr lang="en-CH" smtClean="0"/>
              <a:t>09.12.2024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0E42B-5AA3-534B-93E6-B9551318D50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38144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1252D-712D-BF48-ADFA-62ADB152F825}" type="datetimeFigureOut">
              <a:rPr lang="en-CH" smtClean="0"/>
              <a:t>09.12.2024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0E42B-5AA3-534B-93E6-B9551318D50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0645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1252D-712D-BF48-ADFA-62ADB152F825}" type="datetimeFigureOut">
              <a:rPr lang="en-CH" smtClean="0"/>
              <a:t>09.12.2024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0E42B-5AA3-534B-93E6-B9551318D50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4764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1252D-712D-BF48-ADFA-62ADB152F825}" type="datetimeFigureOut">
              <a:rPr lang="en-CH" smtClean="0"/>
              <a:t>09.12.2024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0E42B-5AA3-534B-93E6-B9551318D50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16830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1252D-712D-BF48-ADFA-62ADB152F825}" type="datetimeFigureOut">
              <a:rPr lang="en-CH" smtClean="0"/>
              <a:t>09.12.2024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0E42B-5AA3-534B-93E6-B9551318D50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67982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1252D-712D-BF48-ADFA-62ADB152F825}" type="datetimeFigureOut">
              <a:rPr lang="en-CH" smtClean="0"/>
              <a:t>09.12.2024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0E42B-5AA3-534B-93E6-B9551318D50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35887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1252D-712D-BF48-ADFA-62ADB152F825}" type="datetimeFigureOut">
              <a:rPr lang="en-CH" smtClean="0"/>
              <a:t>09.12.2024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0E42B-5AA3-534B-93E6-B9551318D50A}" type="slidenum">
              <a:rPr lang="en-CH" smtClean="0"/>
              <a:t>‹#›</a:t>
            </a:fld>
            <a:endParaRPr lang="en-CH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125D08F-E209-DB6F-289F-F012AA4897FB}"/>
              </a:ext>
            </a:extLst>
          </p:cNvPr>
          <p:cNvSpPr/>
          <p:nvPr userDrawn="1"/>
        </p:nvSpPr>
        <p:spPr>
          <a:xfrm>
            <a:off x="0" y="0"/>
            <a:ext cx="9144000" cy="6810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79519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7.png"/><Relationship Id="rId10" Type="http://schemas.microsoft.com/office/2007/relationships/diagramDrawing" Target="../diagrams/drawing3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ioinformaticshome.com/tools/wga/descriptions/ALE-Assembly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www.mg-rast.org/)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uttenhower.sph.harvard.edu/metaphlan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hyperlink" Target="https://cge.cbs.dtu.dk/services/KmerFinder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1.xml"/><Relationship Id="rId5" Type="http://schemas.openxmlformats.org/officeDocument/2006/relationships/image" Target="../media/image7.png"/><Relationship Id="rId10" Type="http://schemas.microsoft.com/office/2007/relationships/diagramDrawing" Target="../diagrams/drawing1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image" Target="../media/image78.jpg"/><Relationship Id="rId16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9.png"/><Relationship Id="rId5" Type="http://schemas.openxmlformats.org/officeDocument/2006/relationships/image" Target="../media/image101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13.png"/><Relationship Id="rId4" Type="http://schemas.openxmlformats.org/officeDocument/2006/relationships/image" Target="../media/image12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23.png"/><Relationship Id="rId4" Type="http://schemas.openxmlformats.org/officeDocument/2006/relationships/image" Target="../media/image128.png"/><Relationship Id="rId9" Type="http://schemas.openxmlformats.org/officeDocument/2006/relationships/image" Target="../media/image131.jp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23.png"/><Relationship Id="rId10" Type="http://schemas.openxmlformats.org/officeDocument/2006/relationships/image" Target="../media/image132.png"/><Relationship Id="rId4" Type="http://schemas.openxmlformats.org/officeDocument/2006/relationships/image" Target="../media/image128.png"/><Relationship Id="rId9" Type="http://schemas.openxmlformats.org/officeDocument/2006/relationships/image" Target="../media/image131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2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1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23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2.xml"/><Relationship Id="rId5" Type="http://schemas.openxmlformats.org/officeDocument/2006/relationships/image" Target="../media/image7.png"/><Relationship Id="rId10" Type="http://schemas.microsoft.com/office/2007/relationships/diagramDrawing" Target="../diagrams/drawing2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469B45-50B2-6F47-8138-1C54677B7E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en-CH" sz="4000" b="1" dirty="0">
                <a:latin typeface="+mn-lt"/>
              </a:rPr>
              <a:t>Shotgun metagenomics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CAF2F84-A219-8C48-9105-8EF1DE4666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pPr algn="l"/>
            <a:r>
              <a:rPr lang="en-CH" sz="1800" dirty="0"/>
              <a:t>Dr. Natalia Zajac</a:t>
            </a:r>
          </a:p>
          <a:p>
            <a:pPr algn="l"/>
            <a:r>
              <a:rPr lang="en-CH" sz="1800" dirty="0"/>
              <a:t>Metagenomics</a:t>
            </a:r>
            <a:r>
              <a:rPr lang="en-CH" sz="1800"/>
              <a:t>, 12.2024</a:t>
            </a:r>
            <a:endParaRPr lang="en-CH" sz="1800" dirty="0"/>
          </a:p>
        </p:txBody>
      </p:sp>
    </p:spTree>
    <p:extLst>
      <p:ext uri="{BB962C8B-B14F-4D97-AF65-F5344CB8AC3E}">
        <p14:creationId xmlns:p14="http://schemas.microsoft.com/office/powerpoint/2010/main" val="241236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461799" y="4873734"/>
            <a:ext cx="3225000" cy="442780"/>
          </a:xfrm>
          <a:prstGeom prst="rect">
            <a:avLst/>
          </a:prstGeom>
        </p:spPr>
        <p:txBody>
          <a:bodyPr vert="horz" wrap="square" lIns="0" tIns="6698" rIns="0" bIns="0" rtlCol="0">
            <a:spAutoFit/>
          </a:bodyPr>
          <a:lstStyle/>
          <a:p>
            <a:pPr marL="160729" indent="-154032">
              <a:lnSpc>
                <a:spcPts val="1677"/>
              </a:lnSpc>
              <a:spcBef>
                <a:spcPts val="53"/>
              </a:spcBef>
              <a:buClr>
                <a:srgbClr val="0F83FF"/>
              </a:buClr>
              <a:buFont typeface="Arial"/>
              <a:buChar char="•"/>
              <a:tabLst>
                <a:tab pos="160394" algn="l"/>
                <a:tab pos="160729" algn="l"/>
              </a:tabLst>
            </a:pPr>
            <a:r>
              <a:rPr sz="1477" spc="-35" dirty="0">
                <a:latin typeface="Trebuchet MS"/>
                <a:cs typeface="Trebuchet MS"/>
              </a:rPr>
              <a:t>We </a:t>
            </a:r>
            <a:r>
              <a:rPr sz="1477" spc="-3" dirty="0">
                <a:latin typeface="Trebuchet MS"/>
                <a:cs typeface="Trebuchet MS"/>
              </a:rPr>
              <a:t>need to </a:t>
            </a:r>
            <a:r>
              <a:rPr sz="1477" dirty="0">
                <a:latin typeface="Trebuchet MS"/>
                <a:cs typeface="Trebuchet MS"/>
              </a:rPr>
              <a:t>do </a:t>
            </a:r>
            <a:r>
              <a:rPr sz="1477" spc="-3" dirty="0">
                <a:latin typeface="Trebuchet MS"/>
                <a:cs typeface="Trebuchet MS"/>
              </a:rPr>
              <a:t>this for every pair of</a:t>
            </a:r>
            <a:r>
              <a:rPr sz="1477" spc="26" dirty="0">
                <a:latin typeface="Trebuchet MS"/>
                <a:cs typeface="Trebuchet MS"/>
              </a:rPr>
              <a:t> </a:t>
            </a:r>
            <a:r>
              <a:rPr sz="1477" spc="-3" dirty="0">
                <a:latin typeface="Trebuchet MS"/>
                <a:cs typeface="Trebuchet MS"/>
              </a:rPr>
              <a:t>reads</a:t>
            </a:r>
            <a:endParaRPr sz="1477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8268" y="2069838"/>
            <a:ext cx="6501281" cy="2026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" name="object 5"/>
          <p:cNvSpPr txBox="1"/>
          <p:nvPr/>
        </p:nvSpPr>
        <p:spPr>
          <a:xfrm>
            <a:off x="3548457" y="4163988"/>
            <a:ext cx="1530660" cy="564827"/>
          </a:xfrm>
          <a:prstGeom prst="rect">
            <a:avLst/>
          </a:prstGeom>
        </p:spPr>
        <p:txBody>
          <a:bodyPr vert="horz" wrap="square" lIns="0" tIns="73335" rIns="0" bIns="0" rtlCol="0">
            <a:spAutoFit/>
          </a:bodyPr>
          <a:lstStyle/>
          <a:p>
            <a:pPr marL="93758">
              <a:spcBef>
                <a:spcPts val="578"/>
              </a:spcBef>
            </a:pPr>
            <a:r>
              <a:rPr sz="1265" b="1" spc="-11" dirty="0">
                <a:latin typeface="Arial"/>
                <a:cs typeface="Arial"/>
              </a:rPr>
              <a:t>Resulting</a:t>
            </a:r>
            <a:r>
              <a:rPr sz="1265" b="1" spc="-8" dirty="0">
                <a:latin typeface="Arial"/>
                <a:cs typeface="Arial"/>
              </a:rPr>
              <a:t> </a:t>
            </a:r>
            <a:r>
              <a:rPr sz="1265" b="1" spc="-5" dirty="0">
                <a:latin typeface="Arial"/>
                <a:cs typeface="Arial"/>
              </a:rPr>
              <a:t>overlap</a:t>
            </a:r>
            <a:endParaRPr sz="1265">
              <a:latin typeface="Arial"/>
              <a:cs typeface="Arial"/>
            </a:endParaRPr>
          </a:p>
          <a:p>
            <a:pPr marL="6697">
              <a:spcBef>
                <a:spcPts val="590"/>
              </a:spcBef>
            </a:pPr>
            <a:r>
              <a:rPr sz="1424" b="1" spc="-8" dirty="0">
                <a:solidFill>
                  <a:srgbClr val="0433FF"/>
                </a:solidFill>
                <a:latin typeface="Arial"/>
                <a:cs typeface="Arial"/>
              </a:rPr>
              <a:t>CTC</a:t>
            </a:r>
            <a:r>
              <a:rPr sz="1424" b="1" spc="-8" dirty="0">
                <a:solidFill>
                  <a:srgbClr val="AA7942"/>
                </a:solidFill>
                <a:latin typeface="Arial"/>
                <a:cs typeface="Arial"/>
              </a:rPr>
              <a:t>TAG</a:t>
            </a:r>
            <a:r>
              <a:rPr sz="1424" b="1" spc="-8" dirty="0">
                <a:solidFill>
                  <a:srgbClr val="FF2600"/>
                </a:solidFill>
                <a:latin typeface="Arial"/>
                <a:cs typeface="Arial"/>
              </a:rPr>
              <a:t>GCC</a:t>
            </a:r>
            <a:r>
              <a:rPr sz="1424" b="1" spc="-8" dirty="0">
                <a:solidFill>
                  <a:srgbClr val="0433FF"/>
                </a:solidFill>
                <a:latin typeface="Arial"/>
                <a:cs typeface="Arial"/>
              </a:rPr>
              <a:t>CTC</a:t>
            </a:r>
            <a:endParaRPr sz="1424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28063" y="4452108"/>
            <a:ext cx="1580555" cy="565584"/>
            <a:chOff x="4914328" y="6896925"/>
            <a:chExt cx="2997200" cy="1072515"/>
          </a:xfrm>
        </p:grpSpPr>
        <p:sp>
          <p:nvSpPr>
            <p:cNvPr id="7" name="object 7"/>
            <p:cNvSpPr/>
            <p:nvPr/>
          </p:nvSpPr>
          <p:spPr>
            <a:xfrm>
              <a:off x="4914899" y="7474648"/>
              <a:ext cx="2184400" cy="0"/>
            </a:xfrm>
            <a:custGeom>
              <a:avLst/>
              <a:gdLst/>
              <a:ahLst/>
              <a:cxnLst/>
              <a:rect l="l" t="t" r="r" b="b"/>
              <a:pathLst>
                <a:path w="2184400">
                  <a:moveTo>
                    <a:pt x="0" y="0"/>
                  </a:moveTo>
                  <a:lnTo>
                    <a:pt x="218382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49"/>
            </a:p>
          </p:txBody>
        </p:sp>
        <p:sp>
          <p:nvSpPr>
            <p:cNvPr id="8" name="object 8"/>
            <p:cNvSpPr/>
            <p:nvPr/>
          </p:nvSpPr>
          <p:spPr>
            <a:xfrm>
              <a:off x="5702299" y="7715948"/>
              <a:ext cx="2184400" cy="0"/>
            </a:xfrm>
            <a:custGeom>
              <a:avLst/>
              <a:gdLst/>
              <a:ahLst/>
              <a:cxnLst/>
              <a:rect l="l" t="t" r="r" b="b"/>
              <a:pathLst>
                <a:path w="2184400">
                  <a:moveTo>
                    <a:pt x="0" y="0"/>
                  </a:moveTo>
                  <a:lnTo>
                    <a:pt x="218382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49"/>
            </a:p>
          </p:txBody>
        </p:sp>
        <p:sp>
          <p:nvSpPr>
            <p:cNvPr id="9" name="object 9"/>
            <p:cNvSpPr/>
            <p:nvPr/>
          </p:nvSpPr>
          <p:spPr>
            <a:xfrm>
              <a:off x="7898828" y="7386574"/>
              <a:ext cx="0" cy="582930"/>
            </a:xfrm>
            <a:custGeom>
              <a:avLst/>
              <a:gdLst/>
              <a:ahLst/>
              <a:cxnLst/>
              <a:rect l="l" t="t" r="r" b="b"/>
              <a:pathLst>
                <a:path h="582929">
                  <a:moveTo>
                    <a:pt x="0" y="0"/>
                  </a:moveTo>
                  <a:lnTo>
                    <a:pt x="0" y="58254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49"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9028" y="7132574"/>
              <a:ext cx="0" cy="582930"/>
            </a:xfrm>
            <a:custGeom>
              <a:avLst/>
              <a:gdLst/>
              <a:ahLst/>
              <a:cxnLst/>
              <a:rect l="l" t="t" r="r" b="b"/>
              <a:pathLst>
                <a:path h="582929">
                  <a:moveTo>
                    <a:pt x="0" y="0"/>
                  </a:moveTo>
                  <a:lnTo>
                    <a:pt x="0" y="58254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49"/>
            </a:p>
          </p:txBody>
        </p:sp>
        <p:sp>
          <p:nvSpPr>
            <p:cNvPr id="11" name="object 11"/>
            <p:cNvSpPr/>
            <p:nvPr/>
          </p:nvSpPr>
          <p:spPr>
            <a:xfrm>
              <a:off x="7111428" y="6905637"/>
              <a:ext cx="0" cy="582930"/>
            </a:xfrm>
            <a:custGeom>
              <a:avLst/>
              <a:gdLst/>
              <a:ahLst/>
              <a:cxnLst/>
              <a:rect l="l" t="t" r="r" b="b"/>
              <a:pathLst>
                <a:path h="582929">
                  <a:moveTo>
                    <a:pt x="0" y="0"/>
                  </a:moveTo>
                  <a:lnTo>
                    <a:pt x="0" y="58254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49"/>
            </a:p>
          </p:txBody>
        </p:sp>
        <p:sp>
          <p:nvSpPr>
            <p:cNvPr id="12" name="object 12"/>
            <p:cNvSpPr/>
            <p:nvPr/>
          </p:nvSpPr>
          <p:spPr>
            <a:xfrm>
              <a:off x="4927028" y="6896925"/>
              <a:ext cx="0" cy="582930"/>
            </a:xfrm>
            <a:custGeom>
              <a:avLst/>
              <a:gdLst/>
              <a:ahLst/>
              <a:cxnLst/>
              <a:rect l="l" t="t" r="r" b="b"/>
              <a:pathLst>
                <a:path h="582929">
                  <a:moveTo>
                    <a:pt x="0" y="0"/>
                  </a:moveTo>
                  <a:lnTo>
                    <a:pt x="0" y="58254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4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662311" y="4773141"/>
            <a:ext cx="120886" cy="201432"/>
          </a:xfrm>
          <a:prstGeom prst="rect">
            <a:avLst/>
          </a:prstGeom>
        </p:spPr>
        <p:txBody>
          <a:bodyPr vert="horz" wrap="square" lIns="0" tIns="6698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65" b="1" dirty="0">
                <a:latin typeface="Arial"/>
                <a:cs typeface="Arial"/>
              </a:rPr>
              <a:t>X</a:t>
            </a:r>
            <a:endParaRPr sz="1265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26717" y="4893692"/>
            <a:ext cx="120886" cy="201432"/>
          </a:xfrm>
          <a:prstGeom prst="rect">
            <a:avLst/>
          </a:prstGeom>
        </p:spPr>
        <p:txBody>
          <a:bodyPr vert="horz" wrap="square" lIns="0" tIns="6698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65" b="1" dirty="0">
                <a:latin typeface="Arial"/>
                <a:cs typeface="Arial"/>
              </a:rPr>
              <a:t>Y</a:t>
            </a:r>
            <a:endParaRPr sz="1265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1BC943-209D-224B-B35E-7AC80D0B8AB2}"/>
              </a:ext>
            </a:extLst>
          </p:cNvPr>
          <p:cNvSpPr txBox="1"/>
          <p:nvPr/>
        </p:nvSpPr>
        <p:spPr>
          <a:xfrm>
            <a:off x="457200" y="5616261"/>
            <a:ext cx="8229599" cy="9233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Overlapping is typically the slowest part of assembly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Consider a second-generation sequencing dataset with hundreds of millions or billions of reads!</a:t>
            </a:r>
            <a:endParaRPr lang="en-CH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69C96F-5B18-EEE3-1659-90E8D120EF77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ea typeface="ＭＳ Ｐゴシック" charset="-128"/>
              </a:rPr>
              <a:t>Overlap Layout Consensus - Overlap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9053" y="2663779"/>
            <a:ext cx="4461723" cy="699141"/>
          </a:xfrm>
          <a:prstGeom prst="rect">
            <a:avLst/>
          </a:prstGeom>
        </p:spPr>
        <p:txBody>
          <a:bodyPr vert="horz" wrap="square" lIns="0" tIns="22771" rIns="0" bIns="0" rtlCol="0">
            <a:spAutoFit/>
          </a:bodyPr>
          <a:lstStyle/>
          <a:p>
            <a:pPr marL="167426" marR="2679" indent="-160729">
              <a:lnSpc>
                <a:spcPts val="1688"/>
              </a:lnSpc>
              <a:spcBef>
                <a:spcPts val="179"/>
              </a:spcBef>
              <a:buClr>
                <a:srgbClr val="0F83FF"/>
              </a:buClr>
              <a:buFont typeface="Arial"/>
              <a:buChar char="•"/>
              <a:tabLst>
                <a:tab pos="167091" algn="l"/>
                <a:tab pos="167426" algn="l"/>
              </a:tabLst>
            </a:pPr>
            <a:r>
              <a:rPr sz="1477" spc="-3" dirty="0">
                <a:latin typeface="Trebuchet MS"/>
                <a:cs typeface="Trebuchet MS"/>
              </a:rPr>
              <a:t>Bubbles </a:t>
            </a:r>
            <a:r>
              <a:rPr sz="1477" dirty="0">
                <a:latin typeface="Trebuchet MS"/>
                <a:cs typeface="Trebuchet MS"/>
              </a:rPr>
              <a:t>are formed </a:t>
            </a:r>
            <a:r>
              <a:rPr sz="1477" spc="-3" dirty="0">
                <a:latin typeface="Trebuchet MS"/>
                <a:cs typeface="Trebuchet MS"/>
              </a:rPr>
              <a:t>with transitively inferable  edges</a:t>
            </a:r>
            <a:endParaRPr sz="1477">
              <a:latin typeface="Trebuchet MS"/>
              <a:cs typeface="Trebuchet MS"/>
            </a:endParaRPr>
          </a:p>
          <a:p>
            <a:pPr marL="247790">
              <a:spcBef>
                <a:spcPts val="137"/>
              </a:spcBef>
              <a:tabLst>
                <a:tab pos="475154" algn="l"/>
              </a:tabLst>
            </a:pPr>
            <a:r>
              <a:rPr sz="1477" dirty="0">
                <a:solidFill>
                  <a:srgbClr val="0F83FF"/>
                </a:solidFill>
                <a:latin typeface="Arial"/>
                <a:cs typeface="Arial"/>
              </a:rPr>
              <a:t>–	</a:t>
            </a:r>
            <a:r>
              <a:rPr sz="1477" spc="-3" dirty="0">
                <a:latin typeface="Trebuchet MS"/>
                <a:cs typeface="Trebuchet MS"/>
              </a:rPr>
              <a:t>Edges </a:t>
            </a:r>
            <a:r>
              <a:rPr sz="1477" dirty="0">
                <a:latin typeface="Trebuchet MS"/>
                <a:cs typeface="Trebuchet MS"/>
              </a:rPr>
              <a:t>can </a:t>
            </a:r>
            <a:r>
              <a:rPr sz="1477" spc="-3" dirty="0">
                <a:latin typeface="Trebuchet MS"/>
                <a:cs typeface="Trebuchet MS"/>
              </a:rPr>
              <a:t>be inferred from</a:t>
            </a:r>
            <a:r>
              <a:rPr sz="1477" spc="5" dirty="0">
                <a:latin typeface="Trebuchet MS"/>
                <a:cs typeface="Trebuchet MS"/>
              </a:rPr>
              <a:t> </a:t>
            </a:r>
            <a:r>
              <a:rPr sz="1477" spc="-3" dirty="0">
                <a:latin typeface="Trebuchet MS"/>
                <a:cs typeface="Trebuchet MS"/>
              </a:rPr>
              <a:t>others</a:t>
            </a:r>
            <a:endParaRPr sz="147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3893" y="4123783"/>
            <a:ext cx="4746068" cy="1187095"/>
          </a:xfrm>
          <a:prstGeom prst="rect">
            <a:avLst/>
          </a:prstGeom>
        </p:spPr>
        <p:txBody>
          <a:bodyPr vert="horz" wrap="square" lIns="0" tIns="22771" rIns="0" bIns="0" rtlCol="0">
            <a:spAutoFit/>
          </a:bodyPr>
          <a:lstStyle/>
          <a:p>
            <a:pPr marL="475489" marR="2679" indent="-227699">
              <a:lnSpc>
                <a:spcPts val="1688"/>
              </a:lnSpc>
              <a:spcBef>
                <a:spcPts val="179"/>
              </a:spcBef>
              <a:tabLst>
                <a:tab pos="475154" algn="l"/>
              </a:tabLst>
            </a:pPr>
            <a:r>
              <a:rPr sz="1477" dirty="0">
                <a:solidFill>
                  <a:srgbClr val="0F83FF"/>
                </a:solidFill>
                <a:latin typeface="Arial"/>
                <a:cs typeface="Arial"/>
              </a:rPr>
              <a:t>–	</a:t>
            </a:r>
            <a:r>
              <a:rPr sz="1477" dirty="0">
                <a:latin typeface="Trebuchet MS"/>
                <a:cs typeface="Trebuchet MS"/>
              </a:rPr>
              <a:t>The </a:t>
            </a:r>
            <a:r>
              <a:rPr sz="1477" spc="-3" dirty="0">
                <a:latin typeface="Trebuchet MS"/>
                <a:cs typeface="Trebuchet MS"/>
              </a:rPr>
              <a:t>green ones </a:t>
            </a:r>
            <a:r>
              <a:rPr sz="1477" dirty="0">
                <a:latin typeface="Trebuchet MS"/>
                <a:cs typeface="Trebuchet MS"/>
              </a:rPr>
              <a:t>can </a:t>
            </a:r>
            <a:r>
              <a:rPr sz="1477" spc="-3" dirty="0">
                <a:latin typeface="Trebuchet MS"/>
                <a:cs typeface="Trebuchet MS"/>
              </a:rPr>
              <a:t>be inferred from </a:t>
            </a:r>
            <a:r>
              <a:rPr sz="1477" dirty="0">
                <a:latin typeface="Trebuchet MS"/>
                <a:cs typeface="Trebuchet MS"/>
              </a:rPr>
              <a:t>the </a:t>
            </a:r>
            <a:r>
              <a:rPr sz="1477" spc="-3" dirty="0">
                <a:latin typeface="Trebuchet MS"/>
                <a:cs typeface="Trebuchet MS"/>
              </a:rPr>
              <a:t>blue  ones</a:t>
            </a:r>
            <a:endParaRPr sz="1477">
              <a:latin typeface="Trebuchet MS"/>
              <a:cs typeface="Trebuchet MS"/>
            </a:endParaRPr>
          </a:p>
          <a:p>
            <a:pPr>
              <a:spcBef>
                <a:spcPts val="8"/>
              </a:spcBef>
            </a:pPr>
            <a:endParaRPr sz="1898">
              <a:latin typeface="Trebuchet MS"/>
              <a:cs typeface="Trebuchet MS"/>
            </a:endParaRPr>
          </a:p>
          <a:p>
            <a:pPr marL="167426" marR="55250" indent="-160729">
              <a:lnSpc>
                <a:spcPts val="1688"/>
              </a:lnSpc>
              <a:spcBef>
                <a:spcPts val="3"/>
              </a:spcBef>
              <a:buClr>
                <a:srgbClr val="0F83FF"/>
              </a:buClr>
              <a:buFont typeface="Arial"/>
              <a:buChar char="•"/>
              <a:tabLst>
                <a:tab pos="167091" algn="l"/>
                <a:tab pos="167426" algn="l"/>
              </a:tabLst>
            </a:pPr>
            <a:r>
              <a:rPr sz="1477" spc="-14" dirty="0">
                <a:latin typeface="Trebuchet MS"/>
                <a:cs typeface="Trebuchet MS"/>
              </a:rPr>
              <a:t>Popping </a:t>
            </a:r>
            <a:r>
              <a:rPr sz="1477" spc="-3" dirty="0">
                <a:latin typeface="Trebuchet MS"/>
                <a:cs typeface="Trebuchet MS"/>
              </a:rPr>
              <a:t>bubbles collapses small differences </a:t>
            </a:r>
            <a:r>
              <a:rPr sz="1477" dirty="0">
                <a:latin typeface="Trebuchet MS"/>
                <a:cs typeface="Trebuchet MS"/>
              </a:rPr>
              <a:t>(i.e.  </a:t>
            </a:r>
            <a:r>
              <a:rPr sz="1477" spc="-3" dirty="0">
                <a:latin typeface="Trebuchet MS"/>
                <a:cs typeface="Trebuchet MS"/>
              </a:rPr>
              <a:t>minor heterozygosity)</a:t>
            </a:r>
            <a:endParaRPr sz="1477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83708" y="1771803"/>
            <a:ext cx="1804822" cy="4546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" name="object 6"/>
          <p:cNvSpPr/>
          <p:nvPr/>
        </p:nvSpPr>
        <p:spPr>
          <a:xfrm>
            <a:off x="1896683" y="3515302"/>
            <a:ext cx="1614475" cy="529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2F81D9-7286-D055-B7AE-EA79B6B0CEAC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ea typeface="ＭＳ Ｐゴシック" charset="-128"/>
              </a:rPr>
              <a:t>Overlap Layout Consensus - Layout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56D0D9-5722-4EDE-722F-5189C985DC88}"/>
              </a:ext>
            </a:extLst>
          </p:cNvPr>
          <p:cNvSpPr txBox="1"/>
          <p:nvPr/>
        </p:nvSpPr>
        <p:spPr>
          <a:xfrm>
            <a:off x="514812" y="1855409"/>
            <a:ext cx="1681316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Pop bubbles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4812" y="2794561"/>
            <a:ext cx="5202101" cy="1268878"/>
          </a:xfrm>
          <a:prstGeom prst="rect">
            <a:avLst/>
          </a:prstGeom>
        </p:spPr>
        <p:txBody>
          <a:bodyPr vert="horz" wrap="square" lIns="0" tIns="29468" rIns="0" bIns="0" rtlCol="0">
            <a:spAutoFit/>
          </a:bodyPr>
          <a:lstStyle/>
          <a:p>
            <a:pPr marL="167426" indent="-160729">
              <a:spcBef>
                <a:spcPts val="232"/>
              </a:spcBef>
              <a:buClr>
                <a:srgbClr val="0F83FF"/>
              </a:buClr>
              <a:buFont typeface="Arial"/>
              <a:buChar char="•"/>
              <a:tabLst>
                <a:tab pos="167091" algn="l"/>
                <a:tab pos="167426" algn="l"/>
              </a:tabLst>
            </a:pPr>
            <a:r>
              <a:rPr sz="1477" spc="-8" dirty="0">
                <a:latin typeface="Trebuchet MS"/>
                <a:cs typeface="Trebuchet MS"/>
              </a:rPr>
              <a:t>Repeats, </a:t>
            </a:r>
            <a:r>
              <a:rPr sz="1477" spc="-3" dirty="0">
                <a:latin typeface="Trebuchet MS"/>
                <a:cs typeface="Trebuchet MS"/>
              </a:rPr>
              <a:t>paralogous </a:t>
            </a:r>
            <a:r>
              <a:rPr sz="1477" dirty="0">
                <a:latin typeface="Trebuchet MS"/>
                <a:cs typeface="Trebuchet MS"/>
              </a:rPr>
              <a:t>genes etc </a:t>
            </a:r>
            <a:r>
              <a:rPr sz="1477" spc="-3" dirty="0">
                <a:latin typeface="Trebuchet MS"/>
                <a:cs typeface="Trebuchet MS"/>
              </a:rPr>
              <a:t>form </a:t>
            </a:r>
            <a:r>
              <a:rPr sz="1477" spc="-3" dirty="0" err="1">
                <a:latin typeface="Trebuchet MS"/>
                <a:cs typeface="Trebuchet MS"/>
              </a:rPr>
              <a:t>ambi</a:t>
            </a:r>
            <a:r>
              <a:rPr lang="fr-CH" sz="1477" spc="-3" dirty="0">
                <a:latin typeface="Trebuchet MS"/>
                <a:cs typeface="Trebuchet MS"/>
              </a:rPr>
              <a:t>g</a:t>
            </a:r>
            <a:r>
              <a:rPr sz="1477" spc="-3" dirty="0" err="1">
                <a:latin typeface="Trebuchet MS"/>
                <a:cs typeface="Trebuchet MS"/>
              </a:rPr>
              <a:t>uous</a:t>
            </a:r>
            <a:r>
              <a:rPr sz="1477" spc="11" dirty="0">
                <a:latin typeface="Trebuchet MS"/>
                <a:cs typeface="Trebuchet MS"/>
              </a:rPr>
              <a:t> </a:t>
            </a:r>
            <a:r>
              <a:rPr sz="1477" spc="-3" dirty="0">
                <a:latin typeface="Trebuchet MS"/>
                <a:cs typeface="Trebuchet MS"/>
              </a:rPr>
              <a:t>paths</a:t>
            </a:r>
            <a:endParaRPr sz="1477" dirty="0">
              <a:latin typeface="Trebuchet MS"/>
              <a:cs typeface="Trebuchet MS"/>
            </a:endParaRPr>
          </a:p>
          <a:p>
            <a:pPr marL="475489" lvl="1" indent="-227699">
              <a:spcBef>
                <a:spcPts val="179"/>
              </a:spcBef>
              <a:buClr>
                <a:srgbClr val="0F83FF"/>
              </a:buClr>
              <a:buFont typeface="Arial"/>
              <a:buChar char="–"/>
              <a:tabLst>
                <a:tab pos="475154" algn="l"/>
                <a:tab pos="475489" algn="l"/>
              </a:tabLst>
            </a:pPr>
            <a:r>
              <a:rPr sz="1477" b="1" spc="-8" dirty="0">
                <a:solidFill>
                  <a:srgbClr val="FF0000"/>
                </a:solidFill>
                <a:latin typeface="Trebuchet MS"/>
                <a:cs typeface="Trebuchet MS"/>
              </a:rPr>
              <a:t>Branches</a:t>
            </a:r>
            <a:endParaRPr sz="1477" dirty="0">
              <a:latin typeface="Trebuchet MS"/>
              <a:cs typeface="Trebuchet MS"/>
            </a:endParaRPr>
          </a:p>
          <a:p>
            <a:pPr marL="167426" indent="-160729">
              <a:spcBef>
                <a:spcPts val="179"/>
              </a:spcBef>
              <a:buClr>
                <a:srgbClr val="0F83FF"/>
              </a:buClr>
              <a:buFont typeface="Arial"/>
              <a:buChar char="•"/>
              <a:tabLst>
                <a:tab pos="167091" algn="l"/>
                <a:tab pos="167426" algn="l"/>
              </a:tabLst>
            </a:pPr>
            <a:r>
              <a:rPr sz="1477" spc="-14" dirty="0">
                <a:latin typeface="Trebuchet MS"/>
                <a:cs typeface="Trebuchet MS"/>
              </a:rPr>
              <a:t>Report </a:t>
            </a:r>
            <a:r>
              <a:rPr sz="1477" spc="-3" dirty="0">
                <a:latin typeface="Trebuchet MS"/>
                <a:cs typeface="Trebuchet MS"/>
              </a:rPr>
              <a:t>only paths corresponding </a:t>
            </a:r>
            <a:r>
              <a:rPr sz="1477" dirty="0">
                <a:latin typeface="Trebuchet MS"/>
                <a:cs typeface="Trebuchet MS"/>
              </a:rPr>
              <a:t>to </a:t>
            </a:r>
            <a:r>
              <a:rPr sz="1477" spc="-3" dirty="0">
                <a:latin typeface="Trebuchet MS"/>
                <a:cs typeface="Trebuchet MS"/>
              </a:rPr>
              <a:t>non-branching</a:t>
            </a:r>
            <a:r>
              <a:rPr sz="1477" spc="47" dirty="0">
                <a:latin typeface="Trebuchet MS"/>
                <a:cs typeface="Trebuchet MS"/>
              </a:rPr>
              <a:t> </a:t>
            </a:r>
            <a:r>
              <a:rPr sz="1477" dirty="0">
                <a:latin typeface="Trebuchet MS"/>
                <a:cs typeface="Trebuchet MS"/>
              </a:rPr>
              <a:t>stretches</a:t>
            </a:r>
          </a:p>
          <a:p>
            <a:pPr marL="475489" lvl="1" indent="-227699">
              <a:spcBef>
                <a:spcPts val="232"/>
              </a:spcBef>
              <a:buClr>
                <a:srgbClr val="0F83FF"/>
              </a:buClr>
              <a:buFont typeface="Arial"/>
              <a:buChar char="–"/>
              <a:tabLst>
                <a:tab pos="475154" algn="l"/>
                <a:tab pos="475489" algn="l"/>
              </a:tabLst>
            </a:pPr>
            <a:r>
              <a:rPr sz="1477" spc="-11" dirty="0">
                <a:latin typeface="Trebuchet MS"/>
                <a:cs typeface="Trebuchet MS"/>
              </a:rPr>
              <a:t>Reliable </a:t>
            </a:r>
            <a:r>
              <a:rPr sz="1477" spc="-3" dirty="0">
                <a:latin typeface="Trebuchet MS"/>
                <a:cs typeface="Trebuchet MS"/>
              </a:rPr>
              <a:t>stretches of </a:t>
            </a:r>
            <a:r>
              <a:rPr sz="1477" dirty="0">
                <a:latin typeface="Trebuchet MS"/>
                <a:cs typeface="Trebuchet MS"/>
              </a:rPr>
              <a:t>unique DNA</a:t>
            </a:r>
            <a:r>
              <a:rPr sz="1477" spc="-68" dirty="0">
                <a:latin typeface="Trebuchet MS"/>
                <a:cs typeface="Trebuchet MS"/>
              </a:rPr>
              <a:t> </a:t>
            </a:r>
            <a:r>
              <a:rPr sz="1477" spc="-3" dirty="0">
                <a:latin typeface="Trebuchet MS"/>
                <a:cs typeface="Trebuchet MS"/>
              </a:rPr>
              <a:t>sequences</a:t>
            </a:r>
            <a:endParaRPr sz="1477" dirty="0">
              <a:latin typeface="Trebuchet MS"/>
              <a:cs typeface="Trebuchet MS"/>
            </a:endParaRPr>
          </a:p>
          <a:p>
            <a:pPr marL="167426" indent="-160729">
              <a:spcBef>
                <a:spcPts val="179"/>
              </a:spcBef>
              <a:buClr>
                <a:srgbClr val="0F83FF"/>
              </a:buClr>
              <a:buFont typeface="Arial"/>
              <a:buChar char="•"/>
              <a:tabLst>
                <a:tab pos="167091" algn="l"/>
                <a:tab pos="167426" algn="l"/>
              </a:tabLst>
            </a:pPr>
            <a:r>
              <a:rPr sz="1477" spc="-3" dirty="0">
                <a:latin typeface="Trebuchet MS"/>
                <a:cs typeface="Trebuchet MS"/>
              </a:rPr>
              <a:t>Leave ambiguous </a:t>
            </a:r>
            <a:r>
              <a:rPr sz="1477" dirty="0">
                <a:latin typeface="Trebuchet MS"/>
                <a:cs typeface="Trebuchet MS"/>
              </a:rPr>
              <a:t>stretches</a:t>
            </a:r>
            <a:r>
              <a:rPr sz="1477" spc="3" dirty="0">
                <a:latin typeface="Trebuchet MS"/>
                <a:cs typeface="Trebuchet MS"/>
              </a:rPr>
              <a:t> </a:t>
            </a:r>
            <a:r>
              <a:rPr sz="1477" spc="-3" dirty="0">
                <a:latin typeface="Trebuchet MS"/>
                <a:cs typeface="Trebuchet MS"/>
              </a:rPr>
              <a:t>unresolved</a:t>
            </a:r>
            <a:endParaRPr sz="1477" dirty="0">
              <a:latin typeface="Trebuchet MS"/>
              <a:cs typeface="Trebuchet M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9C9D2-A89B-6704-B712-EE8868073E94}"/>
              </a:ext>
            </a:extLst>
          </p:cNvPr>
          <p:cNvGrpSpPr/>
          <p:nvPr/>
        </p:nvGrpSpPr>
        <p:grpSpPr>
          <a:xfrm>
            <a:off x="1326333" y="4556003"/>
            <a:ext cx="7080248" cy="1676237"/>
            <a:chOff x="603662" y="4276662"/>
            <a:chExt cx="6153148" cy="1428753"/>
          </a:xfrm>
        </p:grpSpPr>
        <p:sp>
          <p:nvSpPr>
            <p:cNvPr id="4" name="object 4"/>
            <p:cNvSpPr/>
            <p:nvPr/>
          </p:nvSpPr>
          <p:spPr>
            <a:xfrm>
              <a:off x="603662" y="4276662"/>
              <a:ext cx="6153148" cy="4857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949"/>
            </a:p>
          </p:txBody>
        </p:sp>
        <p:sp>
          <p:nvSpPr>
            <p:cNvPr id="5" name="object 5"/>
            <p:cNvSpPr/>
            <p:nvPr/>
          </p:nvSpPr>
          <p:spPr>
            <a:xfrm>
              <a:off x="1328667" y="4924363"/>
              <a:ext cx="4338638" cy="7810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949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362D5404-E67A-1092-BD1B-53AF527C1061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ea typeface="ＭＳ Ｐゴシック" charset="-128"/>
              </a:rPr>
              <a:t>Overlap Layout Consensus - Layout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A48BB-738E-6523-6FD1-DD3F2DC33682}"/>
              </a:ext>
            </a:extLst>
          </p:cNvPr>
          <p:cNvSpPr txBox="1"/>
          <p:nvPr/>
        </p:nvSpPr>
        <p:spPr>
          <a:xfrm>
            <a:off x="514812" y="1855409"/>
            <a:ext cx="3909704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Transverse only unambiguous paths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1615" y="2230252"/>
            <a:ext cx="6780770" cy="3919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1DA983-7C29-307A-1E5C-CB616178B985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ea typeface="ＭＳ Ｐゴシック" charset="-128"/>
              </a:rPr>
              <a:t>Overlap Layout Consensus - Consensus</a:t>
            </a:r>
            <a:endParaRPr lang="en-US" sz="2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716812"/>
            <a:ext cx="4232787" cy="18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00" dirty="0"/>
          </a:p>
        </p:txBody>
      </p:sp>
      <p:sp>
        <p:nvSpPr>
          <p:cNvPr id="3" name="object 3"/>
          <p:cNvSpPr>
            <a:spLocks noChangeAspect="1"/>
          </p:cNvSpPr>
          <p:nvPr/>
        </p:nvSpPr>
        <p:spPr>
          <a:xfrm>
            <a:off x="4960221" y="2678432"/>
            <a:ext cx="3726579" cy="2031168"/>
          </a:xfrm>
          <a:prstGeom prst="rect">
            <a:avLst/>
          </a:prstGeom>
          <a:blipFill>
            <a:blip r:embed="rId3" cstate="print"/>
            <a:stretch>
              <a:fillRect l="-6536"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9E7BB1-D829-BA93-1E32-0F3B1D063C0C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ea typeface="ＭＳ Ｐゴシック" charset="-128"/>
              </a:rPr>
              <a:t>Overlap Layout Consensus – Example</a:t>
            </a:r>
            <a:endParaRPr lang="en-US" sz="2200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FF3CF0C-D0C9-3F2D-36FA-A83F89B1C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260186"/>
            <a:ext cx="2949678" cy="449414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616457-EBE8-4F1F-9EC4-2DF3A0E20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081785"/>
            <a:ext cx="4852219" cy="120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798761" y="2789635"/>
            <a:ext cx="7546478" cy="25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3" name="object 3"/>
          <p:cNvSpPr txBox="1">
            <a:spLocks noChangeAspect="1"/>
          </p:cNvSpPr>
          <p:nvPr/>
        </p:nvSpPr>
        <p:spPr>
          <a:xfrm>
            <a:off x="562168" y="1609014"/>
            <a:ext cx="6021200" cy="745427"/>
          </a:xfrm>
          <a:prstGeom prst="rect">
            <a:avLst/>
          </a:prstGeom>
        </p:spPr>
        <p:txBody>
          <a:bodyPr vert="horz" wrap="square" lIns="0" tIns="6698" rIns="0" bIns="0" rtlCol="0">
            <a:spAutoFit/>
          </a:bodyPr>
          <a:lstStyle/>
          <a:p>
            <a:pPr marL="110501" indent="-103804">
              <a:spcBef>
                <a:spcPts val="53"/>
              </a:spcBef>
              <a:buChar char="•"/>
              <a:tabLst>
                <a:tab pos="110501" algn="l"/>
              </a:tabLst>
            </a:pPr>
            <a:r>
              <a:rPr sz="1600" spc="-3" dirty="0">
                <a:cs typeface="Times New Roman"/>
              </a:rPr>
              <a:t>Reads are split into K-mers (sequences </a:t>
            </a:r>
            <a:r>
              <a:rPr sz="1600" dirty="0">
                <a:cs typeface="Times New Roman"/>
              </a:rPr>
              <a:t>of </a:t>
            </a:r>
            <a:r>
              <a:rPr sz="1600" spc="-3" dirty="0">
                <a:cs typeface="Times New Roman"/>
              </a:rPr>
              <a:t>length</a:t>
            </a:r>
            <a:r>
              <a:rPr sz="1600" spc="11" dirty="0">
                <a:cs typeface="Times New Roman"/>
              </a:rPr>
              <a:t> </a:t>
            </a:r>
            <a:r>
              <a:rPr sz="1600" dirty="0">
                <a:cs typeface="Times New Roman"/>
              </a:rPr>
              <a:t>K)</a:t>
            </a:r>
          </a:p>
          <a:p>
            <a:pPr marL="110501" indent="-103804">
              <a:buChar char="•"/>
              <a:tabLst>
                <a:tab pos="110501" algn="l"/>
              </a:tabLst>
            </a:pPr>
            <a:r>
              <a:rPr sz="1600" spc="-3" dirty="0">
                <a:cs typeface="Times New Roman"/>
              </a:rPr>
              <a:t>K-mers represent the edges </a:t>
            </a:r>
            <a:r>
              <a:rPr sz="1600" dirty="0">
                <a:cs typeface="Times New Roman"/>
              </a:rPr>
              <a:t>of </a:t>
            </a:r>
            <a:r>
              <a:rPr sz="1600" spc="-3" dirty="0">
                <a:cs typeface="Times New Roman"/>
              </a:rPr>
              <a:t>the</a:t>
            </a:r>
            <a:r>
              <a:rPr sz="1600" spc="3" dirty="0">
                <a:cs typeface="Times New Roman"/>
              </a:rPr>
              <a:t> </a:t>
            </a:r>
            <a:r>
              <a:rPr sz="1600" spc="-3" dirty="0">
                <a:cs typeface="Times New Roman"/>
              </a:rPr>
              <a:t>graph</a:t>
            </a:r>
            <a:endParaRPr sz="1600" dirty="0">
              <a:cs typeface="Times New Roman"/>
            </a:endParaRPr>
          </a:p>
          <a:p>
            <a:pPr marL="107153" indent="-100790">
              <a:buChar char="•"/>
              <a:tabLst>
                <a:tab pos="107487" algn="l"/>
              </a:tabLst>
            </a:pPr>
            <a:r>
              <a:rPr sz="1600" spc="-3" dirty="0">
                <a:cs typeface="Times New Roman"/>
              </a:rPr>
              <a:t>The nodes are the </a:t>
            </a:r>
            <a:r>
              <a:rPr sz="1600" spc="-5" dirty="0">
                <a:cs typeface="Times New Roman"/>
              </a:rPr>
              <a:t>suffix </a:t>
            </a:r>
            <a:r>
              <a:rPr sz="1600" spc="-3" dirty="0">
                <a:cs typeface="Times New Roman"/>
              </a:rPr>
              <a:t>and the prefix </a:t>
            </a:r>
            <a:r>
              <a:rPr sz="1600" dirty="0">
                <a:cs typeface="Times New Roman"/>
              </a:rPr>
              <a:t>of </a:t>
            </a:r>
            <a:r>
              <a:rPr sz="1600" spc="-3" dirty="0">
                <a:cs typeface="Times New Roman"/>
              </a:rPr>
              <a:t>length </a:t>
            </a:r>
            <a:r>
              <a:rPr sz="1600" dirty="0">
                <a:cs typeface="Times New Roman"/>
              </a:rPr>
              <a:t>K-1 </a:t>
            </a:r>
            <a:r>
              <a:rPr sz="1600" spc="-3" dirty="0">
                <a:cs typeface="Times New Roman"/>
              </a:rPr>
              <a:t>shared </a:t>
            </a:r>
            <a:r>
              <a:rPr sz="1600" dirty="0">
                <a:cs typeface="Times New Roman"/>
              </a:rPr>
              <a:t>by</a:t>
            </a:r>
            <a:r>
              <a:rPr sz="1600" spc="40" dirty="0">
                <a:cs typeface="Times New Roman"/>
              </a:rPr>
              <a:t> </a:t>
            </a:r>
            <a:r>
              <a:rPr sz="1600" spc="-3" dirty="0">
                <a:cs typeface="Times New Roman"/>
              </a:rPr>
              <a:t>edges</a:t>
            </a:r>
            <a:endParaRPr sz="1600" dirty="0"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72768" y="1077170"/>
            <a:ext cx="1998464" cy="347626"/>
          </a:xfrm>
          <a:prstGeom prst="rect">
            <a:avLst/>
          </a:prstGeom>
        </p:spPr>
        <p:txBody>
          <a:bodyPr vert="horz" wrap="square" lIns="0" tIns="6698" rIns="0" bIns="0" rtlCol="0" anchor="ctr">
            <a:spAutoFit/>
          </a:bodyPr>
          <a:lstStyle/>
          <a:p>
            <a:pPr marL="6697">
              <a:lnSpc>
                <a:spcPct val="100000"/>
              </a:lnSpc>
              <a:spcBef>
                <a:spcPts val="53"/>
              </a:spcBef>
            </a:pPr>
            <a:r>
              <a:rPr sz="2215" dirty="0"/>
              <a:t>De </a:t>
            </a:r>
            <a:r>
              <a:rPr sz="2215" spc="-3" dirty="0"/>
              <a:t>Bruijn</a:t>
            </a:r>
            <a:r>
              <a:rPr sz="2215" spc="-35" dirty="0"/>
              <a:t> </a:t>
            </a:r>
            <a:r>
              <a:rPr sz="2215" spc="-3" dirty="0"/>
              <a:t>graph</a:t>
            </a:r>
            <a:endParaRPr sz="2215" dirty="0"/>
          </a:p>
        </p:txBody>
      </p:sp>
      <p:sp>
        <p:nvSpPr>
          <p:cNvPr id="6" name="object 6"/>
          <p:cNvSpPr txBox="1"/>
          <p:nvPr/>
        </p:nvSpPr>
        <p:spPr>
          <a:xfrm>
            <a:off x="457200" y="5780830"/>
            <a:ext cx="8229601" cy="758251"/>
          </a:xfrm>
          <a:prstGeom prst="rect">
            <a:avLst/>
          </a:prstGeom>
        </p:spPr>
        <p:txBody>
          <a:bodyPr vert="horz" wrap="square" lIns="0" tIns="6698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600" spc="-3" dirty="0">
                <a:cs typeface="Times New Roman"/>
              </a:rPr>
              <a:t>The assembly is an Eulerian path (it contains all the</a:t>
            </a:r>
            <a:r>
              <a:rPr sz="1600" spc="26" dirty="0">
                <a:cs typeface="Times New Roman"/>
              </a:rPr>
              <a:t> </a:t>
            </a:r>
            <a:r>
              <a:rPr sz="1600" spc="-3" dirty="0">
                <a:cs typeface="Times New Roman"/>
              </a:rPr>
              <a:t>edges)</a:t>
            </a:r>
            <a:endParaRPr lang="de-CH" sz="1600" spc="-3" dirty="0">
              <a:cs typeface="Times New Roman"/>
            </a:endParaRPr>
          </a:p>
          <a:p>
            <a:pPr marL="6697">
              <a:spcBef>
                <a:spcPts val="53"/>
              </a:spcBef>
            </a:pPr>
            <a:r>
              <a:rPr lang="en-GB" sz="1600" b="1" dirty="0"/>
              <a:t>A directed, connected graph is Eulerian if and only if it has at most 2 semi-balanced nodes and all other nodes are balanced</a:t>
            </a:r>
            <a:endParaRPr sz="1600" b="1" dirty="0">
              <a:cs typeface="Times New Roman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16815F-AE2A-3396-9DB3-0483699FBDCF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ea typeface="ＭＳ Ｐゴシック" charset="-128"/>
              </a:rPr>
              <a:t>De </a:t>
            </a:r>
            <a:r>
              <a:rPr lang="en-GB" sz="2200" dirty="0" err="1">
                <a:ea typeface="ＭＳ Ｐゴシック" charset="-128"/>
              </a:rPr>
              <a:t>Brujin</a:t>
            </a:r>
            <a:r>
              <a:rPr lang="en-GB" sz="2200" dirty="0">
                <a:ea typeface="ＭＳ Ｐゴシック" charset="-128"/>
              </a:rPr>
              <a:t> graph - DBG</a:t>
            </a:r>
            <a:endParaRPr lang="en-US" sz="2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9637" y="1859692"/>
            <a:ext cx="7324725" cy="4057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90CC2A6-61FC-8BE7-45C4-FC37265C9582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ea typeface="ＭＳ Ｐゴシック" charset="-128"/>
              </a:rPr>
              <a:t>De </a:t>
            </a:r>
            <a:r>
              <a:rPr lang="en-GB" sz="2200" dirty="0" err="1">
                <a:ea typeface="ＭＳ Ｐゴシック" charset="-128"/>
              </a:rPr>
              <a:t>Brujin</a:t>
            </a:r>
            <a:r>
              <a:rPr lang="en-GB" sz="2200" dirty="0">
                <a:ea typeface="ＭＳ Ｐゴシック" charset="-128"/>
              </a:rPr>
              <a:t> graph - DBG</a:t>
            </a:r>
            <a:endParaRPr lang="en-US" sz="2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6296" y="2520487"/>
            <a:ext cx="5923931" cy="3616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3" name="object 3"/>
          <p:cNvSpPr txBox="1"/>
          <p:nvPr/>
        </p:nvSpPr>
        <p:spPr>
          <a:xfrm>
            <a:off x="5082992" y="1778441"/>
            <a:ext cx="3603807" cy="1484091"/>
          </a:xfrm>
          <a:prstGeom prst="rect">
            <a:avLst/>
          </a:prstGeom>
        </p:spPr>
        <p:txBody>
          <a:bodyPr vert="horz" wrap="square" lIns="0" tIns="6698" rIns="0" bIns="0" rtlCol="0">
            <a:spAutoFit/>
          </a:bodyPr>
          <a:lstStyle/>
          <a:p>
            <a:pPr marL="180820" indent="-160729">
              <a:spcBef>
                <a:spcPts val="53"/>
              </a:spcBef>
              <a:buSzPct val="144642"/>
              <a:buFont typeface="Arial"/>
              <a:buChar char="•"/>
              <a:tabLst>
                <a:tab pos="180820" algn="l"/>
              </a:tabLst>
            </a:pPr>
            <a:r>
              <a:rPr sz="1600" dirty="0">
                <a:cs typeface="Times New Roman"/>
              </a:rPr>
              <a:t>A </a:t>
            </a:r>
            <a:r>
              <a:rPr sz="1600" spc="-3" dirty="0">
                <a:cs typeface="Times New Roman"/>
              </a:rPr>
              <a:t>selection </a:t>
            </a:r>
            <a:r>
              <a:rPr sz="1600" dirty="0">
                <a:cs typeface="Times New Roman"/>
              </a:rPr>
              <a:t>of </a:t>
            </a:r>
            <a:r>
              <a:rPr sz="1600" spc="-3" dirty="0">
                <a:cs typeface="Times New Roman"/>
              </a:rPr>
              <a:t>k-mers is always used to get the optimal</a:t>
            </a:r>
            <a:r>
              <a:rPr sz="1600" spc="-56" dirty="0">
                <a:cs typeface="Times New Roman"/>
              </a:rPr>
              <a:t> </a:t>
            </a:r>
            <a:r>
              <a:rPr sz="1600" spc="-14" dirty="0">
                <a:cs typeface="Times New Roman"/>
              </a:rPr>
              <a:t>assembly.</a:t>
            </a:r>
            <a:endParaRPr sz="1600" dirty="0">
              <a:cs typeface="Times New Roman"/>
            </a:endParaRPr>
          </a:p>
          <a:p>
            <a:pPr marL="180820" indent="-160729">
              <a:buSzPct val="144642"/>
              <a:buFont typeface="Arial"/>
              <a:buChar char="•"/>
              <a:tabLst>
                <a:tab pos="180820" algn="l"/>
              </a:tabLst>
            </a:pPr>
            <a:r>
              <a:rPr sz="1600" spc="-3" dirty="0">
                <a:cs typeface="Times New Roman"/>
              </a:rPr>
              <a:t>Megahit and Metaspades are </a:t>
            </a:r>
            <a:r>
              <a:rPr sz="1600" dirty="0">
                <a:cs typeface="Times New Roman"/>
              </a:rPr>
              <a:t>DBG</a:t>
            </a:r>
            <a:r>
              <a:rPr sz="1600" spc="3" dirty="0">
                <a:cs typeface="Times New Roman"/>
              </a:rPr>
              <a:t> </a:t>
            </a:r>
            <a:r>
              <a:rPr sz="1600" spc="-3" dirty="0">
                <a:cs typeface="Times New Roman"/>
              </a:rPr>
              <a:t>assemblers.</a:t>
            </a:r>
            <a:endParaRPr lang="fr-CH" sz="1600" spc="-3" dirty="0">
              <a:cs typeface="Times New Roman"/>
            </a:endParaRPr>
          </a:p>
          <a:p>
            <a:pPr marL="180820" indent="-160729">
              <a:buSzPct val="144642"/>
              <a:buFont typeface="Arial"/>
              <a:buChar char="•"/>
              <a:tabLst>
                <a:tab pos="180820" algn="l"/>
              </a:tabLst>
            </a:pPr>
            <a:r>
              <a:rPr lang="en-CH" sz="1600" spc="-3" dirty="0">
                <a:cs typeface="Times New Roman"/>
              </a:rPr>
              <a:t>Optimal k-mer length has to be chosen for low- and high- abundance species</a:t>
            </a:r>
            <a:endParaRPr sz="1600" dirty="0">
              <a:cs typeface="Times New Roman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B8E518-9C43-B7A0-A125-0E213E6C3BCD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ea typeface="ＭＳ Ｐゴシック" charset="-128"/>
              </a:rPr>
              <a:t>De </a:t>
            </a:r>
            <a:r>
              <a:rPr lang="en-GB" sz="2200" dirty="0" err="1">
                <a:ea typeface="ＭＳ Ｐゴシック" charset="-128"/>
              </a:rPr>
              <a:t>Brujin</a:t>
            </a:r>
            <a:r>
              <a:rPr lang="en-GB" sz="2200" dirty="0">
                <a:ea typeface="ＭＳ Ｐゴシック" charset="-128"/>
              </a:rPr>
              <a:t> graph - DBG</a:t>
            </a:r>
            <a:endParaRPr lang="en-US" sz="2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ools such as metaSPAdes convert the de Bruijn graph to an assembly graph…"/>
          <p:cNvSpPr txBox="1">
            <a:spLocks noGrp="1"/>
          </p:cNvSpPr>
          <p:nvPr>
            <p:ph idx="1"/>
          </p:nvPr>
        </p:nvSpPr>
        <p:spPr>
          <a:xfrm>
            <a:off x="527875" y="1825624"/>
            <a:ext cx="315922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sz="2000" dirty="0"/>
              <a:t>Tools such as </a:t>
            </a:r>
            <a:r>
              <a:rPr sz="2000" dirty="0" err="1"/>
              <a:t>metaSPAdes</a:t>
            </a:r>
            <a:r>
              <a:rPr sz="2000" dirty="0"/>
              <a:t> convert the de Bruijn graph to an assembly graph</a:t>
            </a:r>
            <a:endParaRPr lang="de-CH" sz="2000" dirty="0"/>
          </a:p>
          <a:p>
            <a:pPr>
              <a:lnSpc>
                <a:spcPct val="100000"/>
              </a:lnSpc>
            </a:pPr>
            <a:endParaRPr sz="2000" dirty="0"/>
          </a:p>
          <a:p>
            <a:pPr>
              <a:lnSpc>
                <a:spcPct val="100000"/>
              </a:lnSpc>
            </a:pPr>
            <a:r>
              <a:rPr sz="2000" dirty="0"/>
              <a:t>Bandage allows the </a:t>
            </a:r>
            <a:r>
              <a:rPr sz="2000" dirty="0" err="1"/>
              <a:t>visualisation</a:t>
            </a:r>
            <a:r>
              <a:rPr sz="2000" dirty="0"/>
              <a:t> and querying of this graph</a:t>
            </a:r>
          </a:p>
        </p:txBody>
      </p:sp>
      <p:sp>
        <p:nvSpPr>
          <p:cNvPr id="582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 anchor="t">
            <a:spAutoFit/>
          </a:bodyPr>
          <a:lstStyle>
            <a:defPPr marL="0" marR="0" indent="0" algn="l" defTabSz="6858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32980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7143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NeueLT Pro 45 Lt"/>
                <a:ea typeface="HelveticaNeueLT Pro 45 Lt"/>
                <a:cs typeface="HelveticaNeueLT Pro 45 Lt"/>
                <a:sym typeface="HelveticaNeueLT Pro 45 Lt"/>
              </a:defRPr>
            </a:lvl2pPr>
            <a:lvl3pPr marL="0" marR="0" indent="0" algn="l" defTabSz="7143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NeueLT Pro 45 Lt"/>
                <a:ea typeface="HelveticaNeueLT Pro 45 Lt"/>
                <a:cs typeface="HelveticaNeueLT Pro 45 Lt"/>
                <a:sym typeface="HelveticaNeueLT Pro 45 Lt"/>
              </a:defRPr>
            </a:lvl3pPr>
            <a:lvl4pPr marL="0" marR="0" indent="0" algn="l" defTabSz="7143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NeueLT Pro 45 Lt"/>
                <a:ea typeface="HelveticaNeueLT Pro 45 Lt"/>
                <a:cs typeface="HelveticaNeueLT Pro 45 Lt"/>
                <a:sym typeface="HelveticaNeueLT Pro 45 Lt"/>
              </a:defRPr>
            </a:lvl4pPr>
            <a:lvl5pPr marL="0" marR="0" indent="0" algn="l" defTabSz="7143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NeueLT Pro 45 Lt"/>
                <a:ea typeface="HelveticaNeueLT Pro 45 Lt"/>
                <a:cs typeface="HelveticaNeueLT Pro 45 Lt"/>
                <a:sym typeface="HelveticaNeueLT Pro 45 Lt"/>
              </a:defRPr>
            </a:lvl5pPr>
            <a:lvl6pPr marL="0" marR="0" indent="342900" algn="l" defTabSz="7143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NeueLT Pro 45 Lt"/>
                <a:ea typeface="HelveticaNeueLT Pro 45 Lt"/>
                <a:cs typeface="HelveticaNeueLT Pro 45 Lt"/>
                <a:sym typeface="HelveticaNeueLT Pro 45 Lt"/>
              </a:defRPr>
            </a:lvl6pPr>
            <a:lvl7pPr marL="0" marR="0" indent="685800" algn="l" defTabSz="7143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NeueLT Pro 45 Lt"/>
                <a:ea typeface="HelveticaNeueLT Pro 45 Lt"/>
                <a:cs typeface="HelveticaNeueLT Pro 45 Lt"/>
                <a:sym typeface="HelveticaNeueLT Pro 45 Lt"/>
              </a:defRPr>
            </a:lvl7pPr>
            <a:lvl8pPr marL="0" marR="0" indent="1028700" algn="l" defTabSz="7143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NeueLT Pro 45 Lt"/>
                <a:ea typeface="HelveticaNeueLT Pro 45 Lt"/>
                <a:cs typeface="HelveticaNeueLT Pro 45 Lt"/>
                <a:sym typeface="HelveticaNeueLT Pro 45 Lt"/>
              </a:defRPr>
            </a:lvl8pPr>
            <a:lvl9pPr marL="0" marR="0" indent="1371600" algn="l" defTabSz="7143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NeueLT Pro 45 Lt"/>
                <a:ea typeface="HelveticaNeueLT Pro 45 Lt"/>
                <a:cs typeface="HelveticaNeueLT Pro 45 Lt"/>
                <a:sym typeface="HelveticaNeueLT Pro 45 Lt"/>
              </a:defRPr>
            </a:lvl9pPr>
          </a:lstStyle>
          <a:p>
            <a:fld id="{86CB4B4D-7CA3-9044-876B-883B54F8677D}" type="slidenum">
              <a:rPr lang="en-CH" smtClean="0"/>
              <a:pPr/>
              <a:t>18</a:t>
            </a:fld>
            <a:endParaRPr/>
          </a:p>
        </p:txBody>
      </p:sp>
      <p:pic>
        <p:nvPicPr>
          <p:cNvPr id="583" name="Google Shape;2038;p104" descr="Google Shape;2038;p104"/>
          <p:cNvPicPr>
            <a:picLocks noChangeAspect="1"/>
          </p:cNvPicPr>
          <p:nvPr/>
        </p:nvPicPr>
        <p:blipFill>
          <a:blip r:embed="rId2"/>
          <a:srcRect l="11075" r="2864" b="12440"/>
          <a:stretch>
            <a:fillRect/>
          </a:stretch>
        </p:blipFill>
        <p:spPr>
          <a:xfrm>
            <a:off x="3787726" y="2032869"/>
            <a:ext cx="5340447" cy="414409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94214A-8835-DD0E-7383-48F3DC18CE74}"/>
              </a:ext>
            </a:extLst>
          </p:cNvPr>
          <p:cNvSpPr txBox="1">
            <a:spLocks/>
          </p:cNvSpPr>
          <p:nvPr/>
        </p:nvSpPr>
        <p:spPr>
          <a:xfrm>
            <a:off x="527876" y="979147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ea typeface="ＭＳ Ｐゴシック" charset="-128"/>
              </a:rPr>
              <a:t>De </a:t>
            </a:r>
            <a:r>
              <a:rPr lang="en-GB" sz="2200" dirty="0" err="1">
                <a:ea typeface="ＭＳ Ｐゴシック" charset="-128"/>
              </a:rPr>
              <a:t>Brujin</a:t>
            </a:r>
            <a:r>
              <a:rPr lang="en-GB" sz="2200" dirty="0">
                <a:ea typeface="ＭＳ Ｐゴシック" charset="-128"/>
              </a:rPr>
              <a:t> graph – Visualising assembly graph</a:t>
            </a:r>
            <a:endParaRPr lang="en-US" sz="2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2044;p105"/>
          <p:cNvSpPr/>
          <p:nvPr/>
        </p:nvSpPr>
        <p:spPr>
          <a:xfrm>
            <a:off x="1" y="1173713"/>
            <a:ext cx="9010501" cy="5125501"/>
          </a:xfrm>
          <a:prstGeom prst="rect">
            <a:avLst/>
          </a:prstGeom>
          <a:ln w="12700">
            <a:solidFill>
              <a:srgbClr val="595959"/>
            </a:solidFill>
          </a:ln>
        </p:spPr>
        <p:txBody>
          <a:bodyPr lIns="0" tIns="0" rIns="0" bIns="0" anchor="ctr"/>
          <a:lstStyle/>
          <a:p>
            <a:pPr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pic>
        <p:nvPicPr>
          <p:cNvPr id="586" name="Google Shape;2046;p105" descr="Google Shape;2046;p105"/>
          <p:cNvPicPr>
            <a:picLocks noChangeAspect="1"/>
          </p:cNvPicPr>
          <p:nvPr/>
        </p:nvPicPr>
        <p:blipFill>
          <a:blip r:embed="rId2"/>
          <a:srcRect l="4994" t="21850" r="4020" b="27674"/>
          <a:stretch>
            <a:fillRect/>
          </a:stretch>
        </p:blipFill>
        <p:spPr>
          <a:xfrm>
            <a:off x="62001" y="3920789"/>
            <a:ext cx="2496602" cy="1043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Google Shape;2047;p105" descr="Google Shape;2047;p1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001" y="3723513"/>
            <a:ext cx="3355400" cy="2559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Google Shape;2048;p105" descr="Google Shape;2048;p105"/>
          <p:cNvPicPr>
            <a:picLocks noChangeAspect="1"/>
          </p:cNvPicPr>
          <p:nvPr/>
        </p:nvPicPr>
        <p:blipFill>
          <a:blip r:embed="rId4"/>
          <a:srcRect r="29981"/>
          <a:stretch>
            <a:fillRect/>
          </a:stretch>
        </p:blipFill>
        <p:spPr>
          <a:xfrm rot="16200000">
            <a:off x="178501" y="1177866"/>
            <a:ext cx="2292001" cy="249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Google Shape;2049;p105" descr="Google Shape;2049;p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02" y="1182062"/>
            <a:ext cx="3355401" cy="2559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Google Shape;2050;p105" descr="Google Shape;2050;p105"/>
          <p:cNvPicPr>
            <a:picLocks noChangeAspect="1"/>
          </p:cNvPicPr>
          <p:nvPr/>
        </p:nvPicPr>
        <p:blipFill>
          <a:blip r:embed="rId6"/>
          <a:srcRect l="4424" t="11543" b="37108"/>
          <a:stretch>
            <a:fillRect/>
          </a:stretch>
        </p:blipFill>
        <p:spPr>
          <a:xfrm>
            <a:off x="50850" y="5197114"/>
            <a:ext cx="2496602" cy="1043752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Google Shape;2051;p105"/>
          <p:cNvSpPr/>
          <p:nvPr/>
        </p:nvSpPr>
        <p:spPr>
          <a:xfrm flipH="1">
            <a:off x="2621851" y="1173713"/>
            <a:ext cx="1" cy="5118601"/>
          </a:xfrm>
          <a:prstGeom prst="line">
            <a:avLst/>
          </a:prstGeom>
          <a:ln w="12700">
            <a:solidFill>
              <a:srgbClr val="595959"/>
            </a:solidFill>
          </a:ln>
        </p:spPr>
        <p:txBody>
          <a:bodyPr lIns="0" tIns="0" rIns="0" bIns="0"/>
          <a:lstStyle/>
          <a:p>
            <a:pPr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592" name="Google Shape;2052;p105"/>
          <p:cNvSpPr/>
          <p:nvPr/>
        </p:nvSpPr>
        <p:spPr>
          <a:xfrm flipH="1">
            <a:off x="6085302" y="1165362"/>
            <a:ext cx="1" cy="5118602"/>
          </a:xfrm>
          <a:prstGeom prst="line">
            <a:avLst/>
          </a:prstGeom>
          <a:ln w="12700">
            <a:solidFill>
              <a:srgbClr val="595959"/>
            </a:solidFill>
          </a:ln>
        </p:spPr>
        <p:txBody>
          <a:bodyPr lIns="0" tIns="0" rIns="0" bIns="0"/>
          <a:lstStyle/>
          <a:p>
            <a:pPr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593" name="Google Shape;2053;p105"/>
          <p:cNvSpPr/>
          <p:nvPr/>
        </p:nvSpPr>
        <p:spPr>
          <a:xfrm flipH="1" flipV="1">
            <a:off x="0" y="3736463"/>
            <a:ext cx="6087002" cy="9001"/>
          </a:xfrm>
          <a:prstGeom prst="line">
            <a:avLst/>
          </a:prstGeom>
          <a:ln w="12700">
            <a:solidFill>
              <a:srgbClr val="595959"/>
            </a:solidFill>
          </a:ln>
        </p:spPr>
        <p:txBody>
          <a:bodyPr lIns="0" tIns="0" rIns="0" bIns="0"/>
          <a:lstStyle/>
          <a:p>
            <a:pPr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594" name="Google Shape;2054;p105"/>
          <p:cNvSpPr/>
          <p:nvPr/>
        </p:nvSpPr>
        <p:spPr>
          <a:xfrm flipH="1">
            <a:off x="151" y="5123188"/>
            <a:ext cx="2621701" cy="1500"/>
          </a:xfrm>
          <a:prstGeom prst="line">
            <a:avLst/>
          </a:prstGeom>
          <a:ln w="12700">
            <a:solidFill>
              <a:srgbClr val="595959"/>
            </a:solidFill>
          </a:ln>
        </p:spPr>
        <p:txBody>
          <a:bodyPr lIns="0" tIns="0" rIns="0" bIns="0"/>
          <a:lstStyle/>
          <a:p>
            <a:pPr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595" name="Google Shape;2055;p105"/>
          <p:cNvSpPr txBox="1"/>
          <p:nvPr/>
        </p:nvSpPr>
        <p:spPr>
          <a:xfrm>
            <a:off x="6123810" y="2942488"/>
            <a:ext cx="2848201" cy="1985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 dirty="0"/>
              <a:t>Width of edges proportional to read coverage</a:t>
            </a:r>
          </a:p>
          <a:p>
            <a:pPr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00" dirty="0"/>
          </a:p>
          <a:p>
            <a:pPr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 dirty="0"/>
              <a:t>Some examples of multiple possible contiguity in which lost proteins are involved.</a:t>
            </a:r>
          </a:p>
          <a:p>
            <a:pPr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00" dirty="0"/>
          </a:p>
          <a:p>
            <a:pPr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 dirty="0"/>
              <a:t>Conserved domains have multiple matches.</a:t>
            </a:r>
          </a:p>
          <a:p>
            <a:pPr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3F9D-FD2B-8947-BA9F-0EEC0EA7D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41ADD-4947-7849-B9B4-F4B9C2C8A6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95BFFED-6966-8341-B5E6-D8882678F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711951"/>
            <a:ext cx="6536683" cy="469646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B68D8FD-DB13-8A4C-9015-A192E13C2AB6}"/>
              </a:ext>
            </a:extLst>
          </p:cNvPr>
          <p:cNvSpPr/>
          <p:nvPr/>
        </p:nvSpPr>
        <p:spPr>
          <a:xfrm>
            <a:off x="2302107" y="2857102"/>
            <a:ext cx="3966512" cy="308903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A841E-934C-0F4D-A6C3-F4108AB0513C}"/>
              </a:ext>
            </a:extLst>
          </p:cNvPr>
          <p:cNvSpPr txBox="1"/>
          <p:nvPr/>
        </p:nvSpPr>
        <p:spPr>
          <a:xfrm>
            <a:off x="7606026" y="2857102"/>
            <a:ext cx="13716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350" b="1" dirty="0">
                <a:solidFill>
                  <a:srgbClr val="FF0000"/>
                </a:solidFill>
              </a:rPr>
              <a:t>3. Metagenome assembly and annotation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BB6CE8-3E9D-5E15-A0B0-95D2322F8B1A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800"/>
              <a:t>Overview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9988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99" y="1635103"/>
            <a:ext cx="7451001" cy="488433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6DFAA0-43AF-B3F9-4661-01594F62DD25}"/>
              </a:ext>
            </a:extLst>
          </p:cNvPr>
          <p:cNvSpPr txBox="1">
            <a:spLocks/>
          </p:cNvSpPr>
          <p:nvPr/>
        </p:nvSpPr>
        <p:spPr>
          <a:xfrm>
            <a:off x="527876" y="979147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ea typeface="ＭＳ Ｐゴシック" charset="-128"/>
              </a:rPr>
              <a:t>Computational resources limiting assemblies</a:t>
            </a:r>
            <a:endParaRPr lang="en-US" sz="2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46951" y="1968535"/>
            <a:ext cx="8010525" cy="3772508"/>
          </a:xfrm>
          <a:prstGeom prst="rect">
            <a:avLst/>
          </a:prstGeom>
        </p:spPr>
        <p:txBody>
          <a:bodyPr vert="horz" wrap="square" lIns="0" tIns="42863" rIns="0" bIns="0" rtlCol="0">
            <a:spAutoFit/>
          </a:bodyPr>
          <a:lstStyle/>
          <a:p>
            <a:pPr marL="141923" indent="-132398">
              <a:spcBef>
                <a:spcPts val="338"/>
              </a:spcBef>
              <a:buClr>
                <a:srgbClr val="0F83FF"/>
              </a:buClr>
              <a:buFont typeface="Arial MT"/>
              <a:buChar char="•"/>
              <a:tabLst>
                <a:tab pos="141923" algn="l"/>
              </a:tabLst>
            </a:pPr>
            <a:r>
              <a:rPr spc="-11" dirty="0">
                <a:cs typeface="Calibri"/>
              </a:rPr>
              <a:t>Different</a:t>
            </a:r>
            <a:r>
              <a:rPr spc="-23" dirty="0">
                <a:cs typeface="Calibri"/>
              </a:rPr>
              <a:t> </a:t>
            </a:r>
            <a:r>
              <a:rPr spc="-4" dirty="0">
                <a:cs typeface="Calibri"/>
              </a:rPr>
              <a:t>abundance</a:t>
            </a:r>
            <a:endParaRPr dirty="0">
              <a:cs typeface="Calibri"/>
            </a:endParaRPr>
          </a:p>
          <a:p>
            <a:pPr marL="547688" lvl="1" indent="-195263">
              <a:spcBef>
                <a:spcPts val="210"/>
              </a:spcBef>
              <a:buClr>
                <a:srgbClr val="0F83FF"/>
              </a:buClr>
              <a:buFont typeface="Arial MT"/>
              <a:buChar char="–"/>
              <a:tabLst>
                <a:tab pos="547211" algn="l"/>
                <a:tab pos="547688" algn="l"/>
              </a:tabLst>
            </a:pPr>
            <a:r>
              <a:rPr spc="-4" dirty="0">
                <a:cs typeface="Calibri"/>
              </a:rPr>
              <a:t>Highly </a:t>
            </a:r>
            <a:r>
              <a:rPr spc="-8" dirty="0">
                <a:cs typeface="Calibri"/>
              </a:rPr>
              <a:t>abundant</a:t>
            </a:r>
            <a:r>
              <a:rPr dirty="0">
                <a:cs typeface="Calibri"/>
              </a:rPr>
              <a:t> </a:t>
            </a:r>
            <a:r>
              <a:rPr spc="-4" dirty="0">
                <a:cs typeface="Calibri"/>
              </a:rPr>
              <a:t>genomes</a:t>
            </a:r>
            <a:r>
              <a:rPr dirty="0">
                <a:cs typeface="Calibri"/>
              </a:rPr>
              <a:t> </a:t>
            </a:r>
            <a:r>
              <a:rPr spc="-8" dirty="0">
                <a:cs typeface="Calibri"/>
              </a:rPr>
              <a:t>are</a:t>
            </a:r>
            <a:r>
              <a:rPr spc="4" dirty="0">
                <a:cs typeface="Calibri"/>
              </a:rPr>
              <a:t> </a:t>
            </a:r>
            <a:r>
              <a:rPr spc="-8" dirty="0">
                <a:cs typeface="Calibri"/>
              </a:rPr>
              <a:t>over-sequenced</a:t>
            </a:r>
            <a:endParaRPr dirty="0">
              <a:cs typeface="Calibri"/>
            </a:endParaRPr>
          </a:p>
          <a:p>
            <a:pPr marL="695325">
              <a:spcBef>
                <a:spcPts val="214"/>
              </a:spcBef>
              <a:tabLst>
                <a:tab pos="886778" algn="l"/>
                <a:tab pos="2080260" algn="l"/>
              </a:tabLst>
            </a:pPr>
            <a:r>
              <a:rPr dirty="0">
                <a:solidFill>
                  <a:srgbClr val="0F83FF"/>
                </a:solidFill>
                <a:cs typeface="Lucida Sans Unicode"/>
              </a:rPr>
              <a:t>-	</a:t>
            </a:r>
            <a:r>
              <a:rPr spc="-4" dirty="0">
                <a:cs typeface="Calibri"/>
              </a:rPr>
              <a:t>higher</a:t>
            </a:r>
            <a:r>
              <a:rPr spc="4" dirty="0">
                <a:cs typeface="Calibri"/>
              </a:rPr>
              <a:t> </a:t>
            </a:r>
            <a:r>
              <a:rPr spc="-11" dirty="0">
                <a:cs typeface="Calibri"/>
              </a:rPr>
              <a:t>coverage	</a:t>
            </a:r>
            <a:r>
              <a:rPr spc="-8" dirty="0">
                <a:cs typeface="Calibri"/>
              </a:rPr>
              <a:t>repeats</a:t>
            </a:r>
            <a:endParaRPr dirty="0">
              <a:cs typeface="Calibri"/>
            </a:endParaRPr>
          </a:p>
          <a:p>
            <a:pPr marL="547688" lvl="1" indent="-195263">
              <a:spcBef>
                <a:spcPts val="217"/>
              </a:spcBef>
              <a:buClr>
                <a:srgbClr val="0F83FF"/>
              </a:buClr>
              <a:buFont typeface="Arial MT"/>
              <a:buChar char="–"/>
              <a:tabLst>
                <a:tab pos="547211" algn="l"/>
                <a:tab pos="547688" algn="l"/>
              </a:tabLst>
            </a:pPr>
            <a:r>
              <a:rPr spc="-4" dirty="0">
                <a:cs typeface="Calibri"/>
              </a:rPr>
              <a:t>Low</a:t>
            </a:r>
            <a:r>
              <a:rPr spc="4" dirty="0">
                <a:cs typeface="Calibri"/>
              </a:rPr>
              <a:t> </a:t>
            </a:r>
            <a:r>
              <a:rPr spc="-8" dirty="0">
                <a:cs typeface="Calibri"/>
              </a:rPr>
              <a:t>abundant</a:t>
            </a:r>
            <a:r>
              <a:rPr dirty="0">
                <a:cs typeface="Calibri"/>
              </a:rPr>
              <a:t> </a:t>
            </a:r>
            <a:r>
              <a:rPr spc="-4" dirty="0">
                <a:cs typeface="Calibri"/>
              </a:rPr>
              <a:t>genomes</a:t>
            </a:r>
            <a:r>
              <a:rPr spc="4" dirty="0">
                <a:cs typeface="Calibri"/>
              </a:rPr>
              <a:t> </a:t>
            </a:r>
            <a:r>
              <a:rPr dirty="0">
                <a:cs typeface="Calibri"/>
              </a:rPr>
              <a:t>– </a:t>
            </a:r>
            <a:r>
              <a:rPr spc="-4" dirty="0">
                <a:cs typeface="Calibri"/>
              </a:rPr>
              <a:t>low</a:t>
            </a:r>
            <a:r>
              <a:rPr spc="8" dirty="0">
                <a:cs typeface="Calibri"/>
              </a:rPr>
              <a:t> </a:t>
            </a:r>
            <a:r>
              <a:rPr spc="-11" dirty="0">
                <a:cs typeface="Calibri"/>
              </a:rPr>
              <a:t>coverage</a:t>
            </a:r>
            <a:r>
              <a:rPr spc="4" dirty="0">
                <a:cs typeface="Calibri"/>
              </a:rPr>
              <a:t> </a:t>
            </a:r>
            <a:r>
              <a:rPr spc="-8" dirty="0">
                <a:cs typeface="Calibri"/>
              </a:rPr>
              <a:t>kmers</a:t>
            </a:r>
            <a:r>
              <a:rPr spc="-4" dirty="0">
                <a:cs typeface="Calibri"/>
              </a:rPr>
              <a:t> </a:t>
            </a:r>
            <a:r>
              <a:rPr spc="-8" dirty="0">
                <a:cs typeface="Calibri"/>
              </a:rPr>
              <a:t>are</a:t>
            </a:r>
            <a:r>
              <a:rPr spc="4" dirty="0">
                <a:cs typeface="Calibri"/>
              </a:rPr>
              <a:t> </a:t>
            </a:r>
            <a:r>
              <a:rPr spc="-8" dirty="0">
                <a:cs typeface="Calibri"/>
              </a:rPr>
              <a:t>real</a:t>
            </a:r>
            <a:endParaRPr dirty="0">
              <a:cs typeface="Calibri"/>
            </a:endParaRPr>
          </a:p>
          <a:p>
            <a:pPr lvl="1">
              <a:spcBef>
                <a:spcPts val="41"/>
              </a:spcBef>
              <a:buClr>
                <a:srgbClr val="0F83FF"/>
              </a:buClr>
              <a:buFont typeface="Arial MT"/>
              <a:buChar char="–"/>
            </a:pPr>
            <a:endParaRPr dirty="0">
              <a:cs typeface="Calibri"/>
            </a:endParaRPr>
          </a:p>
          <a:p>
            <a:pPr marL="141923" indent="-132398">
              <a:buClr>
                <a:srgbClr val="0F83FF"/>
              </a:buClr>
              <a:buFont typeface="Arial MT"/>
              <a:buChar char="•"/>
              <a:tabLst>
                <a:tab pos="141923" algn="l"/>
              </a:tabLst>
            </a:pPr>
            <a:r>
              <a:rPr spc="-11" dirty="0">
                <a:cs typeface="Calibri"/>
              </a:rPr>
              <a:t>Different</a:t>
            </a:r>
            <a:r>
              <a:rPr spc="-15" dirty="0">
                <a:cs typeface="Calibri"/>
              </a:rPr>
              <a:t> </a:t>
            </a:r>
            <a:r>
              <a:rPr spc="-8" dirty="0">
                <a:cs typeface="Calibri"/>
              </a:rPr>
              <a:t>relatedness</a:t>
            </a:r>
            <a:endParaRPr dirty="0">
              <a:cs typeface="Calibri"/>
            </a:endParaRPr>
          </a:p>
          <a:p>
            <a:pPr marL="547688" marR="404813" lvl="1" indent="-195263">
              <a:spcBef>
                <a:spcPts val="360"/>
              </a:spcBef>
              <a:buClr>
                <a:srgbClr val="0F83FF"/>
              </a:buClr>
              <a:buFont typeface="Arial MT"/>
              <a:buChar char="–"/>
              <a:tabLst>
                <a:tab pos="547211" algn="l"/>
                <a:tab pos="547688" algn="l"/>
              </a:tabLst>
            </a:pPr>
            <a:r>
              <a:rPr spc="-4" dirty="0">
                <a:cs typeface="Calibri"/>
              </a:rPr>
              <a:t>Unique</a:t>
            </a:r>
            <a:r>
              <a:rPr dirty="0">
                <a:cs typeface="Calibri"/>
              </a:rPr>
              <a:t> </a:t>
            </a:r>
            <a:r>
              <a:rPr spc="-4" dirty="0">
                <a:cs typeface="Calibri"/>
              </a:rPr>
              <a:t>but</a:t>
            </a:r>
            <a:r>
              <a:rPr dirty="0">
                <a:cs typeface="Calibri"/>
              </a:rPr>
              <a:t> </a:t>
            </a:r>
            <a:r>
              <a:rPr spc="-4" dirty="0">
                <a:cs typeface="Calibri"/>
              </a:rPr>
              <a:t>highly</a:t>
            </a:r>
            <a:r>
              <a:rPr spc="4" dirty="0">
                <a:cs typeface="Calibri"/>
              </a:rPr>
              <a:t> </a:t>
            </a:r>
            <a:r>
              <a:rPr spc="-4" dirty="0">
                <a:cs typeface="Calibri"/>
              </a:rPr>
              <a:t>conserved regions in</a:t>
            </a:r>
            <a:r>
              <a:rPr dirty="0">
                <a:cs typeface="Calibri"/>
              </a:rPr>
              <a:t> a</a:t>
            </a:r>
            <a:r>
              <a:rPr spc="-4" dirty="0">
                <a:cs typeface="Calibri"/>
              </a:rPr>
              <a:t> single</a:t>
            </a:r>
            <a:r>
              <a:rPr dirty="0">
                <a:cs typeface="Calibri"/>
              </a:rPr>
              <a:t> </a:t>
            </a:r>
            <a:r>
              <a:rPr spc="-4" dirty="0">
                <a:cs typeface="Calibri"/>
              </a:rPr>
              <a:t>genome</a:t>
            </a:r>
            <a:r>
              <a:rPr spc="4" dirty="0">
                <a:cs typeface="Calibri"/>
              </a:rPr>
              <a:t> </a:t>
            </a:r>
            <a:r>
              <a:rPr spc="-8" dirty="0">
                <a:cs typeface="Calibri"/>
              </a:rPr>
              <a:t>might</a:t>
            </a:r>
            <a:r>
              <a:rPr dirty="0">
                <a:cs typeface="Calibri"/>
              </a:rPr>
              <a:t> </a:t>
            </a:r>
            <a:r>
              <a:rPr spc="-4" dirty="0">
                <a:cs typeface="Calibri"/>
              </a:rPr>
              <a:t>be</a:t>
            </a:r>
            <a:r>
              <a:rPr spc="4" dirty="0">
                <a:cs typeface="Calibri"/>
              </a:rPr>
              <a:t> </a:t>
            </a:r>
            <a:r>
              <a:rPr spc="-8" dirty="0">
                <a:cs typeface="Calibri"/>
              </a:rPr>
              <a:t>repetitive</a:t>
            </a:r>
            <a:r>
              <a:rPr dirty="0">
                <a:cs typeface="Calibri"/>
              </a:rPr>
              <a:t> </a:t>
            </a:r>
            <a:r>
              <a:rPr spc="-4" dirty="0">
                <a:cs typeface="Calibri"/>
              </a:rPr>
              <a:t>in </a:t>
            </a:r>
            <a:r>
              <a:rPr dirty="0">
                <a:cs typeface="Calibri"/>
              </a:rPr>
              <a:t>a </a:t>
            </a:r>
            <a:r>
              <a:rPr spc="-259" dirty="0">
                <a:cs typeface="Calibri"/>
              </a:rPr>
              <a:t> </a:t>
            </a:r>
            <a:r>
              <a:rPr spc="-8" dirty="0">
                <a:cs typeface="Calibri"/>
              </a:rPr>
              <a:t>metagenome</a:t>
            </a:r>
            <a:endParaRPr dirty="0">
              <a:cs typeface="Calibri"/>
            </a:endParaRPr>
          </a:p>
          <a:p>
            <a:pPr lvl="1">
              <a:spcBef>
                <a:spcPts val="38"/>
              </a:spcBef>
              <a:buClr>
                <a:srgbClr val="0F83FF"/>
              </a:buClr>
              <a:buFont typeface="Arial MT"/>
              <a:buChar char="–"/>
            </a:pPr>
            <a:endParaRPr dirty="0">
              <a:cs typeface="Calibri"/>
            </a:endParaRPr>
          </a:p>
          <a:p>
            <a:pPr marL="141923" indent="-132398">
              <a:buClr>
                <a:srgbClr val="0F83FF"/>
              </a:buClr>
              <a:buFont typeface="Arial MT"/>
              <a:buChar char="•"/>
              <a:tabLst>
                <a:tab pos="141923" algn="l"/>
              </a:tabLst>
            </a:pPr>
            <a:r>
              <a:rPr dirty="0">
                <a:cs typeface="Calibri"/>
              </a:rPr>
              <a:t>Simple </a:t>
            </a:r>
            <a:r>
              <a:rPr spc="-11" dirty="0">
                <a:cs typeface="Calibri"/>
              </a:rPr>
              <a:t>coverage</a:t>
            </a:r>
            <a:r>
              <a:rPr spc="4" dirty="0">
                <a:cs typeface="Calibri"/>
              </a:rPr>
              <a:t> </a:t>
            </a:r>
            <a:r>
              <a:rPr spc="-8" dirty="0">
                <a:cs typeface="Calibri"/>
              </a:rPr>
              <a:t>statistics</a:t>
            </a:r>
            <a:r>
              <a:rPr spc="4" dirty="0">
                <a:cs typeface="Calibri"/>
              </a:rPr>
              <a:t> </a:t>
            </a:r>
            <a:r>
              <a:rPr spc="-4" dirty="0">
                <a:cs typeface="Calibri"/>
              </a:rPr>
              <a:t>can no </a:t>
            </a:r>
            <a:r>
              <a:rPr spc="-8" dirty="0">
                <a:cs typeface="Calibri"/>
              </a:rPr>
              <a:t>longer</a:t>
            </a:r>
            <a:r>
              <a:rPr spc="4" dirty="0">
                <a:cs typeface="Calibri"/>
              </a:rPr>
              <a:t> </a:t>
            </a:r>
            <a:r>
              <a:rPr spc="-4" dirty="0">
                <a:cs typeface="Calibri"/>
              </a:rPr>
              <a:t>be</a:t>
            </a:r>
            <a:r>
              <a:rPr spc="4" dirty="0">
                <a:cs typeface="Calibri"/>
              </a:rPr>
              <a:t> </a:t>
            </a:r>
            <a:r>
              <a:rPr spc="-4" dirty="0">
                <a:cs typeface="Calibri"/>
              </a:rPr>
              <a:t>used </a:t>
            </a:r>
            <a:r>
              <a:rPr spc="-8" dirty="0">
                <a:cs typeface="Calibri"/>
              </a:rPr>
              <a:t>to</a:t>
            </a:r>
            <a:r>
              <a:rPr spc="-4" dirty="0">
                <a:cs typeface="Calibri"/>
              </a:rPr>
              <a:t> </a:t>
            </a:r>
            <a:r>
              <a:rPr spc="-8" dirty="0">
                <a:cs typeface="Calibri"/>
              </a:rPr>
              <a:t>detect</a:t>
            </a:r>
            <a:r>
              <a:rPr spc="4" dirty="0">
                <a:cs typeface="Calibri"/>
              </a:rPr>
              <a:t> </a:t>
            </a:r>
            <a:r>
              <a:rPr dirty="0">
                <a:cs typeface="Calibri"/>
              </a:rPr>
              <a:t>the </a:t>
            </a:r>
            <a:r>
              <a:rPr spc="-8" dirty="0">
                <a:cs typeface="Calibri"/>
              </a:rPr>
              <a:t>repeats</a:t>
            </a:r>
            <a:endParaRPr dirty="0">
              <a:cs typeface="Calibri"/>
            </a:endParaRPr>
          </a:p>
          <a:p>
            <a:pPr>
              <a:spcBef>
                <a:spcPts val="8"/>
              </a:spcBef>
              <a:buClr>
                <a:srgbClr val="0F83FF"/>
              </a:buClr>
              <a:buFont typeface="Arial MT"/>
              <a:buChar char="•"/>
            </a:pPr>
            <a:endParaRPr dirty="0">
              <a:cs typeface="Calibri"/>
            </a:endParaRPr>
          </a:p>
          <a:p>
            <a:pPr marL="141446" marR="3810" indent="-132398">
              <a:buClr>
                <a:srgbClr val="0F83FF"/>
              </a:buClr>
              <a:buFont typeface="Arial MT"/>
              <a:buChar char="•"/>
              <a:tabLst>
                <a:tab pos="141923" algn="l"/>
              </a:tabLst>
            </a:pPr>
            <a:r>
              <a:rPr spc="-4" dirty="0">
                <a:cs typeface="Calibri"/>
              </a:rPr>
              <a:t>Distinguishing</a:t>
            </a:r>
            <a:r>
              <a:rPr spc="-8" dirty="0">
                <a:cs typeface="Calibri"/>
              </a:rPr>
              <a:t> </a:t>
            </a:r>
            <a:r>
              <a:rPr dirty="0">
                <a:cs typeface="Calibri"/>
              </a:rPr>
              <a:t>true </a:t>
            </a:r>
            <a:r>
              <a:rPr spc="-4" dirty="0">
                <a:cs typeface="Calibri"/>
              </a:rPr>
              <a:t>biological</a:t>
            </a:r>
            <a:r>
              <a:rPr dirty="0">
                <a:cs typeface="Calibri"/>
              </a:rPr>
              <a:t> </a:t>
            </a:r>
            <a:r>
              <a:rPr spc="-8" dirty="0">
                <a:cs typeface="Calibri"/>
              </a:rPr>
              <a:t>differences</a:t>
            </a:r>
            <a:r>
              <a:rPr spc="4" dirty="0">
                <a:cs typeface="Calibri"/>
              </a:rPr>
              <a:t> </a:t>
            </a:r>
            <a:r>
              <a:rPr spc="-8" dirty="0">
                <a:cs typeface="Calibri"/>
              </a:rPr>
              <a:t>from</a:t>
            </a:r>
            <a:r>
              <a:rPr dirty="0">
                <a:cs typeface="Calibri"/>
              </a:rPr>
              <a:t> </a:t>
            </a:r>
            <a:r>
              <a:rPr spc="-4" dirty="0">
                <a:cs typeface="Calibri"/>
              </a:rPr>
              <a:t>sequencing</a:t>
            </a:r>
            <a:r>
              <a:rPr spc="-8" dirty="0">
                <a:cs typeface="Calibri"/>
              </a:rPr>
              <a:t> </a:t>
            </a:r>
            <a:r>
              <a:rPr spc="-11" dirty="0">
                <a:cs typeface="Calibri"/>
              </a:rPr>
              <a:t>errors</a:t>
            </a:r>
            <a:r>
              <a:rPr dirty="0">
                <a:cs typeface="Calibri"/>
              </a:rPr>
              <a:t> </a:t>
            </a:r>
            <a:r>
              <a:rPr spc="-4" dirty="0">
                <a:cs typeface="Calibri"/>
              </a:rPr>
              <a:t>becomes </a:t>
            </a:r>
            <a:r>
              <a:rPr spc="-326" dirty="0">
                <a:cs typeface="Calibri"/>
              </a:rPr>
              <a:t> </a:t>
            </a:r>
            <a:r>
              <a:rPr spc="-4" dirty="0">
                <a:cs typeface="Calibri"/>
              </a:rPr>
              <a:t>nearly</a:t>
            </a:r>
            <a:r>
              <a:rPr spc="-11" dirty="0">
                <a:cs typeface="Calibri"/>
              </a:rPr>
              <a:t> </a:t>
            </a:r>
            <a:r>
              <a:rPr spc="-4" dirty="0">
                <a:cs typeface="Calibri"/>
              </a:rPr>
              <a:t>impossible</a:t>
            </a:r>
            <a:endParaRPr dirty="0"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1066" y="2697901"/>
            <a:ext cx="142875" cy="1238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374007" y="6566953"/>
            <a:ext cx="1536383" cy="142347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525">
              <a:spcBef>
                <a:spcPts val="30"/>
              </a:spcBef>
            </a:pPr>
            <a:r>
              <a:rPr sz="900" spc="-8" dirty="0">
                <a:latin typeface="Calibri"/>
                <a:cs typeface="Calibri"/>
              </a:rPr>
              <a:t>Ghurye</a:t>
            </a:r>
            <a:r>
              <a:rPr sz="900" spc="-4" dirty="0">
                <a:latin typeface="Calibri"/>
                <a:cs typeface="Calibri"/>
              </a:rPr>
              <a:t> JS.</a:t>
            </a:r>
            <a:r>
              <a:rPr sz="900" spc="-8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2016.</a:t>
            </a:r>
            <a:r>
              <a:rPr sz="900" spc="-4" dirty="0">
                <a:latin typeface="Calibri"/>
                <a:cs typeface="Calibri"/>
              </a:rPr>
              <a:t> </a:t>
            </a:r>
            <a:r>
              <a:rPr sz="900" spc="-19" dirty="0">
                <a:latin typeface="Calibri"/>
                <a:cs typeface="Calibri"/>
              </a:rPr>
              <a:t>Yale</a:t>
            </a:r>
            <a:r>
              <a:rPr sz="900" spc="-4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J Biol</a:t>
            </a:r>
            <a:r>
              <a:rPr sz="900" spc="-4" dirty="0">
                <a:latin typeface="Calibri"/>
                <a:cs typeface="Calibri"/>
              </a:rPr>
              <a:t> Med.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320061-A736-28CC-858A-4540276C0C18}"/>
              </a:ext>
            </a:extLst>
          </p:cNvPr>
          <p:cNvSpPr txBox="1">
            <a:spLocks/>
          </p:cNvSpPr>
          <p:nvPr/>
        </p:nvSpPr>
        <p:spPr>
          <a:xfrm>
            <a:off x="527876" y="979147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ea typeface="ＭＳ Ｐゴシック" charset="-128"/>
              </a:rPr>
              <a:t>Complications in assemblies</a:t>
            </a:r>
            <a:endParaRPr lang="en-US" sz="2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54" y="3369857"/>
            <a:ext cx="1703930" cy="13500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136" y="3464869"/>
            <a:ext cx="1730741" cy="117106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6" y="3406371"/>
            <a:ext cx="1652241" cy="130730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l="33715" b="32735"/>
          <a:stretch/>
        </p:blipFill>
        <p:spPr>
          <a:xfrm>
            <a:off x="6908709" y="3495185"/>
            <a:ext cx="1412452" cy="101822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74258" y="4719923"/>
            <a:ext cx="9062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dirty="0">
                <a:solidFill>
                  <a:srgbClr val="595959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Raw Reads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36020" y="4713417"/>
            <a:ext cx="9062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dirty="0">
                <a:solidFill>
                  <a:srgbClr val="595959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Primary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72358" y="4719923"/>
            <a:ext cx="11643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dirty="0">
                <a:solidFill>
                  <a:srgbClr val="595959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Binned Assembly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32419" y="4711591"/>
            <a:ext cx="171182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dirty="0">
                <a:solidFill>
                  <a:srgbClr val="595959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Metagenome-Assembled Genome (MAG)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6480213" y="4013419"/>
            <a:ext cx="284943" cy="237876"/>
          </a:xfrm>
          <a:prstGeom prst="rightArrow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120100" y="3461581"/>
            <a:ext cx="783772" cy="401990"/>
          </a:xfrm>
          <a:prstGeom prst="roundRect">
            <a:avLst/>
          </a:prstGeom>
          <a:noFill/>
          <a:ln w="190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554538" y="3921881"/>
            <a:ext cx="783772" cy="401990"/>
          </a:xfrm>
          <a:prstGeom prst="roundRect">
            <a:avLst/>
          </a:prstGeom>
          <a:noFill/>
          <a:ln w="190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696435" y="4005442"/>
            <a:ext cx="783772" cy="401990"/>
          </a:xfrm>
          <a:prstGeom prst="roundRect">
            <a:avLst/>
          </a:prstGeom>
          <a:noFill/>
          <a:ln w="190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442334" y="4418812"/>
            <a:ext cx="380099" cy="232936"/>
          </a:xfrm>
          <a:prstGeom prst="roundRect">
            <a:avLst/>
          </a:prstGeom>
          <a:noFill/>
          <a:ln w="190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910090" y="3627900"/>
            <a:ext cx="585648" cy="502181"/>
          </a:xfrm>
          <a:prstGeom prst="roundRect">
            <a:avLst/>
          </a:prstGeom>
          <a:noFill/>
          <a:ln w="190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620635" y="4099641"/>
            <a:ext cx="477929" cy="425898"/>
          </a:xfrm>
          <a:prstGeom prst="roundRect">
            <a:avLst/>
          </a:prstGeom>
          <a:noFill/>
          <a:ln w="190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4261043" y="4032384"/>
            <a:ext cx="284943" cy="237876"/>
          </a:xfrm>
          <a:prstGeom prst="rightArrow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2179568" y="3992583"/>
            <a:ext cx="284943" cy="237876"/>
          </a:xfrm>
          <a:prstGeom prst="rightArrow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44" name="Diagram 43"/>
          <p:cNvGraphicFramePr/>
          <p:nvPr>
            <p:extLst>
              <p:ext uri="{D42A27DB-BD31-4B8C-83A1-F6EECF244321}">
                <p14:modId xmlns:p14="http://schemas.microsoft.com/office/powerpoint/2010/main" val="2232922692"/>
              </p:ext>
            </p:extLst>
          </p:nvPr>
        </p:nvGraphicFramePr>
        <p:xfrm>
          <a:off x="369842" y="2167058"/>
          <a:ext cx="8404316" cy="1495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B28C6CF7-B048-0B41-B2A8-E76BFB6D6B27}"/>
              </a:ext>
            </a:extLst>
          </p:cNvPr>
          <p:cNvSpPr/>
          <p:nvPr/>
        </p:nvSpPr>
        <p:spPr>
          <a:xfrm>
            <a:off x="4415499" y="2122626"/>
            <a:ext cx="2234402" cy="3281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60C1A8-72DD-B9E8-1C03-4B67941D0185}"/>
              </a:ext>
            </a:extLst>
          </p:cNvPr>
          <p:cNvSpPr txBox="1">
            <a:spLocks/>
          </p:cNvSpPr>
          <p:nvPr/>
        </p:nvSpPr>
        <p:spPr>
          <a:xfrm>
            <a:off x="527876" y="979147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/>
              <a:t>Structuring Metagenomic Studies: Binning contigs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11976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AE19F-B5BB-8648-A941-57DC2284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58007"/>
            <a:ext cx="7886700" cy="4351338"/>
          </a:xfrm>
        </p:spPr>
        <p:txBody>
          <a:bodyPr/>
          <a:lstStyle/>
          <a:p>
            <a:r>
              <a:rPr lang="en-CH" dirty="0"/>
              <a:t>Taxonomy-independent binning – unsupervised approach</a:t>
            </a:r>
          </a:p>
          <a:p>
            <a:r>
              <a:rPr lang="en-CH" dirty="0"/>
              <a:t>Taxonomy-dependent binning – supervised 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D36D4-3F7F-D04A-8609-C02036C659B8}"/>
              </a:ext>
            </a:extLst>
          </p:cNvPr>
          <p:cNvSpPr txBox="1"/>
          <p:nvPr/>
        </p:nvSpPr>
        <p:spPr>
          <a:xfrm>
            <a:off x="2343150" y="2724150"/>
            <a:ext cx="22288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H" sz="135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60765A-6C21-7F0F-A017-5D398A6A2781}"/>
              </a:ext>
            </a:extLst>
          </p:cNvPr>
          <p:cNvSpPr txBox="1">
            <a:spLocks/>
          </p:cNvSpPr>
          <p:nvPr/>
        </p:nvSpPr>
        <p:spPr>
          <a:xfrm>
            <a:off x="527876" y="979147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Binning contigs: Two ways</a:t>
            </a:r>
            <a:endParaRPr 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>
            <a:spLocks noChangeAspect="1"/>
          </p:cNvSpPr>
          <p:nvPr/>
        </p:nvSpPr>
        <p:spPr>
          <a:xfrm>
            <a:off x="4262496" y="1963989"/>
            <a:ext cx="4494980" cy="424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" name="object 5"/>
          <p:cNvSpPr txBox="1"/>
          <p:nvPr/>
        </p:nvSpPr>
        <p:spPr>
          <a:xfrm>
            <a:off x="628435" y="1713481"/>
            <a:ext cx="3515810" cy="4749017"/>
          </a:xfrm>
          <a:prstGeom prst="rect">
            <a:avLst/>
          </a:prstGeom>
        </p:spPr>
        <p:txBody>
          <a:bodyPr vert="horz" wrap="square" lIns="0" tIns="91083" rIns="0" bIns="0" rtlCol="0">
            <a:spAutoFit/>
          </a:bodyPr>
          <a:lstStyle/>
          <a:p>
            <a:pPr marL="6697">
              <a:spcBef>
                <a:spcPts val="717"/>
              </a:spcBef>
            </a:pPr>
            <a:r>
              <a:rPr sz="1400" b="1" spc="-3" dirty="0">
                <a:cs typeface="Arial"/>
              </a:rPr>
              <a:t>Composition-based</a:t>
            </a:r>
            <a:endParaRPr sz="1400" dirty="0">
              <a:cs typeface="Arial"/>
            </a:endParaRPr>
          </a:p>
          <a:p>
            <a:pPr marL="127244" marR="248795" indent="-120547">
              <a:lnSpc>
                <a:spcPct val="143900"/>
              </a:lnSpc>
              <a:spcBef>
                <a:spcPts val="53"/>
              </a:spcBef>
              <a:buChar char="•"/>
              <a:tabLst>
                <a:tab pos="126909" algn="l"/>
                <a:tab pos="127244" algn="l"/>
              </a:tabLst>
            </a:pPr>
            <a:r>
              <a:rPr sz="1400" dirty="0">
                <a:cs typeface="Arial"/>
              </a:rPr>
              <a:t>Assumes </a:t>
            </a:r>
            <a:r>
              <a:rPr sz="1400" spc="-3" dirty="0">
                <a:cs typeface="Arial"/>
              </a:rPr>
              <a:t>nucleotide composition </a:t>
            </a:r>
            <a:r>
              <a:rPr sz="1400" dirty="0">
                <a:cs typeface="Arial"/>
              </a:rPr>
              <a:t>as  closest proxy </a:t>
            </a:r>
            <a:r>
              <a:rPr sz="1400" spc="-3" dirty="0">
                <a:cs typeface="Arial"/>
              </a:rPr>
              <a:t>for </a:t>
            </a:r>
            <a:r>
              <a:rPr sz="1400" dirty="0">
                <a:cs typeface="Arial"/>
              </a:rPr>
              <a:t>species</a:t>
            </a:r>
            <a:r>
              <a:rPr sz="1400" spc="-24" dirty="0">
                <a:cs typeface="Arial"/>
              </a:rPr>
              <a:t> </a:t>
            </a:r>
            <a:r>
              <a:rPr sz="1400" spc="-3" dirty="0">
                <a:cs typeface="Arial"/>
              </a:rPr>
              <a:t>similarity</a:t>
            </a:r>
            <a:r>
              <a:rPr lang="fr-CH" sz="1400" spc="-3" dirty="0">
                <a:cs typeface="Arial"/>
              </a:rPr>
              <a:t> - </a:t>
            </a:r>
            <a:r>
              <a:rPr lang="en-GB" sz="1400" dirty="0">
                <a:cs typeface="Arial" panose="020B0604020202020204" pitchFamily="34" charset="0"/>
              </a:rPr>
              <a:t>based on an assumption that the genome composition is unique for each taxon</a:t>
            </a:r>
            <a:endParaRPr sz="1400" dirty="0">
              <a:cs typeface="Arial" panose="020B0604020202020204" pitchFamily="34" charset="0"/>
            </a:endParaRPr>
          </a:p>
          <a:p>
            <a:pPr marL="127244" indent="-120547">
              <a:spcBef>
                <a:spcPts val="665"/>
              </a:spcBef>
              <a:buChar char="•"/>
              <a:tabLst>
                <a:tab pos="126909" algn="l"/>
                <a:tab pos="127244" algn="l"/>
              </a:tabLst>
            </a:pPr>
            <a:r>
              <a:rPr lang="fr-CH" sz="1400" spc="-3" dirty="0">
                <a:cs typeface="Arial"/>
              </a:rPr>
              <a:t>Can </a:t>
            </a:r>
            <a:r>
              <a:rPr lang="fr-CH" sz="1400" spc="-3" dirty="0" err="1">
                <a:cs typeface="Arial"/>
              </a:rPr>
              <a:t>also</a:t>
            </a:r>
            <a:r>
              <a:rPr lang="fr-CH" sz="1400" spc="-3" dirty="0">
                <a:cs typeface="Arial"/>
              </a:rPr>
              <a:t> </a:t>
            </a:r>
            <a:r>
              <a:rPr lang="fr-CH" sz="1400" spc="-3" dirty="0" err="1">
                <a:cs typeface="Arial"/>
              </a:rPr>
              <a:t>be</a:t>
            </a:r>
            <a:r>
              <a:rPr lang="fr-CH" sz="1400" spc="-3" dirty="0">
                <a:cs typeface="Arial"/>
              </a:rPr>
              <a:t> r</a:t>
            </a:r>
            <a:r>
              <a:rPr sz="1400" spc="-3" dirty="0" err="1">
                <a:cs typeface="Arial"/>
              </a:rPr>
              <a:t>eference</a:t>
            </a:r>
            <a:r>
              <a:rPr sz="1400" spc="-3" dirty="0">
                <a:cs typeface="Arial"/>
              </a:rPr>
              <a:t> agnostic, </a:t>
            </a:r>
            <a:r>
              <a:rPr sz="1400" dirty="0">
                <a:cs typeface="Arial"/>
              </a:rPr>
              <a:t>no assembly</a:t>
            </a:r>
          </a:p>
          <a:p>
            <a:pPr marL="127244" marR="68980" indent="-120547">
              <a:lnSpc>
                <a:spcPct val="143900"/>
              </a:lnSpc>
              <a:spcBef>
                <a:spcPts val="53"/>
              </a:spcBef>
              <a:buChar char="•"/>
              <a:tabLst>
                <a:tab pos="126909" algn="l"/>
                <a:tab pos="127244" algn="l"/>
              </a:tabLst>
            </a:pPr>
            <a:r>
              <a:rPr sz="1400" spc="-3" dirty="0">
                <a:cs typeface="Arial"/>
              </a:rPr>
              <a:t>Only </a:t>
            </a:r>
            <a:r>
              <a:rPr sz="1400" dirty="0">
                <a:cs typeface="Arial"/>
              </a:rPr>
              <a:t>reads </a:t>
            </a:r>
            <a:r>
              <a:rPr sz="1400" spc="-3" dirty="0">
                <a:cs typeface="Arial"/>
              </a:rPr>
              <a:t>information (e.g., GC </a:t>
            </a:r>
            <a:r>
              <a:rPr sz="1400" dirty="0">
                <a:cs typeface="Arial"/>
              </a:rPr>
              <a:t>%, K-  mers)</a:t>
            </a:r>
          </a:p>
          <a:p>
            <a:pPr marL="127244" indent="-120547">
              <a:spcBef>
                <a:spcPts val="665"/>
              </a:spcBef>
              <a:buChar char="•"/>
              <a:tabLst>
                <a:tab pos="126909" algn="l"/>
                <a:tab pos="127244" algn="l"/>
              </a:tabLst>
            </a:pPr>
            <a:r>
              <a:rPr sz="1400" spc="-3" dirty="0">
                <a:cs typeface="Arial"/>
              </a:rPr>
              <a:t>Fast </a:t>
            </a:r>
            <a:r>
              <a:rPr sz="1400" dirty="0">
                <a:cs typeface="Arial"/>
              </a:rPr>
              <a:t>(no need </a:t>
            </a:r>
            <a:r>
              <a:rPr sz="1400" spc="-3" dirty="0">
                <a:cs typeface="Arial"/>
              </a:rPr>
              <a:t>to</a:t>
            </a:r>
            <a:r>
              <a:rPr sz="1400" spc="-8" dirty="0">
                <a:cs typeface="Arial"/>
              </a:rPr>
              <a:t> </a:t>
            </a:r>
            <a:r>
              <a:rPr sz="1400" dirty="0">
                <a:cs typeface="Arial"/>
              </a:rPr>
              <a:t>align)</a:t>
            </a:r>
          </a:p>
          <a:p>
            <a:pPr marL="6697">
              <a:spcBef>
                <a:spcPts val="665"/>
              </a:spcBef>
            </a:pPr>
            <a:r>
              <a:rPr sz="1400" b="1" spc="-3" dirty="0">
                <a:cs typeface="Arial"/>
              </a:rPr>
              <a:t>Abundance-based</a:t>
            </a:r>
            <a:endParaRPr sz="1400" dirty="0">
              <a:cs typeface="Arial"/>
            </a:endParaRPr>
          </a:p>
          <a:p>
            <a:pPr marL="127244" marR="264533" indent="-120547">
              <a:lnSpc>
                <a:spcPts val="2057"/>
              </a:lnSpc>
              <a:spcBef>
                <a:spcPts val="127"/>
              </a:spcBef>
              <a:buChar char="•"/>
              <a:tabLst>
                <a:tab pos="126909" algn="l"/>
                <a:tab pos="127244" algn="l"/>
              </a:tabLst>
            </a:pPr>
            <a:r>
              <a:rPr sz="1400" dirty="0">
                <a:cs typeface="Arial"/>
              </a:rPr>
              <a:t>Assumes sequence abundances</a:t>
            </a:r>
            <a:r>
              <a:rPr sz="1400" spc="-58" dirty="0">
                <a:cs typeface="Arial"/>
              </a:rPr>
              <a:t> </a:t>
            </a:r>
            <a:r>
              <a:rPr sz="1400" dirty="0">
                <a:cs typeface="Arial"/>
              </a:rPr>
              <a:t>as  closest proxy </a:t>
            </a:r>
            <a:r>
              <a:rPr sz="1400" spc="-3" dirty="0">
                <a:cs typeface="Arial"/>
              </a:rPr>
              <a:t>for </a:t>
            </a:r>
            <a:r>
              <a:rPr sz="1400" dirty="0">
                <a:cs typeface="Arial"/>
              </a:rPr>
              <a:t>species</a:t>
            </a:r>
            <a:r>
              <a:rPr sz="1400" spc="-24" dirty="0">
                <a:cs typeface="Arial"/>
              </a:rPr>
              <a:t> </a:t>
            </a:r>
            <a:r>
              <a:rPr sz="1400" spc="-3" dirty="0">
                <a:cs typeface="Arial"/>
              </a:rPr>
              <a:t>similarity</a:t>
            </a:r>
            <a:endParaRPr sz="1400" dirty="0">
              <a:cs typeface="Arial"/>
            </a:endParaRPr>
          </a:p>
          <a:p>
            <a:pPr marL="127244" indent="-120547">
              <a:spcBef>
                <a:spcPts val="485"/>
              </a:spcBef>
              <a:buFont typeface="Arial"/>
              <a:buChar char="•"/>
              <a:tabLst>
                <a:tab pos="126909" algn="l"/>
                <a:tab pos="127244" algn="l"/>
              </a:tabLst>
            </a:pPr>
            <a:r>
              <a:rPr sz="1400" i="1" dirty="0">
                <a:cs typeface="Arial"/>
              </a:rPr>
              <a:t>De novo </a:t>
            </a:r>
            <a:r>
              <a:rPr sz="1400" dirty="0">
                <a:cs typeface="Arial"/>
              </a:rPr>
              <a:t>assembly </a:t>
            </a:r>
            <a:r>
              <a:rPr sz="1400" spc="-3" dirty="0">
                <a:cs typeface="Arial"/>
              </a:rPr>
              <a:t>for initial</a:t>
            </a:r>
            <a:r>
              <a:rPr sz="1400" spc="-14" dirty="0">
                <a:cs typeface="Arial"/>
              </a:rPr>
              <a:t> </a:t>
            </a:r>
            <a:r>
              <a:rPr sz="1400" spc="-3" dirty="0">
                <a:cs typeface="Arial"/>
              </a:rPr>
              <a:t>contigs</a:t>
            </a:r>
            <a:endParaRPr sz="1400" dirty="0">
              <a:cs typeface="Arial"/>
            </a:endParaRPr>
          </a:p>
          <a:p>
            <a:pPr marL="127244" indent="-120547">
              <a:spcBef>
                <a:spcPts val="612"/>
              </a:spcBef>
              <a:buChar char="•"/>
              <a:tabLst>
                <a:tab pos="126909" algn="l"/>
                <a:tab pos="127244" algn="l"/>
              </a:tabLst>
            </a:pPr>
            <a:r>
              <a:rPr sz="1400" dirty="0">
                <a:cs typeface="Arial"/>
              </a:rPr>
              <a:t>Abundance of </a:t>
            </a:r>
            <a:r>
              <a:rPr sz="1400" spc="-3" dirty="0">
                <a:cs typeface="Arial"/>
              </a:rPr>
              <a:t>contigs </a:t>
            </a:r>
            <a:r>
              <a:rPr sz="1400" dirty="0">
                <a:cs typeface="Arial"/>
              </a:rPr>
              <a:t>via read</a:t>
            </a:r>
            <a:r>
              <a:rPr sz="1400" spc="-40" dirty="0">
                <a:cs typeface="Arial"/>
              </a:rPr>
              <a:t> </a:t>
            </a:r>
            <a:r>
              <a:rPr sz="1400" dirty="0">
                <a:cs typeface="Arial"/>
              </a:rPr>
              <a:t>mapping</a:t>
            </a:r>
          </a:p>
          <a:p>
            <a:pPr marL="127244" indent="-120547">
              <a:spcBef>
                <a:spcPts val="665"/>
              </a:spcBef>
              <a:buChar char="•"/>
              <a:tabLst>
                <a:tab pos="126909" algn="l"/>
                <a:tab pos="127244" algn="l"/>
              </a:tabLst>
            </a:pPr>
            <a:r>
              <a:rPr sz="1400" dirty="0">
                <a:cs typeface="Arial"/>
              </a:rPr>
              <a:t>Binning of</a:t>
            </a:r>
            <a:r>
              <a:rPr sz="1400" spc="-5" dirty="0">
                <a:cs typeface="Arial"/>
              </a:rPr>
              <a:t> </a:t>
            </a:r>
            <a:r>
              <a:rPr sz="1400" spc="-3" dirty="0">
                <a:cs typeface="Arial"/>
              </a:rPr>
              <a:t>contigs</a:t>
            </a:r>
            <a:endParaRPr lang="fr-CH" sz="1400" spc="-3" dirty="0">
              <a:cs typeface="Arial"/>
            </a:endParaRPr>
          </a:p>
          <a:p>
            <a:pPr marL="127244" indent="-120547">
              <a:spcBef>
                <a:spcPts val="665"/>
              </a:spcBef>
              <a:buChar char="•"/>
              <a:tabLst>
                <a:tab pos="126909" algn="l"/>
                <a:tab pos="127244" algn="l"/>
              </a:tabLst>
            </a:pPr>
            <a:r>
              <a:rPr lang="en-GB" sz="1400" spc="-3" dirty="0">
                <a:cs typeface="Arial"/>
              </a:rPr>
              <a:t>C</a:t>
            </a:r>
            <a:r>
              <a:rPr lang="en-CH" sz="1400" spc="-3" dirty="0">
                <a:cs typeface="Arial"/>
              </a:rPr>
              <a:t>oncerned with k-mer abudance rather than conent</a:t>
            </a:r>
            <a:endParaRPr lang="fr-CH" sz="1400" spc="-3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CE5EDC-F543-344F-A405-AD5C9B374329}"/>
              </a:ext>
            </a:extLst>
          </p:cNvPr>
          <p:cNvSpPr txBox="1"/>
          <p:nvPr/>
        </p:nvSpPr>
        <p:spPr>
          <a:xfrm>
            <a:off x="4262496" y="5734892"/>
            <a:ext cx="1847447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2E2E2E"/>
                </a:solidFill>
              </a:rPr>
              <a:t>Lander-Waterman model - coverage of each nucleotide can be computed by the application of the Poisson distribution</a:t>
            </a:r>
            <a:endParaRPr lang="en-CH" sz="11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579CBD-0BF5-F312-C534-B935CAD05C12}"/>
              </a:ext>
            </a:extLst>
          </p:cNvPr>
          <p:cNvSpPr txBox="1">
            <a:spLocks/>
          </p:cNvSpPr>
          <p:nvPr/>
        </p:nvSpPr>
        <p:spPr>
          <a:xfrm>
            <a:off x="527876" y="979147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Binning contigs: Taxonomy-independent binning</a:t>
            </a:r>
            <a:endParaRPr lang="en-US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5655" y="1775767"/>
            <a:ext cx="7850312" cy="1807827"/>
          </a:xfrm>
          <a:prstGeom prst="rect">
            <a:avLst/>
          </a:prstGeom>
        </p:spPr>
        <p:txBody>
          <a:bodyPr vert="horz" wrap="square" lIns="0" tIns="91083" rIns="0" bIns="0" rtlCol="0">
            <a:spAutoFit/>
          </a:bodyPr>
          <a:lstStyle/>
          <a:p>
            <a:pPr marL="6697">
              <a:spcBef>
                <a:spcPts val="717"/>
              </a:spcBef>
            </a:pPr>
            <a:r>
              <a:rPr sz="1400" b="1" spc="-3" dirty="0">
                <a:cs typeface="Arial"/>
              </a:rPr>
              <a:t>Sequence-based</a:t>
            </a:r>
            <a:endParaRPr sz="1400" dirty="0">
              <a:cs typeface="Arial"/>
            </a:endParaRPr>
          </a:p>
          <a:p>
            <a:pPr marL="127244" indent="-120547">
              <a:spcBef>
                <a:spcPts val="665"/>
              </a:spcBef>
              <a:buChar char="•"/>
              <a:tabLst>
                <a:tab pos="126909" algn="l"/>
                <a:tab pos="127244" algn="l"/>
                <a:tab pos="3272168" algn="l"/>
              </a:tabLst>
            </a:pPr>
            <a:r>
              <a:rPr sz="1400" dirty="0">
                <a:cs typeface="Arial"/>
              </a:rPr>
              <a:t>Assumes </a:t>
            </a:r>
            <a:r>
              <a:rPr sz="1400" spc="-3" dirty="0">
                <a:cs typeface="Arial"/>
              </a:rPr>
              <a:t>similarity to </a:t>
            </a:r>
            <a:r>
              <a:rPr sz="1400" dirty="0">
                <a:cs typeface="Arial"/>
              </a:rPr>
              <a:t>sequences in</a:t>
            </a:r>
            <a:r>
              <a:rPr sz="1400" spc="24" dirty="0">
                <a:cs typeface="Arial"/>
              </a:rPr>
              <a:t> </a:t>
            </a:r>
            <a:r>
              <a:rPr sz="1400" dirty="0">
                <a:cs typeface="Arial"/>
              </a:rPr>
              <a:t>a</a:t>
            </a:r>
            <a:r>
              <a:rPr sz="1400" spc="5" dirty="0">
                <a:cs typeface="Arial"/>
              </a:rPr>
              <a:t> </a:t>
            </a:r>
            <a:r>
              <a:rPr sz="1400" spc="-3" dirty="0">
                <a:cs typeface="Arial"/>
              </a:rPr>
              <a:t>database	</a:t>
            </a:r>
            <a:r>
              <a:rPr sz="1400" dirty="0">
                <a:cs typeface="Arial"/>
              </a:rPr>
              <a:t>as closest proxy </a:t>
            </a:r>
            <a:r>
              <a:rPr sz="1400" spc="-3" dirty="0">
                <a:cs typeface="Arial"/>
              </a:rPr>
              <a:t>for </a:t>
            </a:r>
            <a:r>
              <a:rPr sz="1400" dirty="0">
                <a:cs typeface="Arial"/>
              </a:rPr>
              <a:t>species</a:t>
            </a:r>
            <a:r>
              <a:rPr sz="1400" spc="-16" dirty="0">
                <a:cs typeface="Arial"/>
              </a:rPr>
              <a:t> </a:t>
            </a:r>
            <a:r>
              <a:rPr sz="1400" spc="-3" dirty="0">
                <a:cs typeface="Arial"/>
              </a:rPr>
              <a:t>similarity</a:t>
            </a:r>
            <a:endParaRPr sz="1400" dirty="0">
              <a:cs typeface="Arial"/>
            </a:endParaRPr>
          </a:p>
          <a:p>
            <a:pPr marL="127244" indent="-120547">
              <a:spcBef>
                <a:spcPts val="665"/>
              </a:spcBef>
              <a:buChar char="•"/>
              <a:tabLst>
                <a:tab pos="126909" algn="l"/>
                <a:tab pos="127244" algn="l"/>
              </a:tabLst>
            </a:pPr>
            <a:r>
              <a:rPr sz="1400" spc="-3" dirty="0">
                <a:cs typeface="Arial"/>
              </a:rPr>
              <a:t>Multiple potential hits </a:t>
            </a:r>
            <a:r>
              <a:rPr sz="1400" dirty="0">
                <a:cs typeface="Arial"/>
              </a:rPr>
              <a:t>usually </a:t>
            </a:r>
            <a:r>
              <a:rPr sz="1400" spc="-3" dirty="0">
                <a:cs typeface="Arial"/>
              </a:rPr>
              <a:t>reported</a:t>
            </a:r>
            <a:r>
              <a:rPr sz="1400" spc="3" dirty="0">
                <a:cs typeface="Arial"/>
              </a:rPr>
              <a:t> </a:t>
            </a:r>
            <a:r>
              <a:rPr sz="1400" dirty="0">
                <a:cs typeface="Arial"/>
              </a:rPr>
              <a:t>(30-50)</a:t>
            </a:r>
          </a:p>
          <a:p>
            <a:pPr marL="127244" indent="-120547">
              <a:spcBef>
                <a:spcPts val="612"/>
              </a:spcBef>
              <a:buChar char="•"/>
              <a:tabLst>
                <a:tab pos="126909" algn="l"/>
                <a:tab pos="127244" algn="l"/>
              </a:tabLst>
            </a:pPr>
            <a:r>
              <a:rPr sz="1400" dirty="0">
                <a:cs typeface="Arial"/>
              </a:rPr>
              <a:t>Lowest common </a:t>
            </a:r>
            <a:r>
              <a:rPr sz="1400" spc="-3" dirty="0">
                <a:cs typeface="Arial"/>
              </a:rPr>
              <a:t>ancestors </a:t>
            </a:r>
            <a:r>
              <a:rPr sz="1400" dirty="0">
                <a:cs typeface="Arial"/>
              </a:rPr>
              <a:t>approach (LCA) </a:t>
            </a:r>
            <a:r>
              <a:rPr sz="1400" spc="-3" dirty="0">
                <a:cs typeface="Arial"/>
              </a:rPr>
              <a:t>to </a:t>
            </a:r>
            <a:r>
              <a:rPr sz="1400" dirty="0">
                <a:cs typeface="Arial"/>
              </a:rPr>
              <a:t>resolve</a:t>
            </a:r>
            <a:r>
              <a:rPr sz="1400" spc="-3" dirty="0">
                <a:cs typeface="Arial"/>
              </a:rPr>
              <a:t> ambiguities</a:t>
            </a:r>
            <a:endParaRPr sz="1400" dirty="0">
              <a:cs typeface="Arial"/>
            </a:endParaRPr>
          </a:p>
          <a:p>
            <a:pPr marL="127244" indent="-120547">
              <a:spcBef>
                <a:spcPts val="665"/>
              </a:spcBef>
              <a:buChar char="•"/>
              <a:tabLst>
                <a:tab pos="126909" algn="l"/>
                <a:tab pos="127244" algn="l"/>
              </a:tabLst>
            </a:pPr>
            <a:r>
              <a:rPr sz="1400" spc="-3" dirty="0">
                <a:cs typeface="Arial"/>
              </a:rPr>
              <a:t>Standard </a:t>
            </a:r>
            <a:r>
              <a:rPr sz="1400" dirty="0">
                <a:cs typeface="Arial"/>
              </a:rPr>
              <a:t>LCA </a:t>
            </a:r>
            <a:r>
              <a:rPr sz="1400" spc="-3" dirty="0">
                <a:cs typeface="Arial"/>
              </a:rPr>
              <a:t>limited </a:t>
            </a:r>
            <a:r>
              <a:rPr sz="1400" dirty="0">
                <a:cs typeface="Arial"/>
              </a:rPr>
              <a:t>in </a:t>
            </a:r>
            <a:r>
              <a:rPr sz="1400" spc="-3" dirty="0">
                <a:cs typeface="Arial"/>
              </a:rPr>
              <a:t>the </a:t>
            </a:r>
            <a:r>
              <a:rPr sz="1400" dirty="0">
                <a:cs typeface="Arial"/>
              </a:rPr>
              <a:t>case of </a:t>
            </a:r>
            <a:r>
              <a:rPr sz="1400" spc="-3" dirty="0">
                <a:cs typeface="Arial"/>
              </a:rPr>
              <a:t>long/multiple ORF contigs (e.g., Eukaryote</a:t>
            </a:r>
            <a:r>
              <a:rPr sz="1400" spc="37" dirty="0">
                <a:cs typeface="Arial"/>
              </a:rPr>
              <a:t> </a:t>
            </a:r>
            <a:r>
              <a:rPr sz="1400" spc="-3" dirty="0">
                <a:cs typeface="Arial"/>
              </a:rPr>
              <a:t>metagenomes)</a:t>
            </a:r>
            <a:endParaRPr sz="1400" dirty="0">
              <a:cs typeface="Arial"/>
            </a:endParaRPr>
          </a:p>
          <a:p>
            <a:pPr marL="127244" indent="-120547">
              <a:spcBef>
                <a:spcPts val="612"/>
              </a:spcBef>
              <a:buChar char="•"/>
              <a:tabLst>
                <a:tab pos="126909" algn="l"/>
                <a:tab pos="127244" algn="l"/>
              </a:tabLst>
            </a:pPr>
            <a:r>
              <a:rPr sz="1400" dirty="0">
                <a:cs typeface="Arial"/>
              </a:rPr>
              <a:t>LCA* </a:t>
            </a:r>
            <a:r>
              <a:rPr sz="1400" spc="-3" dirty="0">
                <a:cs typeface="Arial"/>
              </a:rPr>
              <a:t>recently </a:t>
            </a:r>
            <a:r>
              <a:rPr sz="1400" dirty="0">
                <a:cs typeface="Arial"/>
              </a:rPr>
              <a:t>proposed (Hanson et </a:t>
            </a:r>
            <a:r>
              <a:rPr sz="1400" spc="-3" dirty="0">
                <a:cs typeface="Arial"/>
              </a:rPr>
              <a:t>al., Bioinformatics</a:t>
            </a:r>
            <a:r>
              <a:rPr sz="1400" spc="-5" dirty="0">
                <a:cs typeface="Arial"/>
              </a:rPr>
              <a:t> </a:t>
            </a:r>
            <a:r>
              <a:rPr sz="1400" dirty="0">
                <a:cs typeface="Arial"/>
              </a:rPr>
              <a:t>2016)</a:t>
            </a:r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765650" y="3856995"/>
            <a:ext cx="5790983" cy="273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" name="object 6"/>
          <p:cNvSpPr txBox="1"/>
          <p:nvPr/>
        </p:nvSpPr>
        <p:spPr>
          <a:xfrm>
            <a:off x="6815127" y="6492279"/>
            <a:ext cx="2199047" cy="201432"/>
          </a:xfrm>
          <a:prstGeom prst="rect">
            <a:avLst/>
          </a:prstGeom>
        </p:spPr>
        <p:txBody>
          <a:bodyPr vert="horz" wrap="square" lIns="0" tIns="6698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65" b="1" spc="-11" dirty="0">
                <a:latin typeface="Arial"/>
                <a:cs typeface="Arial"/>
              </a:rPr>
              <a:t>Huson </a:t>
            </a:r>
            <a:r>
              <a:rPr sz="1265" b="1" spc="21" dirty="0">
                <a:latin typeface="Arial"/>
                <a:cs typeface="Arial"/>
              </a:rPr>
              <a:t>et </a:t>
            </a:r>
            <a:r>
              <a:rPr sz="1265" b="1" spc="-3" dirty="0">
                <a:latin typeface="Arial"/>
                <a:cs typeface="Arial"/>
              </a:rPr>
              <a:t>al., </a:t>
            </a:r>
            <a:r>
              <a:rPr sz="1265" b="1" spc="-8" dirty="0">
                <a:latin typeface="Arial"/>
                <a:cs typeface="Arial"/>
              </a:rPr>
              <a:t>Gen. </a:t>
            </a:r>
            <a:r>
              <a:rPr sz="1265" b="1" spc="-3" dirty="0">
                <a:latin typeface="Arial"/>
                <a:cs typeface="Arial"/>
              </a:rPr>
              <a:t>Res.,</a:t>
            </a:r>
            <a:r>
              <a:rPr sz="1265" b="1" spc="-5" dirty="0">
                <a:latin typeface="Arial"/>
                <a:cs typeface="Arial"/>
              </a:rPr>
              <a:t> </a:t>
            </a:r>
            <a:r>
              <a:rPr sz="1265" b="1" spc="-3" dirty="0">
                <a:latin typeface="Arial"/>
                <a:cs typeface="Arial"/>
              </a:rPr>
              <a:t>2007</a:t>
            </a:r>
            <a:endParaRPr sz="1265" dirty="0">
              <a:latin typeface="Arial"/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B044D0-AC53-E55E-3385-6410B70F641B}"/>
              </a:ext>
            </a:extLst>
          </p:cNvPr>
          <p:cNvSpPr txBox="1">
            <a:spLocks/>
          </p:cNvSpPr>
          <p:nvPr/>
        </p:nvSpPr>
        <p:spPr>
          <a:xfrm>
            <a:off x="527876" y="979147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-3" dirty="0"/>
              <a:t>Taxonomy dependent binning (LCA)</a:t>
            </a:r>
            <a:endParaRPr lang="en-US" sz="2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BBACB2E-7C10-DAA6-547B-0015A2A48F5A}"/>
              </a:ext>
            </a:extLst>
          </p:cNvPr>
          <p:cNvGrpSpPr>
            <a:grpSpLocks noChangeAspect="1"/>
          </p:cNvGrpSpPr>
          <p:nvPr/>
        </p:nvGrpSpPr>
        <p:grpSpPr>
          <a:xfrm>
            <a:off x="830450" y="1970484"/>
            <a:ext cx="7483100" cy="4392000"/>
            <a:chOff x="1027614" y="1970484"/>
            <a:chExt cx="6747830" cy="3960454"/>
          </a:xfrm>
        </p:grpSpPr>
        <p:grpSp>
          <p:nvGrpSpPr>
            <p:cNvPr id="2" name="object 2"/>
            <p:cNvGrpSpPr/>
            <p:nvPr/>
          </p:nvGrpSpPr>
          <p:grpSpPr>
            <a:xfrm>
              <a:off x="1027614" y="1970484"/>
              <a:ext cx="6747830" cy="2751572"/>
              <a:chOff x="101600" y="1824124"/>
              <a:chExt cx="12795885" cy="5217795"/>
            </a:xfrm>
          </p:grpSpPr>
          <p:sp>
            <p:nvSpPr>
              <p:cNvPr id="3" name="object 3"/>
              <p:cNvSpPr/>
              <p:nvPr/>
            </p:nvSpPr>
            <p:spPr>
              <a:xfrm>
                <a:off x="5708539" y="1824124"/>
                <a:ext cx="7188385" cy="5217435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949"/>
              </a:p>
            </p:txBody>
          </p:sp>
          <p:sp>
            <p:nvSpPr>
              <p:cNvPr id="4" name="object 4"/>
              <p:cNvSpPr/>
              <p:nvPr/>
            </p:nvSpPr>
            <p:spPr>
              <a:xfrm>
                <a:off x="101600" y="5054612"/>
                <a:ext cx="7522209" cy="1115695"/>
              </a:xfrm>
              <a:custGeom>
                <a:avLst/>
                <a:gdLst/>
                <a:ahLst/>
                <a:cxnLst/>
                <a:rect l="l" t="t" r="r" b="b"/>
                <a:pathLst>
                  <a:path w="7522209" h="1115695">
                    <a:moveTo>
                      <a:pt x="7522134" y="0"/>
                    </a:moveTo>
                    <a:lnTo>
                      <a:pt x="3761067" y="0"/>
                    </a:lnTo>
                    <a:lnTo>
                      <a:pt x="0" y="0"/>
                    </a:lnTo>
                    <a:lnTo>
                      <a:pt x="0" y="1115529"/>
                    </a:lnTo>
                    <a:lnTo>
                      <a:pt x="3761067" y="1115529"/>
                    </a:lnTo>
                    <a:lnTo>
                      <a:pt x="7522134" y="1115529"/>
                    </a:lnTo>
                    <a:lnTo>
                      <a:pt x="7522134" y="0"/>
                    </a:lnTo>
                    <a:close/>
                  </a:path>
                </a:pathLst>
              </a:custGeom>
              <a:solidFill>
                <a:srgbClr val="004D80"/>
              </a:solidFill>
            </p:spPr>
            <p:txBody>
              <a:bodyPr wrap="square" lIns="0" tIns="0" rIns="0" bIns="0" rtlCol="0"/>
              <a:lstStyle/>
              <a:p>
                <a:endParaRPr sz="949"/>
              </a:p>
            </p:txBody>
          </p:sp>
        </p:grpSp>
        <p:sp>
          <p:nvSpPr>
            <p:cNvPr id="7" name="object 7"/>
            <p:cNvSpPr/>
            <p:nvPr/>
          </p:nvSpPr>
          <p:spPr>
            <a:xfrm>
              <a:off x="1027614" y="4888154"/>
              <a:ext cx="3966790" cy="588355"/>
            </a:xfrm>
            <a:custGeom>
              <a:avLst/>
              <a:gdLst/>
              <a:ahLst/>
              <a:cxnLst/>
              <a:rect l="l" t="t" r="r" b="b"/>
              <a:pathLst>
                <a:path w="7522209" h="1115695">
                  <a:moveTo>
                    <a:pt x="7522134" y="0"/>
                  </a:moveTo>
                  <a:lnTo>
                    <a:pt x="3761067" y="0"/>
                  </a:lnTo>
                  <a:lnTo>
                    <a:pt x="0" y="0"/>
                  </a:lnTo>
                  <a:lnTo>
                    <a:pt x="0" y="1115529"/>
                  </a:lnTo>
                  <a:lnTo>
                    <a:pt x="3761067" y="1115529"/>
                  </a:lnTo>
                  <a:lnTo>
                    <a:pt x="7522134" y="1115529"/>
                  </a:lnTo>
                  <a:lnTo>
                    <a:pt x="752213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 sz="949"/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871469" y="3912523"/>
              <a:ext cx="289322" cy="160973"/>
            </a:xfrm>
            <a:prstGeom prst="rect">
              <a:avLst/>
            </a:prstGeom>
          </p:spPr>
          <p:txBody>
            <a:bodyPr vert="horz" wrap="square" lIns="0" tIns="6698" rIns="0" bIns="0" rtlCol="0">
              <a:spAutoFit/>
            </a:bodyPr>
            <a:lstStyle/>
            <a:p>
              <a:pPr marL="6697">
                <a:spcBef>
                  <a:spcPts val="53"/>
                </a:spcBef>
              </a:pPr>
              <a:r>
                <a:rPr sz="1002" b="1" dirty="0">
                  <a:solidFill>
                    <a:srgbClr val="FFFFFF"/>
                  </a:solidFill>
                  <a:latin typeface="Arial"/>
                  <a:cs typeface="Arial"/>
                </a:rPr>
                <a:t>PRO</a:t>
              </a:r>
              <a:endParaRPr sz="1002">
                <a:latin typeface="Arial"/>
                <a:cs typeface="Arial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3813677" y="3912523"/>
              <a:ext cx="381074" cy="160973"/>
            </a:xfrm>
            <a:prstGeom prst="rect">
              <a:avLst/>
            </a:prstGeom>
          </p:spPr>
          <p:txBody>
            <a:bodyPr vert="horz" wrap="square" lIns="0" tIns="6698" rIns="0" bIns="0" rtlCol="0">
              <a:spAutoFit/>
            </a:bodyPr>
            <a:lstStyle/>
            <a:p>
              <a:pPr marL="6697">
                <a:spcBef>
                  <a:spcPts val="53"/>
                </a:spcBef>
              </a:pPr>
              <a:r>
                <a:rPr sz="1002" b="1" dirty="0">
                  <a:solidFill>
                    <a:srgbClr val="FFFFFF"/>
                  </a:solidFill>
                  <a:latin typeface="Arial"/>
                  <a:cs typeface="Arial"/>
                </a:rPr>
                <a:t>CONS</a:t>
              </a:r>
              <a:endParaRPr sz="1002"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1134770" y="4508580"/>
              <a:ext cx="1775111" cy="160973"/>
            </a:xfrm>
            <a:prstGeom prst="rect">
              <a:avLst/>
            </a:prstGeom>
          </p:spPr>
          <p:txBody>
            <a:bodyPr vert="horz" wrap="square" lIns="0" tIns="6698" rIns="0" bIns="0" rtlCol="0">
              <a:spAutoFit/>
            </a:bodyPr>
            <a:lstStyle/>
            <a:p>
              <a:pPr marL="6697">
                <a:spcBef>
                  <a:spcPts val="53"/>
                </a:spcBef>
              </a:pPr>
              <a:r>
                <a:rPr sz="1002" dirty="0">
                  <a:latin typeface="Arial"/>
                  <a:cs typeface="Arial"/>
                </a:rPr>
                <a:t>Leveraging </a:t>
              </a:r>
              <a:r>
                <a:rPr sz="1002" spc="-3" dirty="0">
                  <a:latin typeface="Arial"/>
                  <a:cs typeface="Arial"/>
                </a:rPr>
                <a:t>existing</a:t>
              </a:r>
              <a:r>
                <a:rPr sz="1002" spc="-11" dirty="0">
                  <a:latin typeface="Arial"/>
                  <a:cs typeface="Arial"/>
                </a:rPr>
                <a:t> </a:t>
              </a:r>
              <a:r>
                <a:rPr sz="1002" spc="-3" dirty="0">
                  <a:latin typeface="Arial"/>
                  <a:cs typeface="Arial"/>
                </a:rPr>
                <a:t>information</a:t>
              </a:r>
              <a:endParaRPr sz="1002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3083675" y="4361240"/>
              <a:ext cx="1838399" cy="477895"/>
            </a:xfrm>
            <a:prstGeom prst="rect">
              <a:avLst/>
            </a:prstGeom>
          </p:spPr>
          <p:txBody>
            <a:bodyPr vert="horz" wrap="square" lIns="0" tIns="16073" rIns="0" bIns="0" rtlCol="0">
              <a:spAutoFit/>
            </a:bodyPr>
            <a:lstStyle/>
            <a:p>
              <a:pPr marL="6697" marR="2679" indent="-5357" algn="ctr">
                <a:lnSpc>
                  <a:spcPts val="1160"/>
                </a:lnSpc>
                <a:spcBef>
                  <a:spcPts val="127"/>
                </a:spcBef>
              </a:pPr>
              <a:r>
                <a:rPr sz="1002" spc="-3" dirty="0">
                  <a:latin typeface="Arial"/>
                  <a:cs typeface="Arial"/>
                </a:rPr>
                <a:t>Computationally intensive/time  </a:t>
              </a:r>
              <a:r>
                <a:rPr sz="1002" dirty="0">
                  <a:latin typeface="Arial"/>
                  <a:cs typeface="Arial"/>
                </a:rPr>
                <a:t>consuming (alignment and  </a:t>
              </a:r>
              <a:r>
                <a:rPr sz="1002" spc="-3" dirty="0">
                  <a:latin typeface="Arial"/>
                  <a:cs typeface="Arial"/>
                </a:rPr>
                <a:t>eventual downstream</a:t>
              </a:r>
              <a:r>
                <a:rPr sz="1002" spc="-11" dirty="0">
                  <a:latin typeface="Arial"/>
                  <a:cs typeface="Arial"/>
                </a:rPr>
                <a:t> </a:t>
              </a:r>
              <a:r>
                <a:rPr sz="1002" dirty="0">
                  <a:latin typeface="Arial"/>
                  <a:cs typeface="Arial"/>
                </a:rPr>
                <a:t>assembly)</a:t>
              </a: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1262018" y="5091242"/>
              <a:ext cx="1513247" cy="160973"/>
            </a:xfrm>
            <a:prstGeom prst="rect">
              <a:avLst/>
            </a:prstGeom>
          </p:spPr>
          <p:txBody>
            <a:bodyPr vert="horz" wrap="square" lIns="0" tIns="6698" rIns="0" bIns="0" rtlCol="0">
              <a:spAutoFit/>
            </a:bodyPr>
            <a:lstStyle/>
            <a:p>
              <a:pPr marL="6697">
                <a:spcBef>
                  <a:spcPts val="53"/>
                </a:spcBef>
              </a:pPr>
              <a:r>
                <a:rPr sz="1002" dirty="0">
                  <a:latin typeface="Arial"/>
                  <a:cs typeface="Arial"/>
                </a:rPr>
                <a:t>Amenable </a:t>
              </a:r>
              <a:r>
                <a:rPr sz="1002" spc="-3" dirty="0">
                  <a:latin typeface="Arial"/>
                  <a:cs typeface="Arial"/>
                </a:rPr>
                <a:t>to shorter</a:t>
              </a:r>
              <a:r>
                <a:rPr sz="1002" spc="-35" dirty="0">
                  <a:latin typeface="Arial"/>
                  <a:cs typeface="Arial"/>
                </a:rPr>
                <a:t> </a:t>
              </a:r>
              <a:r>
                <a:rPr sz="1002" dirty="0">
                  <a:latin typeface="Arial"/>
                  <a:cs typeface="Arial"/>
                </a:rPr>
                <a:t>reads</a:t>
              </a:r>
              <a:endParaRPr sz="1002"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3117160" y="5017572"/>
              <a:ext cx="1767408" cy="324007"/>
            </a:xfrm>
            <a:prstGeom prst="rect">
              <a:avLst/>
            </a:prstGeom>
          </p:spPr>
          <p:txBody>
            <a:bodyPr vert="horz" wrap="square" lIns="0" tIns="16073" rIns="0" bIns="0" rtlCol="0">
              <a:spAutoFit/>
            </a:bodyPr>
            <a:lstStyle/>
            <a:p>
              <a:pPr marL="381731" marR="2679" indent="-375034">
                <a:lnSpc>
                  <a:spcPts val="1160"/>
                </a:lnSpc>
                <a:spcBef>
                  <a:spcPts val="127"/>
                </a:spcBef>
              </a:pPr>
              <a:r>
                <a:rPr sz="1002" spc="-3" dirty="0">
                  <a:latin typeface="Arial"/>
                  <a:cs typeface="Arial"/>
                </a:rPr>
                <a:t>Matching bit-scores sometimes  inadequate metric</a:t>
              </a:r>
              <a:endParaRPr sz="1002" dirty="0"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087889" y="5606931"/>
              <a:ext cx="1866528" cy="324007"/>
            </a:xfrm>
            <a:prstGeom prst="rect">
              <a:avLst/>
            </a:prstGeom>
          </p:spPr>
          <p:txBody>
            <a:bodyPr vert="horz" wrap="square" lIns="0" tIns="16073" rIns="0" bIns="0" rtlCol="0">
              <a:spAutoFit/>
            </a:bodyPr>
            <a:lstStyle/>
            <a:p>
              <a:pPr marL="140638" marR="2679" indent="-133940">
                <a:lnSpc>
                  <a:spcPts val="1160"/>
                </a:lnSpc>
                <a:spcBef>
                  <a:spcPts val="127"/>
                </a:spcBef>
              </a:pPr>
              <a:r>
                <a:rPr sz="1002" dirty="0">
                  <a:latin typeface="Arial"/>
                  <a:cs typeface="Arial"/>
                </a:rPr>
                <a:t>Rare microorganisms</a:t>
              </a:r>
              <a:r>
                <a:rPr sz="1002" spc="-29" dirty="0">
                  <a:latin typeface="Arial"/>
                  <a:cs typeface="Arial"/>
                </a:rPr>
                <a:t> </a:t>
              </a:r>
              <a:r>
                <a:rPr sz="1002" spc="-3" dirty="0">
                  <a:latin typeface="Arial"/>
                  <a:cs typeface="Arial"/>
                </a:rPr>
                <a:t>identifiable  </a:t>
              </a:r>
              <a:r>
                <a:rPr sz="1002" dirty="0">
                  <a:latin typeface="Arial"/>
                  <a:cs typeface="Arial"/>
                </a:rPr>
                <a:t>provided </a:t>
              </a:r>
              <a:r>
                <a:rPr sz="1002" spc="-3" dirty="0">
                  <a:latin typeface="Arial"/>
                  <a:cs typeface="Arial"/>
                </a:rPr>
                <a:t>sufficient</a:t>
              </a:r>
              <a:r>
                <a:rPr sz="1002" spc="-21" dirty="0">
                  <a:latin typeface="Arial"/>
                  <a:cs typeface="Arial"/>
                </a:rPr>
                <a:t> </a:t>
              </a:r>
              <a:r>
                <a:rPr sz="1002" dirty="0">
                  <a:latin typeface="Arial"/>
                  <a:cs typeface="Arial"/>
                </a:rPr>
                <a:t>coverage</a:t>
              </a:r>
              <a:endParaRPr sz="1002">
                <a:latin typeface="Arial"/>
                <a:cs typeface="Arial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3076977" y="5606931"/>
              <a:ext cx="1845431" cy="324007"/>
            </a:xfrm>
            <a:prstGeom prst="rect">
              <a:avLst/>
            </a:prstGeom>
          </p:spPr>
          <p:txBody>
            <a:bodyPr vert="horz" wrap="square" lIns="0" tIns="16073" rIns="0" bIns="0" rtlCol="0">
              <a:spAutoFit/>
            </a:bodyPr>
            <a:lstStyle/>
            <a:p>
              <a:pPr marL="6697" marR="2679" indent="87062">
                <a:lnSpc>
                  <a:spcPts val="1160"/>
                </a:lnSpc>
                <a:spcBef>
                  <a:spcPts val="127"/>
                </a:spcBef>
              </a:pPr>
              <a:r>
                <a:rPr sz="1002" spc="-3" dirty="0">
                  <a:latin typeface="Arial"/>
                  <a:cs typeface="Arial"/>
                </a:rPr>
                <a:t>Problematic with </a:t>
              </a:r>
              <a:r>
                <a:rPr sz="1002" dirty="0">
                  <a:latin typeface="Arial"/>
                  <a:cs typeface="Arial"/>
                </a:rPr>
                <a:t>sample </a:t>
              </a:r>
              <a:r>
                <a:rPr sz="1002" spc="-3" dirty="0">
                  <a:latin typeface="Arial"/>
                  <a:cs typeface="Arial"/>
                </a:rPr>
                <a:t>from  mostly </a:t>
              </a:r>
              <a:r>
                <a:rPr sz="1002" dirty="0">
                  <a:latin typeface="Arial"/>
                  <a:cs typeface="Arial"/>
                </a:rPr>
                <a:t>unexplored</a:t>
              </a:r>
              <a:r>
                <a:rPr sz="1002" spc="-11" dirty="0">
                  <a:latin typeface="Arial"/>
                  <a:cs typeface="Arial"/>
                </a:rPr>
                <a:t> </a:t>
              </a:r>
              <a:r>
                <a:rPr sz="1002" spc="-3" dirty="0">
                  <a:latin typeface="Arial"/>
                  <a:cs typeface="Arial"/>
                </a:rPr>
                <a:t>environments</a:t>
              </a:r>
              <a:endParaRPr sz="1002">
                <a:latin typeface="Arial"/>
                <a:cs typeface="Arial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B62F415A-4BC8-4305-009E-ECF6A7D4DECB}"/>
              </a:ext>
            </a:extLst>
          </p:cNvPr>
          <p:cNvSpPr txBox="1">
            <a:spLocks/>
          </p:cNvSpPr>
          <p:nvPr/>
        </p:nvSpPr>
        <p:spPr>
          <a:xfrm>
            <a:off x="527876" y="979147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-3" dirty="0"/>
              <a:t>Taxonomy dependent binning (LCA)</a:t>
            </a:r>
            <a:endParaRPr lang="en-US" sz="28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1434728" y="1106776"/>
            <a:ext cx="6274543" cy="54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2EB392-EF76-3A15-B870-2E76306E6404}"/>
              </a:ext>
            </a:extLst>
          </p:cNvPr>
          <p:cNvSpPr txBox="1">
            <a:spLocks/>
          </p:cNvSpPr>
          <p:nvPr/>
        </p:nvSpPr>
        <p:spPr>
          <a:xfrm>
            <a:off x="527876" y="979147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Binning contigs: Selection of methods</a:t>
            </a:r>
            <a:endParaRPr 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037" y="1765389"/>
            <a:ext cx="6403291" cy="2773240"/>
          </a:xfrm>
          <a:prstGeom prst="rect">
            <a:avLst/>
          </a:prstGeom>
          <a:blipFill>
            <a:blip r:embed="rId2" cstate="print"/>
            <a:stretch>
              <a:fillRect b="-79143"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EEE701-15E4-0A4B-9DC4-61987A621328}"/>
              </a:ext>
            </a:extLst>
          </p:cNvPr>
          <p:cNvSpPr txBox="1">
            <a:spLocks/>
          </p:cNvSpPr>
          <p:nvPr/>
        </p:nvSpPr>
        <p:spPr>
          <a:xfrm>
            <a:off x="874637" y="4538629"/>
            <a:ext cx="7886700" cy="1747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00B0F0"/>
              </a:buClr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gene identified as single copy in ≥97% of genomes is considered to be a marker gene</a:t>
            </a:r>
          </a:p>
          <a:p>
            <a:pPr lvl="1">
              <a:buClr>
                <a:srgbClr val="00B0F0"/>
              </a:buClr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often encode essential functions and are frequently organized into operons </a:t>
            </a:r>
          </a:p>
          <a:p>
            <a:pPr lvl="1">
              <a:buClr>
                <a:srgbClr val="00B0F0"/>
              </a:buClr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 also used  collocated marker sets </a:t>
            </a:r>
          </a:p>
          <a:p>
            <a:pPr lvl="1">
              <a:buClr>
                <a:srgbClr val="00B0F0"/>
              </a:buClr>
            </a:pPr>
            <a:endParaRPr lang="en-GB" sz="1200" dirty="0"/>
          </a:p>
          <a:p>
            <a:endParaRPr lang="en-CH" sz="1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0F67781-A304-C73C-810D-D779F1572A49}"/>
              </a:ext>
            </a:extLst>
          </p:cNvPr>
          <p:cNvSpPr txBox="1">
            <a:spLocks/>
          </p:cNvSpPr>
          <p:nvPr/>
        </p:nvSpPr>
        <p:spPr>
          <a:xfrm>
            <a:off x="531737" y="955564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Binning contigs</a:t>
            </a:r>
            <a:endParaRPr lang="en-US"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FE9C679-CE75-142F-ABA0-2D52116767A0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2534926"/>
            <a:ext cx="9144000" cy="3456000"/>
            <a:chOff x="425743" y="2490004"/>
            <a:chExt cx="8292514" cy="3063674"/>
          </a:xfrm>
        </p:grpSpPr>
        <p:sp>
          <p:nvSpPr>
            <p:cNvPr id="4" name="object 2">
              <a:extLst>
                <a:ext uri="{FF2B5EF4-FFF2-40B4-BE49-F238E27FC236}">
                  <a16:creationId xmlns:a16="http://schemas.microsoft.com/office/drawing/2014/main" id="{DA071F4B-284C-8C40-891C-B00B5D8DC608}"/>
                </a:ext>
              </a:extLst>
            </p:cNvPr>
            <p:cNvSpPr/>
            <p:nvPr/>
          </p:nvSpPr>
          <p:spPr>
            <a:xfrm>
              <a:off x="425743" y="2490004"/>
              <a:ext cx="8292514" cy="3063674"/>
            </a:xfrm>
            <a:prstGeom prst="rect">
              <a:avLst/>
            </a:prstGeom>
            <a:blipFill>
              <a:blip r:embed="rId2" cstate="print"/>
              <a:stretch>
                <a:fillRect t="-126436"/>
              </a:stretch>
            </a:blipFill>
          </p:spPr>
          <p:txBody>
            <a:bodyPr wrap="square" lIns="0" tIns="0" rIns="0" bIns="0" rtlCol="0"/>
            <a:lstStyle/>
            <a:p>
              <a:endParaRPr sz="949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608A10-5A23-8949-9407-F7BDE215B748}"/>
                </a:ext>
              </a:extLst>
            </p:cNvPr>
            <p:cNvSpPr txBox="1"/>
            <p:nvPr/>
          </p:nvSpPr>
          <p:spPr>
            <a:xfrm>
              <a:off x="5434314" y="3290500"/>
              <a:ext cx="218559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350" dirty="0">
                  <a:solidFill>
                    <a:srgbClr val="FF0000"/>
                  </a:solidFill>
                </a:rPr>
                <a:t>Creating a CheckM database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27B67B-03DF-3C43-9919-EB7CBFE8647E}"/>
                </a:ext>
              </a:extLst>
            </p:cNvPr>
            <p:cNvCxnSpPr/>
            <p:nvPr/>
          </p:nvCxnSpPr>
          <p:spPr>
            <a:xfrm>
              <a:off x="5434314" y="2628177"/>
              <a:ext cx="0" cy="163203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61D611C-C458-5A4D-BD2E-290EC27E0773}"/>
                </a:ext>
              </a:extLst>
            </p:cNvPr>
            <p:cNvCxnSpPr>
              <a:cxnSpLocks/>
            </p:cNvCxnSpPr>
            <p:nvPr/>
          </p:nvCxnSpPr>
          <p:spPr>
            <a:xfrm>
              <a:off x="5434314" y="4368719"/>
              <a:ext cx="0" cy="104606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75F0B9-A88B-4B47-9238-35A013DCFC80}"/>
                </a:ext>
              </a:extLst>
            </p:cNvPr>
            <p:cNvSpPr txBox="1"/>
            <p:nvPr/>
          </p:nvSpPr>
          <p:spPr>
            <a:xfrm>
              <a:off x="5434314" y="4696981"/>
              <a:ext cx="296459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350" dirty="0">
                  <a:solidFill>
                    <a:srgbClr val="FF0000"/>
                  </a:solidFill>
                </a:rPr>
                <a:t>Assesing your bins against the database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15B6B7E-2DBC-1780-F25B-BB621BA2EF8C}"/>
              </a:ext>
            </a:extLst>
          </p:cNvPr>
          <p:cNvSpPr txBox="1">
            <a:spLocks/>
          </p:cNvSpPr>
          <p:nvPr/>
        </p:nvSpPr>
        <p:spPr>
          <a:xfrm>
            <a:off x="562260" y="946196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Binning contigs: Assessing quality with </a:t>
            </a:r>
            <a:r>
              <a:rPr lang="en-GB" sz="2400" dirty="0" err="1"/>
              <a:t>CheckM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8715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3F9D-FD2B-8947-BA9F-0EEC0EA7D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41ADD-4947-7849-B9B4-F4B9C2C8A6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95BFFED-6966-8341-B5E6-D8882678F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711951"/>
            <a:ext cx="6536683" cy="46964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DBB6CE8-3E9D-5E15-A0B0-95D2322F8B1A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800"/>
              <a:t>Overview</a:t>
            </a:r>
            <a:endParaRPr lang="en-US" sz="28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B3E8D0-378B-E9B0-9A76-0A70012CFA90}"/>
              </a:ext>
            </a:extLst>
          </p:cNvPr>
          <p:cNvSpPr/>
          <p:nvPr/>
        </p:nvSpPr>
        <p:spPr>
          <a:xfrm>
            <a:off x="4254937" y="3054874"/>
            <a:ext cx="1562583" cy="14063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AA817-7C11-3BC3-15DF-BFC587EE0E31}"/>
              </a:ext>
            </a:extLst>
          </p:cNvPr>
          <p:cNvSpPr txBox="1"/>
          <p:nvPr/>
        </p:nvSpPr>
        <p:spPr>
          <a:xfrm>
            <a:off x="7571614" y="2791512"/>
            <a:ext cx="13716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350" b="1" dirty="0">
                <a:solidFill>
                  <a:srgbClr val="FF0000"/>
                </a:solidFill>
              </a:rPr>
              <a:t>3. Metagenome assembly and annotation</a:t>
            </a:r>
          </a:p>
        </p:txBody>
      </p:sp>
    </p:spTree>
    <p:extLst>
      <p:ext uri="{BB962C8B-B14F-4D97-AF65-F5344CB8AC3E}">
        <p14:creationId xmlns:p14="http://schemas.microsoft.com/office/powerpoint/2010/main" val="2256169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sess Genome Quality with CheckM - v1.0.18 | KBase App">
            <a:extLst>
              <a:ext uri="{FF2B5EF4-FFF2-40B4-BE49-F238E27FC236}">
                <a16:creationId xmlns:a16="http://schemas.microsoft.com/office/drawing/2014/main" id="{EACCBD01-DE97-D347-A0F6-731114CF4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77" y="2391696"/>
            <a:ext cx="8319046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FCFBF8-D8C4-47E1-F584-9F3310285269}"/>
              </a:ext>
            </a:extLst>
          </p:cNvPr>
          <p:cNvSpPr txBox="1">
            <a:spLocks/>
          </p:cNvSpPr>
          <p:nvPr/>
        </p:nvSpPr>
        <p:spPr>
          <a:xfrm>
            <a:off x="501923" y="986784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Binning contigs: Assessing quality with </a:t>
            </a:r>
            <a:r>
              <a:rPr lang="en-GB" sz="2400" dirty="0" err="1"/>
              <a:t>CheckM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9485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N50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sz="1800" dirty="0"/>
              <a:t>N50</a:t>
            </a:r>
          </a:p>
          <a:p>
            <a:pPr marL="532209" lvl="1" indent="-265509">
              <a:lnSpc>
                <a:spcPct val="120000"/>
              </a:lnSpc>
              <a:buSzPct val="120000"/>
            </a:pPr>
            <a:r>
              <a:rPr sz="1800" dirty="0"/>
              <a:t>minimum contig length that contains 50% of the assembled bases </a:t>
            </a:r>
          </a:p>
          <a:p>
            <a:pPr>
              <a:lnSpc>
                <a:spcPct val="120000"/>
              </a:lnSpc>
            </a:pPr>
            <a:r>
              <a:rPr sz="1800" dirty="0"/>
              <a:t>Long contigs (subjective)</a:t>
            </a:r>
          </a:p>
          <a:p>
            <a:pPr>
              <a:lnSpc>
                <a:spcPct val="120000"/>
              </a:lnSpc>
            </a:pPr>
            <a:r>
              <a:rPr sz="1800" dirty="0"/>
              <a:t>Does the assembly contain what you expect</a:t>
            </a:r>
          </a:p>
          <a:p>
            <a:pPr marL="532209" lvl="1" indent="-265509">
              <a:lnSpc>
                <a:spcPct val="120000"/>
              </a:lnSpc>
              <a:buSzPct val="120000"/>
            </a:pPr>
            <a:r>
              <a:rPr sz="1800" dirty="0" err="1"/>
              <a:t>MetaQUAST</a:t>
            </a:r>
            <a:r>
              <a:rPr sz="1800" dirty="0"/>
              <a:t>, BLAST</a:t>
            </a:r>
          </a:p>
          <a:p>
            <a:pPr>
              <a:lnSpc>
                <a:spcPct val="120000"/>
              </a:lnSpc>
            </a:pPr>
            <a:r>
              <a:rPr sz="1800" dirty="0"/>
              <a:t>Assembly Likelihood Evaluation framework (ALE) </a:t>
            </a:r>
            <a:r>
              <a:rPr lang="de-CH" sz="1800" dirty="0"/>
              <a:t>- </a:t>
            </a:r>
            <a:r>
              <a:rPr lang="de-CH" sz="1800" dirty="0">
                <a:hlinkClick r:id="rId3"/>
              </a:rPr>
              <a:t>https://bioinformaticshome.com/tools/wga/descriptions/ALE-Assembly.html</a:t>
            </a:r>
            <a:endParaRPr lang="de-CH" sz="1800" dirty="0"/>
          </a:p>
          <a:p>
            <a:pPr lvl="1">
              <a:lnSpc>
                <a:spcPct val="120000"/>
              </a:lnSpc>
            </a:pPr>
            <a:r>
              <a:rPr lang="en-GB" sz="1800" dirty="0"/>
              <a:t>tool can be used to detect errors in metagenomes as well by pinpointing single base errors, indels, genome re-arrangement and chimera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without the need of a reference genome</a:t>
            </a:r>
            <a:endParaRPr sz="1800" dirty="0"/>
          </a:p>
        </p:txBody>
      </p:sp>
      <p:sp>
        <p:nvSpPr>
          <p:cNvPr id="560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CECB4D9-D6AE-0827-C7B4-B1EA204798AD}"/>
              </a:ext>
            </a:extLst>
          </p:cNvPr>
          <p:cNvSpPr txBox="1">
            <a:spLocks/>
          </p:cNvSpPr>
          <p:nvPr/>
        </p:nvSpPr>
        <p:spPr>
          <a:xfrm>
            <a:off x="501923" y="986784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What makes a good binned assembly</a:t>
            </a:r>
            <a:endParaRPr 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87137" y="2723215"/>
            <a:ext cx="2404663" cy="437651"/>
          </a:xfrm>
          <a:prstGeom prst="rect">
            <a:avLst/>
          </a:prstGeom>
        </p:spPr>
        <p:txBody>
          <a:bodyPr vert="horz" wrap="square" lIns="0" tIns="6698" rIns="0" bIns="0" rtlCol="0">
            <a:spAutoFit/>
          </a:bodyPr>
          <a:lstStyle/>
          <a:p>
            <a:pPr algn="ctr">
              <a:spcBef>
                <a:spcPts val="53"/>
              </a:spcBef>
            </a:pPr>
            <a:r>
              <a:rPr sz="1400" spc="-8" dirty="0">
                <a:latin typeface="Calibri" panose="020F0502020204030204" pitchFamily="34" charset="0"/>
                <a:cs typeface="Calibri" panose="020F0502020204030204" pitchFamily="34" charset="0"/>
              </a:rPr>
              <a:t>MG-RAST</a:t>
            </a:r>
            <a:r>
              <a:rPr lang="fr-CH" sz="1400" spc="-8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CH" sz="1400" spc="-8" dirty="0" err="1">
                <a:latin typeface="Calibri" panose="020F0502020204030204" pitchFamily="34" charset="0"/>
                <a:cs typeface="Calibri" panose="020F0502020204030204" pitchFamily="34" charset="0"/>
              </a:rPr>
              <a:t>GenBank</a:t>
            </a:r>
            <a:r>
              <a:rPr lang="fr-CH" sz="1400" spc="-8" dirty="0">
                <a:latin typeface="Calibri" panose="020F0502020204030204" pitchFamily="34" charset="0"/>
                <a:cs typeface="Calibri" panose="020F0502020204030204" pitchFamily="34" charset="0"/>
              </a:rPr>
              <a:t> annotation)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11"/>
              </a:spcBef>
            </a:pPr>
            <a:r>
              <a:rPr sz="1400" spc="8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sz="1400" b="1" spc="8" dirty="0">
                <a:solidFill>
                  <a:srgbClr val="0433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</a:t>
            </a:r>
            <a:r>
              <a:rPr sz="1400" b="1" spc="8" dirty="0">
                <a:solidFill>
                  <a:srgbClr val="04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sz="1400" b="1" spc="8" dirty="0">
                <a:solidFill>
                  <a:srgbClr val="0433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.mg-rast.or</a:t>
            </a:r>
            <a:r>
              <a:rPr sz="1400" b="1" spc="8" dirty="0">
                <a:solidFill>
                  <a:srgbClr val="04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g/</a:t>
            </a:r>
            <a:r>
              <a:rPr sz="1400" spc="8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1779" y="3305649"/>
            <a:ext cx="3575381" cy="2429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7" name="object 7"/>
          <p:cNvSpPr txBox="1"/>
          <p:nvPr/>
        </p:nvSpPr>
        <p:spPr>
          <a:xfrm>
            <a:off x="4991431" y="2723215"/>
            <a:ext cx="3326197" cy="650466"/>
          </a:xfrm>
          <a:prstGeom prst="rect">
            <a:avLst/>
          </a:prstGeom>
        </p:spPr>
        <p:txBody>
          <a:bodyPr vert="horz" wrap="square" lIns="0" tIns="6698" rIns="0" bIns="0" rtlCol="0">
            <a:spAutoFit/>
          </a:bodyPr>
          <a:lstStyle/>
          <a:p>
            <a:pPr marR="39178" algn="ctr">
              <a:spcBef>
                <a:spcPts val="53"/>
              </a:spcBef>
            </a:pPr>
            <a:r>
              <a:rPr sz="1400" spc="-16" dirty="0">
                <a:cs typeface="Arial"/>
              </a:rPr>
              <a:t>GTDBTk</a:t>
            </a:r>
            <a:endParaRPr sz="1400" dirty="0">
              <a:cs typeface="Arial"/>
            </a:endParaRPr>
          </a:p>
          <a:p>
            <a:pPr marL="6697" marR="2679" algn="ctr">
              <a:lnSpc>
                <a:spcPct val="100699"/>
              </a:lnSpc>
            </a:pPr>
            <a:r>
              <a:rPr sz="1400" spc="-95" dirty="0">
                <a:cs typeface="Arial"/>
              </a:rPr>
              <a:t>(</a:t>
            </a:r>
            <a:r>
              <a:rPr sz="1400" b="1" spc="11" dirty="0">
                <a:solidFill>
                  <a:srgbClr val="0433FF"/>
                </a:solidFill>
                <a:cs typeface="Arial"/>
              </a:rPr>
              <a:t>https://github.com/Ecogenomics/GTDBTk</a:t>
            </a:r>
            <a:r>
              <a:rPr sz="1400" spc="-84" dirty="0">
                <a:cs typeface="Arial"/>
              </a:rPr>
              <a:t>)  </a:t>
            </a:r>
            <a:r>
              <a:rPr sz="1400" spc="5" dirty="0">
                <a:cs typeface="Arial"/>
              </a:rPr>
              <a:t>(</a:t>
            </a:r>
            <a:r>
              <a:rPr sz="1400" b="1" spc="5" dirty="0">
                <a:solidFill>
                  <a:srgbClr val="0433FF"/>
                </a:solidFill>
                <a:cs typeface="Arial"/>
              </a:rPr>
              <a:t>https://gtdb.ecogenomic.org/)</a:t>
            </a:r>
            <a:endParaRPr sz="1400" dirty="0"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4DEDB-ECC6-A978-239B-830454A255E2}"/>
              </a:ext>
            </a:extLst>
          </p:cNvPr>
          <p:cNvSpPr txBox="1">
            <a:spLocks/>
          </p:cNvSpPr>
          <p:nvPr/>
        </p:nvSpPr>
        <p:spPr>
          <a:xfrm>
            <a:off x="501923" y="986784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spc="-3" dirty="0"/>
              <a:t>Tools for robust taxonomic classification</a:t>
            </a:r>
            <a:endParaRPr lang="en-US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76EE04A-07EC-064E-2CB2-A2B5F7ECA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745" y="3679754"/>
            <a:ext cx="4623567" cy="168129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3F9D-FD2B-8947-BA9F-0EEC0EA7D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41ADD-4947-7849-B9B4-F4B9C2C8A6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95BFFED-6966-8341-B5E6-D8882678F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711951"/>
            <a:ext cx="6536683" cy="46964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DBB6CE8-3E9D-5E15-A0B0-95D2322F8B1A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800"/>
              <a:t>Overview</a:t>
            </a:r>
            <a:endParaRPr lang="en-US" sz="2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5E06C7-F882-5997-5F68-AFDC8D5DE70F}"/>
              </a:ext>
            </a:extLst>
          </p:cNvPr>
          <p:cNvSpPr/>
          <p:nvPr/>
        </p:nvSpPr>
        <p:spPr>
          <a:xfrm>
            <a:off x="2664540" y="4845547"/>
            <a:ext cx="1345556" cy="89009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DF672-4B3D-9F17-36E8-75E99857913C}"/>
              </a:ext>
            </a:extLst>
          </p:cNvPr>
          <p:cNvSpPr txBox="1"/>
          <p:nvPr/>
        </p:nvSpPr>
        <p:spPr>
          <a:xfrm>
            <a:off x="7543800" y="2802578"/>
            <a:ext cx="13716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350" b="1" dirty="0">
                <a:solidFill>
                  <a:srgbClr val="FF0000"/>
                </a:solidFill>
              </a:rPr>
              <a:t>3. Metagenome assembly and annotation</a:t>
            </a:r>
          </a:p>
        </p:txBody>
      </p:sp>
    </p:spTree>
    <p:extLst>
      <p:ext uri="{BB962C8B-B14F-4D97-AF65-F5344CB8AC3E}">
        <p14:creationId xmlns:p14="http://schemas.microsoft.com/office/powerpoint/2010/main" val="3085519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9660" y="1780387"/>
            <a:ext cx="6306100" cy="434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ED5C12-BABC-EAF9-BF4E-CDE855DE3D9D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spc="-8" dirty="0"/>
              <a:t>Protein </a:t>
            </a:r>
            <a:r>
              <a:rPr lang="en-GB" sz="3200" spc="-5" dirty="0"/>
              <a:t>prediction:</a:t>
            </a:r>
            <a:r>
              <a:rPr lang="en-GB" sz="3200" spc="-21" dirty="0"/>
              <a:t> </a:t>
            </a:r>
            <a:r>
              <a:rPr lang="en-GB" sz="3200" spc="-5" dirty="0"/>
              <a:t>Prodigal</a:t>
            </a:r>
            <a:endParaRPr lang="en-US" sz="3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CE55F1-D5DC-414C-98D1-EFE455833CF3}"/>
              </a:ext>
            </a:extLst>
          </p:cNvPr>
          <p:cNvSpPr txBox="1"/>
          <p:nvPr/>
        </p:nvSpPr>
        <p:spPr>
          <a:xfrm>
            <a:off x="457200" y="1628785"/>
            <a:ext cx="830338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1600" dirty="0" err="1">
                <a:solidFill>
                  <a:srgbClr val="2A2A2A"/>
                </a:solidFill>
              </a:rPr>
              <a:t>Prokka</a:t>
            </a:r>
            <a:r>
              <a:rPr lang="en-GB" sz="1600" dirty="0">
                <a:solidFill>
                  <a:srgbClr val="2A2A2A"/>
                </a:solidFill>
              </a:rPr>
              <a:t> trustworthy databases, moving from medium-sized to domain-specific databases in a hierarchical manner.</a:t>
            </a:r>
          </a:p>
          <a:p>
            <a:pPr algn="l" fontAlgn="base"/>
            <a:endParaRPr lang="en-GB" sz="1600" dirty="0">
              <a:solidFill>
                <a:srgbClr val="2A2A2A"/>
              </a:solidFill>
            </a:endParaRPr>
          </a:p>
          <a:p>
            <a:pPr algn="l" fontAlgn="base">
              <a:buFont typeface="+mj-lt"/>
              <a:buAutoNum type="arabicPeriod"/>
            </a:pPr>
            <a:r>
              <a:rPr lang="en-GB" sz="1600" dirty="0">
                <a:solidFill>
                  <a:srgbClr val="2A2A2A"/>
                </a:solidFill>
              </a:rPr>
              <a:t>An optional </a:t>
            </a:r>
            <a:r>
              <a:rPr lang="en-GB" sz="1600" b="1" dirty="0">
                <a:solidFill>
                  <a:srgbClr val="2A2A2A"/>
                </a:solidFill>
              </a:rPr>
              <a:t>user-provided set of annotated proteins</a:t>
            </a:r>
            <a:r>
              <a:rPr lang="en-GB" sz="1600" dirty="0">
                <a:solidFill>
                  <a:srgbClr val="2A2A2A"/>
                </a:solidFill>
              </a:rPr>
              <a:t>. These are expected to be trustworthy curated datasets and will be used as the primary source of annotation. They are searched using BLAST+ </a:t>
            </a:r>
            <a:r>
              <a:rPr lang="en-GB" sz="1600" dirty="0" err="1">
                <a:solidFill>
                  <a:srgbClr val="2A2A2A"/>
                </a:solidFill>
              </a:rPr>
              <a:t>blastp</a:t>
            </a:r>
            <a:r>
              <a:rPr lang="en-GB" sz="1600" dirty="0">
                <a:solidFill>
                  <a:srgbClr val="2A2A2A"/>
                </a:solidFill>
              </a:rPr>
              <a:t> ( </a:t>
            </a:r>
            <a:r>
              <a:rPr lang="en-GB" sz="1600" dirty="0">
                <a:solidFill>
                  <a:srgbClr val="006FB7"/>
                </a:solidFill>
              </a:rPr>
              <a:t>Camacho </a:t>
            </a:r>
            <a:r>
              <a:rPr lang="en-GB" sz="1600" i="1" dirty="0">
                <a:solidFill>
                  <a:srgbClr val="006FB7"/>
                </a:solidFill>
              </a:rPr>
              <a:t>et al.</a:t>
            </a:r>
            <a:r>
              <a:rPr lang="en-GB" sz="1600" dirty="0">
                <a:solidFill>
                  <a:srgbClr val="006FB7"/>
                </a:solidFill>
              </a:rPr>
              <a:t> , 2009 </a:t>
            </a:r>
            <a:r>
              <a:rPr lang="en-GB" sz="1600" dirty="0">
                <a:solidFill>
                  <a:srgbClr val="2A2A2A"/>
                </a:solidFill>
              </a:rPr>
              <a:t>).</a:t>
            </a:r>
          </a:p>
          <a:p>
            <a:pPr algn="l" fontAlgn="base">
              <a:buFont typeface="+mj-lt"/>
              <a:buAutoNum type="arabicPeriod"/>
            </a:pPr>
            <a:endParaRPr lang="en-GB" sz="1600" dirty="0">
              <a:solidFill>
                <a:srgbClr val="2A2A2A"/>
              </a:solidFill>
            </a:endParaRPr>
          </a:p>
          <a:p>
            <a:pPr algn="l" fontAlgn="base">
              <a:buFont typeface="+mj-lt"/>
              <a:buAutoNum type="arabicPeriod"/>
            </a:pPr>
            <a:r>
              <a:rPr lang="en-GB" sz="1600" dirty="0">
                <a:solidFill>
                  <a:srgbClr val="2A2A2A"/>
                </a:solidFill>
              </a:rPr>
              <a:t>All bacterial </a:t>
            </a:r>
            <a:r>
              <a:rPr lang="en-GB" sz="1600" b="1" dirty="0">
                <a:solidFill>
                  <a:srgbClr val="2A2A2A"/>
                </a:solidFill>
              </a:rPr>
              <a:t>proteins in </a:t>
            </a:r>
            <a:r>
              <a:rPr lang="en-GB" sz="1600" b="1" dirty="0" err="1">
                <a:solidFill>
                  <a:srgbClr val="2A2A2A"/>
                </a:solidFill>
              </a:rPr>
              <a:t>UniProt</a:t>
            </a:r>
            <a:r>
              <a:rPr lang="en-GB" sz="1600" b="1" dirty="0">
                <a:solidFill>
                  <a:srgbClr val="2A2A2A"/>
                </a:solidFill>
              </a:rPr>
              <a:t> </a:t>
            </a:r>
            <a:r>
              <a:rPr lang="en-GB" sz="1600" dirty="0">
                <a:solidFill>
                  <a:srgbClr val="2A2A2A"/>
                </a:solidFill>
              </a:rPr>
              <a:t>( </a:t>
            </a:r>
            <a:r>
              <a:rPr lang="en-GB" sz="1600" dirty="0" err="1">
                <a:solidFill>
                  <a:srgbClr val="006FB7"/>
                </a:solidFill>
              </a:rPr>
              <a:t>Apweiler</a:t>
            </a:r>
            <a:r>
              <a:rPr lang="en-GB" sz="1600" dirty="0">
                <a:solidFill>
                  <a:srgbClr val="006FB7"/>
                </a:solidFill>
              </a:rPr>
              <a:t> </a:t>
            </a:r>
            <a:r>
              <a:rPr lang="en-GB" sz="1600" i="1" dirty="0">
                <a:solidFill>
                  <a:srgbClr val="006FB7"/>
                </a:solidFill>
              </a:rPr>
              <a:t>et al.</a:t>
            </a:r>
            <a:r>
              <a:rPr lang="en-GB" sz="1600" dirty="0">
                <a:solidFill>
                  <a:srgbClr val="006FB7"/>
                </a:solidFill>
              </a:rPr>
              <a:t> , 2004 </a:t>
            </a:r>
            <a:r>
              <a:rPr lang="en-GB" sz="1600" dirty="0">
                <a:solidFill>
                  <a:srgbClr val="2A2A2A"/>
                </a:solidFill>
              </a:rPr>
              <a:t>) that have real protein or transcript evidence and are not a fragment. This is ∼16 000 proteins, and typically covers &gt;50% of the core genes in most genomes. BLAST+ is used for the search.</a:t>
            </a:r>
          </a:p>
          <a:p>
            <a:pPr algn="l" fontAlgn="base">
              <a:buFont typeface="+mj-lt"/>
              <a:buAutoNum type="arabicPeriod"/>
            </a:pPr>
            <a:endParaRPr lang="en-GB" sz="1600" dirty="0">
              <a:solidFill>
                <a:srgbClr val="2A2A2A"/>
              </a:solidFill>
            </a:endParaRPr>
          </a:p>
          <a:p>
            <a:pPr algn="l" fontAlgn="base">
              <a:buFont typeface="+mj-lt"/>
              <a:buAutoNum type="arabicPeriod"/>
            </a:pPr>
            <a:r>
              <a:rPr lang="en-GB" sz="1600" dirty="0">
                <a:solidFill>
                  <a:srgbClr val="2A2A2A"/>
                </a:solidFill>
              </a:rPr>
              <a:t>All proteins from </a:t>
            </a:r>
            <a:r>
              <a:rPr lang="en-GB" sz="1600" b="1" dirty="0">
                <a:solidFill>
                  <a:srgbClr val="2A2A2A"/>
                </a:solidFill>
              </a:rPr>
              <a:t>finished bacterial genomes in </a:t>
            </a:r>
            <a:r>
              <a:rPr lang="en-GB" sz="1600" b="1" dirty="0" err="1">
                <a:solidFill>
                  <a:srgbClr val="2A2A2A"/>
                </a:solidFill>
              </a:rPr>
              <a:t>RefSeq</a:t>
            </a:r>
            <a:r>
              <a:rPr lang="en-GB" sz="1600" b="1" dirty="0">
                <a:solidFill>
                  <a:srgbClr val="2A2A2A"/>
                </a:solidFill>
              </a:rPr>
              <a:t> </a:t>
            </a:r>
            <a:r>
              <a:rPr lang="en-GB" sz="1600" dirty="0">
                <a:solidFill>
                  <a:srgbClr val="2A2A2A"/>
                </a:solidFill>
              </a:rPr>
              <a:t>for a specified genus. This captures domain-specific naming, and the databases vary in size and quality, depending on the popularity of the genus. BLAST+ is used for this and is optional.</a:t>
            </a:r>
          </a:p>
          <a:p>
            <a:pPr algn="l" fontAlgn="base">
              <a:buFont typeface="+mj-lt"/>
              <a:buAutoNum type="arabicPeriod"/>
            </a:pPr>
            <a:endParaRPr lang="en-GB" sz="1600" dirty="0">
              <a:solidFill>
                <a:srgbClr val="2A2A2A"/>
              </a:solidFill>
            </a:endParaRPr>
          </a:p>
          <a:p>
            <a:pPr algn="l" fontAlgn="base">
              <a:buFont typeface="+mj-lt"/>
              <a:buAutoNum type="arabicPeriod"/>
            </a:pPr>
            <a:r>
              <a:rPr lang="en-GB" sz="1600" dirty="0">
                <a:solidFill>
                  <a:srgbClr val="2A2A2A"/>
                </a:solidFill>
              </a:rPr>
              <a:t>A series of hidden Markov model profile databases, including </a:t>
            </a:r>
            <a:r>
              <a:rPr lang="en-GB" sz="1600" b="1" dirty="0" err="1">
                <a:solidFill>
                  <a:srgbClr val="2A2A2A"/>
                </a:solidFill>
              </a:rPr>
              <a:t>Pfam</a:t>
            </a:r>
            <a:r>
              <a:rPr lang="en-GB" sz="1600" dirty="0">
                <a:solidFill>
                  <a:srgbClr val="2A2A2A"/>
                </a:solidFill>
              </a:rPr>
              <a:t> ( </a:t>
            </a:r>
            <a:r>
              <a:rPr lang="en-GB" sz="1600" dirty="0">
                <a:solidFill>
                  <a:srgbClr val="006FB7"/>
                </a:solidFill>
              </a:rPr>
              <a:t>Punta </a:t>
            </a:r>
            <a:r>
              <a:rPr lang="en-GB" sz="1600" i="1" dirty="0">
                <a:solidFill>
                  <a:srgbClr val="006FB7"/>
                </a:solidFill>
              </a:rPr>
              <a:t>et al.</a:t>
            </a:r>
            <a:r>
              <a:rPr lang="en-GB" sz="1600" dirty="0">
                <a:solidFill>
                  <a:srgbClr val="006FB7"/>
                </a:solidFill>
              </a:rPr>
              <a:t> , 2012 </a:t>
            </a:r>
            <a:r>
              <a:rPr lang="en-GB" sz="1600" dirty="0">
                <a:solidFill>
                  <a:srgbClr val="2A2A2A"/>
                </a:solidFill>
              </a:rPr>
              <a:t>) and </a:t>
            </a:r>
            <a:r>
              <a:rPr lang="en-GB" sz="1600" b="1" dirty="0">
                <a:solidFill>
                  <a:srgbClr val="2A2A2A"/>
                </a:solidFill>
              </a:rPr>
              <a:t>TIGRFAMs</a:t>
            </a:r>
            <a:r>
              <a:rPr lang="en-GB" sz="1600" dirty="0">
                <a:solidFill>
                  <a:srgbClr val="2A2A2A"/>
                </a:solidFill>
              </a:rPr>
              <a:t> ( </a:t>
            </a:r>
            <a:r>
              <a:rPr lang="en-GB" sz="1600" dirty="0">
                <a:solidFill>
                  <a:srgbClr val="006FB7"/>
                </a:solidFill>
              </a:rPr>
              <a:t>Haft </a:t>
            </a:r>
            <a:r>
              <a:rPr lang="en-GB" sz="1600" i="1" dirty="0">
                <a:solidFill>
                  <a:srgbClr val="006FB7"/>
                </a:solidFill>
              </a:rPr>
              <a:t>et al.</a:t>
            </a:r>
            <a:r>
              <a:rPr lang="en-GB" sz="1600" dirty="0">
                <a:solidFill>
                  <a:srgbClr val="006FB7"/>
                </a:solidFill>
              </a:rPr>
              <a:t> , 2013 </a:t>
            </a:r>
            <a:r>
              <a:rPr lang="en-GB" sz="1600" dirty="0">
                <a:solidFill>
                  <a:srgbClr val="2A2A2A"/>
                </a:solidFill>
              </a:rPr>
              <a:t>). This is performed using </a:t>
            </a:r>
            <a:r>
              <a:rPr lang="en-GB" sz="1600" dirty="0" err="1">
                <a:solidFill>
                  <a:srgbClr val="2A2A2A"/>
                </a:solidFill>
              </a:rPr>
              <a:t>hmmscan</a:t>
            </a:r>
            <a:r>
              <a:rPr lang="en-GB" sz="1600" dirty="0">
                <a:solidFill>
                  <a:srgbClr val="2A2A2A"/>
                </a:solidFill>
              </a:rPr>
              <a:t> from the HMMER 3.1 package ( </a:t>
            </a:r>
            <a:r>
              <a:rPr lang="en-GB" sz="1600" dirty="0">
                <a:solidFill>
                  <a:srgbClr val="006FB7"/>
                </a:solidFill>
              </a:rPr>
              <a:t>Eddy, 2011</a:t>
            </a:r>
            <a:r>
              <a:rPr lang="en-GB" sz="1600" dirty="0">
                <a:solidFill>
                  <a:srgbClr val="2A2A2A"/>
                </a:solidFill>
              </a:rPr>
              <a:t> ).</a:t>
            </a:r>
          </a:p>
          <a:p>
            <a:pPr algn="l" fontAlgn="base">
              <a:buFont typeface="+mj-lt"/>
              <a:buAutoNum type="arabicPeriod"/>
            </a:pPr>
            <a:endParaRPr lang="en-GB" sz="1600" dirty="0">
              <a:solidFill>
                <a:srgbClr val="2A2A2A"/>
              </a:solidFill>
            </a:endParaRPr>
          </a:p>
          <a:p>
            <a:pPr algn="l" fontAlgn="base">
              <a:buFont typeface="+mj-lt"/>
              <a:buAutoNum type="arabicPeriod"/>
            </a:pPr>
            <a:r>
              <a:rPr lang="en-GB" sz="1600" dirty="0">
                <a:solidFill>
                  <a:srgbClr val="2A2A2A"/>
                </a:solidFill>
              </a:rPr>
              <a:t>If no matches can be found, label as ‘hypothetical protein’.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95D17-235C-F55F-4367-CC6E635BBE54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spc="-8" dirty="0"/>
              <a:t>Protein </a:t>
            </a:r>
            <a:r>
              <a:rPr lang="en-GB" sz="3200" spc="-5" dirty="0"/>
              <a:t>prediction:</a:t>
            </a:r>
            <a:r>
              <a:rPr lang="en-GB" sz="3200" spc="-21" dirty="0"/>
              <a:t> </a:t>
            </a:r>
            <a:r>
              <a:rPr lang="en-GB" sz="3200" spc="-5" dirty="0" err="1"/>
              <a:t>Prokka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17438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6665" y="1645073"/>
            <a:ext cx="5898617" cy="2820273"/>
          </a:xfrm>
          <a:prstGeom prst="rect">
            <a:avLst/>
          </a:prstGeom>
        </p:spPr>
        <p:txBody>
          <a:bodyPr vert="horz" wrap="square" lIns="0" tIns="103138" rIns="0" bIns="0" rtlCol="0">
            <a:spAutoFit/>
          </a:bodyPr>
          <a:lstStyle/>
          <a:p>
            <a:pPr marL="287972" indent="-281276">
              <a:spcBef>
                <a:spcPts val="812"/>
              </a:spcBef>
              <a:buChar char="•"/>
              <a:tabLst>
                <a:tab pos="287637" algn="l"/>
                <a:tab pos="287972" algn="l"/>
              </a:tabLst>
            </a:pPr>
            <a:r>
              <a:rPr spc="-3" dirty="0">
                <a:cs typeface="Times New Roman"/>
              </a:rPr>
              <a:t>After binning/reads assembly</a:t>
            </a:r>
            <a:r>
              <a:rPr spc="5" dirty="0">
                <a:cs typeface="Times New Roman"/>
              </a:rPr>
              <a:t> </a:t>
            </a:r>
            <a:r>
              <a:rPr spc="-3" dirty="0">
                <a:cs typeface="Times New Roman"/>
              </a:rPr>
              <a:t>(preferred)</a:t>
            </a:r>
            <a:endParaRPr dirty="0">
              <a:cs typeface="Times New Roman"/>
            </a:endParaRPr>
          </a:p>
          <a:p>
            <a:pPr marL="622823" lvl="1" indent="-287972">
              <a:spcBef>
                <a:spcPts val="759"/>
              </a:spcBef>
              <a:buChar char="•"/>
              <a:tabLst>
                <a:tab pos="622489" algn="l"/>
                <a:tab pos="622823" algn="l"/>
              </a:tabLst>
            </a:pPr>
            <a:r>
              <a:rPr spc="-8" dirty="0">
                <a:cs typeface="Times New Roman"/>
              </a:rPr>
              <a:t>Large </a:t>
            </a:r>
            <a:r>
              <a:rPr spc="-3" dirty="0">
                <a:cs typeface="Times New Roman"/>
              </a:rPr>
              <a:t>contigs </a:t>
            </a:r>
            <a:r>
              <a:rPr dirty="0">
                <a:cs typeface="Times New Roman"/>
              </a:rPr>
              <a:t>(30,000+ bp) </a:t>
            </a:r>
            <a:r>
              <a:rPr spc="-3" dirty="0">
                <a:cs typeface="Times New Roman"/>
              </a:rPr>
              <a:t>expected to have optimal</a:t>
            </a:r>
            <a:r>
              <a:rPr spc="11" dirty="0">
                <a:cs typeface="Times New Roman"/>
              </a:rPr>
              <a:t> </a:t>
            </a:r>
            <a:r>
              <a:rPr spc="-3" dirty="0">
                <a:cs typeface="Times New Roman"/>
              </a:rPr>
              <a:t>results</a:t>
            </a:r>
            <a:endParaRPr dirty="0">
              <a:cs typeface="Times New Roman"/>
            </a:endParaRPr>
          </a:p>
          <a:p>
            <a:pPr marL="622823" lvl="1" indent="-287972">
              <a:spcBef>
                <a:spcPts val="707"/>
              </a:spcBef>
              <a:buChar char="•"/>
              <a:tabLst>
                <a:tab pos="622489" algn="l"/>
                <a:tab pos="622823" algn="l"/>
              </a:tabLst>
            </a:pPr>
            <a:r>
              <a:rPr spc="-3" dirty="0">
                <a:cs typeface="Times New Roman"/>
              </a:rPr>
              <a:t>Genome annotation tools used quite</a:t>
            </a:r>
            <a:r>
              <a:rPr spc="5" dirty="0">
                <a:cs typeface="Times New Roman"/>
              </a:rPr>
              <a:t> </a:t>
            </a:r>
            <a:r>
              <a:rPr spc="-3" dirty="0">
                <a:cs typeface="Times New Roman"/>
              </a:rPr>
              <a:t>successfully</a:t>
            </a:r>
            <a:endParaRPr dirty="0">
              <a:cs typeface="Times New Roman"/>
            </a:endParaRPr>
          </a:p>
          <a:p>
            <a:pPr marL="6697">
              <a:spcBef>
                <a:spcPts val="759"/>
              </a:spcBef>
              <a:tabLst>
                <a:tab pos="287637" algn="l"/>
                <a:tab pos="287972" algn="l"/>
              </a:tabLst>
            </a:pPr>
            <a:endParaRPr lang="fr-CH" dirty="0">
              <a:cs typeface="Times New Roman"/>
            </a:endParaRPr>
          </a:p>
          <a:p>
            <a:pPr marL="6697">
              <a:spcBef>
                <a:spcPts val="759"/>
              </a:spcBef>
              <a:tabLst>
                <a:tab pos="287637" algn="l"/>
                <a:tab pos="287972" algn="l"/>
              </a:tabLst>
            </a:pPr>
            <a:r>
              <a:rPr lang="en-CH" dirty="0">
                <a:cs typeface="Times New Roman"/>
              </a:rPr>
              <a:t>A lot of pipelines do it automatically as a next step of the workflow:</a:t>
            </a:r>
          </a:p>
          <a:p>
            <a:pPr marL="6697">
              <a:spcBef>
                <a:spcPts val="759"/>
              </a:spcBef>
              <a:tabLst>
                <a:tab pos="287637" algn="l"/>
                <a:tab pos="287972" algn="l"/>
              </a:tabLst>
            </a:pPr>
            <a:endParaRPr dirty="0">
              <a:cs typeface="Times New Roman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1B1FFDB-1398-CC49-A0CF-593A07EEF1CC}"/>
              </a:ext>
            </a:extLst>
          </p:cNvPr>
          <p:cNvSpPr/>
          <p:nvPr/>
        </p:nvSpPr>
        <p:spPr>
          <a:xfrm>
            <a:off x="350438" y="4361603"/>
            <a:ext cx="2548180" cy="18067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pic>
        <p:nvPicPr>
          <p:cNvPr id="1026" name="Picture 2" descr="GitHub - metagenome-atlas/genecatalog_atlas: Extended genecatalog workflow  for metagenome-atlas">
            <a:extLst>
              <a:ext uri="{FF2B5EF4-FFF2-40B4-BE49-F238E27FC236}">
                <a16:creationId xmlns:a16="http://schemas.microsoft.com/office/drawing/2014/main" id="{1760ED1F-DEB1-1E41-AF0F-C6D4AA54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939" y="4361603"/>
            <a:ext cx="2791128" cy="139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76B04220-E60B-7F4C-A775-D06D48247A1E}"/>
              </a:ext>
            </a:extLst>
          </p:cNvPr>
          <p:cNvSpPr/>
          <p:nvPr/>
        </p:nvSpPr>
        <p:spPr>
          <a:xfrm>
            <a:off x="6300051" y="4361603"/>
            <a:ext cx="2631960" cy="1395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5BC423-0C12-2ED7-530C-E582A3A95B7C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3200" spc="-3" dirty="0"/>
              <a:t>Annotation</a:t>
            </a:r>
            <a:endParaRPr lang="en-US" sz="32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681F7-10D6-9C42-8C64-776B1F7F9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788" y="2124592"/>
            <a:ext cx="3040947" cy="99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H" sz="2000" dirty="0"/>
              <a:t>Annotation of protein domains (Interpro scan)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1F765C9-2EBD-6C47-8572-AB7A3C9785F1}"/>
              </a:ext>
            </a:extLst>
          </p:cNvPr>
          <p:cNvSpPr/>
          <p:nvPr/>
        </p:nvSpPr>
        <p:spPr>
          <a:xfrm>
            <a:off x="367712" y="2824782"/>
            <a:ext cx="2746466" cy="1688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33BD91BE-CE5D-9340-86EB-9A08C17D51CF}"/>
              </a:ext>
            </a:extLst>
          </p:cNvPr>
          <p:cNvSpPr/>
          <p:nvPr/>
        </p:nvSpPr>
        <p:spPr>
          <a:xfrm>
            <a:off x="3632214" y="4810438"/>
            <a:ext cx="2474681" cy="1585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A34539C8-73B8-F04A-9EDC-A7D9EA959655}"/>
              </a:ext>
            </a:extLst>
          </p:cNvPr>
          <p:cNvGrpSpPr/>
          <p:nvPr/>
        </p:nvGrpSpPr>
        <p:grpSpPr>
          <a:xfrm>
            <a:off x="4122178" y="2324415"/>
            <a:ext cx="5021822" cy="1712967"/>
            <a:chOff x="6059253" y="3613213"/>
            <a:chExt cx="9522861" cy="3248293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80355FA7-30C9-774F-80D7-1325A18BE7DB}"/>
                </a:ext>
              </a:extLst>
            </p:cNvPr>
            <p:cNvSpPr/>
            <p:nvPr/>
          </p:nvSpPr>
          <p:spPr>
            <a:xfrm>
              <a:off x="6059253" y="4721396"/>
              <a:ext cx="4196131" cy="21401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949" dirty="0"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73EEFCD8-D338-874A-B226-9ADECFFAAC05}"/>
                </a:ext>
              </a:extLst>
            </p:cNvPr>
            <p:cNvSpPr/>
            <p:nvPr/>
          </p:nvSpPr>
          <p:spPr>
            <a:xfrm>
              <a:off x="10373999" y="3613213"/>
              <a:ext cx="5208115" cy="23345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949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41C51C5-5D80-D84F-AF66-E71B7B37D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534" y="3711586"/>
            <a:ext cx="2613815" cy="6515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B5ED6A-9366-8A47-83C6-CED58D1EBAC8}"/>
              </a:ext>
            </a:extLst>
          </p:cNvPr>
          <p:cNvSpPr txBox="1"/>
          <p:nvPr/>
        </p:nvSpPr>
        <p:spPr>
          <a:xfrm>
            <a:off x="3978408" y="1709093"/>
            <a:ext cx="35637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600" dirty="0"/>
              <a:t>Orthology based gene funtion prediction (EggNOG, GO Consotrium, OMA GO annotation, P</a:t>
            </a:r>
            <a:r>
              <a:rPr lang="en-GB" sz="1600" dirty="0"/>
              <a:t>a</a:t>
            </a:r>
            <a:r>
              <a:rPr lang="en-CH" sz="1600" dirty="0"/>
              <a:t>nnzer2)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E702CB-5BF3-F347-A47E-FCE5A64D9B0E}"/>
              </a:ext>
            </a:extLst>
          </p:cNvPr>
          <p:cNvSpPr txBox="1"/>
          <p:nvPr/>
        </p:nvSpPr>
        <p:spPr>
          <a:xfrm>
            <a:off x="1418803" y="5111388"/>
            <a:ext cx="31522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100" dirty="0" err="1"/>
              <a:t>Metabolic</a:t>
            </a:r>
            <a:r>
              <a:rPr lang="fr-CH" sz="2100" dirty="0"/>
              <a:t> </a:t>
            </a:r>
            <a:r>
              <a:rPr lang="fr-CH" sz="2100" dirty="0" err="1"/>
              <a:t>pathway</a:t>
            </a:r>
            <a:r>
              <a:rPr lang="fr-CH" sz="2100" dirty="0"/>
              <a:t> </a:t>
            </a:r>
            <a:r>
              <a:rPr lang="fr-CH" sz="2100" dirty="0" err="1"/>
              <a:t>prediction</a:t>
            </a:r>
            <a:r>
              <a:rPr lang="fr-CH" sz="2100" dirty="0"/>
              <a:t> (KEGG)  </a:t>
            </a:r>
            <a:endParaRPr lang="en-CH" sz="21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14773B-DBA7-D131-D7E0-C6BCFB31A453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3200" spc="-3" dirty="0"/>
              <a:t>Annotation</a:t>
            </a:r>
            <a:endParaRPr lang="en-U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D921D0-BFFD-687F-D159-BD617A735A0D}"/>
              </a:ext>
            </a:extLst>
          </p:cNvPr>
          <p:cNvSpPr/>
          <p:nvPr/>
        </p:nvSpPr>
        <p:spPr>
          <a:xfrm>
            <a:off x="342788" y="2124592"/>
            <a:ext cx="3040947" cy="25064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CD1D1B-9227-F742-FFD4-A24E6915BE43}"/>
              </a:ext>
            </a:extLst>
          </p:cNvPr>
          <p:cNvSpPr/>
          <p:nvPr/>
        </p:nvSpPr>
        <p:spPr>
          <a:xfrm>
            <a:off x="3978408" y="1733482"/>
            <a:ext cx="5165592" cy="2831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2AE093-1A14-F8BA-72C4-FF5292779945}"/>
              </a:ext>
            </a:extLst>
          </p:cNvPr>
          <p:cNvSpPr/>
          <p:nvPr/>
        </p:nvSpPr>
        <p:spPr>
          <a:xfrm>
            <a:off x="1418803" y="4810437"/>
            <a:ext cx="4916179" cy="1831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84004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67679"/>
            <a:ext cx="8111613" cy="376095"/>
          </a:xfrm>
          <a:prstGeom prst="rect">
            <a:avLst/>
          </a:prstGeom>
        </p:spPr>
        <p:txBody>
          <a:bodyPr vert="horz" wrap="square" lIns="0" tIns="6698" rIns="0" bIns="0" rtlCol="0" anchor="ctr">
            <a:spAutoFit/>
          </a:bodyPr>
          <a:lstStyle/>
          <a:p>
            <a:pPr marL="6697">
              <a:lnSpc>
                <a:spcPct val="100000"/>
              </a:lnSpc>
              <a:spcBef>
                <a:spcPts val="53"/>
              </a:spcBef>
            </a:pPr>
            <a:r>
              <a:rPr lang="fr-CH" sz="2400" spc="-3" dirty="0" err="1">
                <a:latin typeface="+mn-lt"/>
              </a:rPr>
              <a:t>Using</a:t>
            </a:r>
            <a:r>
              <a:rPr lang="fr-CH" sz="2400" spc="-3" dirty="0">
                <a:latin typeface="+mn-lt"/>
              </a:rPr>
              <a:t> e</a:t>
            </a:r>
            <a:r>
              <a:rPr sz="2400" spc="-3" dirty="0" err="1">
                <a:latin typeface="+mn-lt"/>
              </a:rPr>
              <a:t>cosystem</a:t>
            </a:r>
            <a:r>
              <a:rPr sz="2400" spc="-3" dirty="0">
                <a:latin typeface="+mn-lt"/>
              </a:rPr>
              <a:t>-specific databases</a:t>
            </a:r>
            <a:r>
              <a:rPr lang="fr-CH" sz="2400" spc="-3" dirty="0">
                <a:latin typeface="+mn-lt"/>
              </a:rPr>
              <a:t> for annotation and </a:t>
            </a:r>
            <a:r>
              <a:rPr lang="fr-CH" sz="2400" spc="-3" dirty="0" err="1">
                <a:latin typeface="+mn-lt"/>
              </a:rPr>
              <a:t>taxonomy</a:t>
            </a:r>
            <a:endParaRPr sz="2400" spc="-3" dirty="0">
              <a:latin typeface="+mn-l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91036" y="2447575"/>
            <a:ext cx="7361927" cy="3658257"/>
            <a:chOff x="703856" y="2389047"/>
            <a:chExt cx="12139174" cy="5911507"/>
          </a:xfrm>
        </p:grpSpPr>
        <p:sp>
          <p:nvSpPr>
            <p:cNvPr id="5" name="object 5"/>
            <p:cNvSpPr/>
            <p:nvPr/>
          </p:nvSpPr>
          <p:spPr>
            <a:xfrm>
              <a:off x="8962228" y="2432938"/>
              <a:ext cx="3880802" cy="32476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949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960099" y="4991062"/>
              <a:ext cx="9148864" cy="33094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949"/>
            </a:p>
          </p:txBody>
        </p:sp>
        <p:sp>
          <p:nvSpPr>
            <p:cNvPr id="7" name="object 7"/>
            <p:cNvSpPr/>
            <p:nvPr/>
          </p:nvSpPr>
          <p:spPr>
            <a:xfrm>
              <a:off x="703856" y="2389047"/>
              <a:ext cx="7002106" cy="23179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949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8ABBEEFD-4264-142A-625B-0C277A2E977D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3200" spc="-3" dirty="0"/>
              <a:t>Annotation</a:t>
            </a:r>
            <a:endParaRPr lang="en-US" sz="32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B1CE-6EB0-0E3D-E75B-5047B192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327" y="457200"/>
            <a:ext cx="4927997" cy="1600200"/>
          </a:xfrm>
        </p:spPr>
        <p:txBody>
          <a:bodyPr/>
          <a:lstStyle/>
          <a:p>
            <a:pPr algn="ctr"/>
            <a:r>
              <a:rPr lang="en-CH" dirty="0"/>
              <a:t>Biosynthetic Gene Clusters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F655CAA-94B2-AC31-C6BB-E2B922730BE4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A2E69-D11F-723B-347A-5983FBDE3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676" y="2563813"/>
            <a:ext cx="2735263" cy="3811588"/>
          </a:xfrm>
        </p:spPr>
        <p:txBody>
          <a:bodyPr>
            <a:normAutofit fontScale="92500" lnSpcReduction="10000"/>
          </a:bodyPr>
          <a:lstStyle/>
          <a:p>
            <a:r>
              <a:rPr lang="en-GB" sz="1800" b="1" i="0" dirty="0">
                <a:solidFill>
                  <a:srgbClr val="282828"/>
                </a:solidFill>
                <a:effectLst/>
              </a:rPr>
              <a:t>Biosynthetic gene clusters (BGCs) </a:t>
            </a:r>
            <a:r>
              <a:rPr lang="en-GB" sz="1800" b="0" i="0" dirty="0">
                <a:solidFill>
                  <a:srgbClr val="282828"/>
                </a:solidFill>
                <a:effectLst/>
              </a:rPr>
              <a:t>are a locally clustered group of two or more genes that together encode a biosynthetic pathway for the production of a secondary metabolite.</a:t>
            </a:r>
          </a:p>
          <a:p>
            <a:endParaRPr lang="en-GB" sz="1800" dirty="0">
              <a:solidFill>
                <a:srgbClr val="282828"/>
              </a:solidFill>
            </a:endParaRPr>
          </a:p>
          <a:p>
            <a:r>
              <a:rPr lang="en-GB" sz="1800" dirty="0">
                <a:solidFill>
                  <a:srgbClr val="282828"/>
                </a:solidFill>
              </a:rPr>
              <a:t>Classes of BGCs: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peptide synthetases (NRPS)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polyketide synthases (PKS)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bacteriocins</a:t>
            </a:r>
            <a:endParaRPr lang="en-CH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B94FE0E-94D3-4296-FC21-97AB4BB9098E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3200" spc="-3" dirty="0"/>
              <a:t>Annotation</a:t>
            </a:r>
            <a:endParaRPr lang="en-US" sz="3200" dirty="0"/>
          </a:p>
        </p:txBody>
      </p:sp>
      <p:pic>
        <p:nvPicPr>
          <p:cNvPr id="1026" name="Picture 2" descr="In-silico gene mining, characterisation and the phylogenetic relationships  of bacteriocins from selected phyla | Semantic Scholar">
            <a:extLst>
              <a:ext uri="{FF2B5EF4-FFF2-40B4-BE49-F238E27FC236}">
                <a16:creationId xmlns:a16="http://schemas.microsoft.com/office/drawing/2014/main" id="{A45CD8C9-A970-0729-9363-709C2E242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9"/>
          <a:stretch/>
        </p:blipFill>
        <p:spPr bwMode="auto">
          <a:xfrm>
            <a:off x="3182939" y="2423383"/>
            <a:ext cx="5389562" cy="40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116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E195DF-1B6A-914D-9602-35817AC0C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7292"/>
            <a:ext cx="9120433" cy="5143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466F7D-7E01-8B48-A78D-DA734F96DF9D}"/>
              </a:ext>
            </a:extLst>
          </p:cNvPr>
          <p:cNvSpPr txBox="1"/>
          <p:nvPr/>
        </p:nvSpPr>
        <p:spPr>
          <a:xfrm>
            <a:off x="6167683" y="6281621"/>
            <a:ext cx="295275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825" dirty="0"/>
              <a:t>https://merenlab.org/momics/#genome-resolved-metagenomics</a:t>
            </a:r>
          </a:p>
        </p:txBody>
      </p:sp>
    </p:spTree>
    <p:extLst>
      <p:ext uri="{BB962C8B-B14F-4D97-AF65-F5344CB8AC3E}">
        <p14:creationId xmlns:p14="http://schemas.microsoft.com/office/powerpoint/2010/main" val="2222882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B1CE-6EB0-0E3D-E75B-5047B192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327" y="457200"/>
            <a:ext cx="4927997" cy="1600200"/>
          </a:xfrm>
        </p:spPr>
        <p:txBody>
          <a:bodyPr/>
          <a:lstStyle/>
          <a:p>
            <a:pPr algn="ctr"/>
            <a:r>
              <a:rPr lang="en-CH" dirty="0"/>
              <a:t>Biosynthetic Gene Clusters</a:t>
            </a:r>
          </a:p>
        </p:txBody>
      </p:sp>
      <p:pic>
        <p:nvPicPr>
          <p:cNvPr id="7" name="Picture Placeholder 6" descr="A white square with red ribbon&#10;&#10;Description automatically generated">
            <a:extLst>
              <a:ext uri="{FF2B5EF4-FFF2-40B4-BE49-F238E27FC236}">
                <a16:creationId xmlns:a16="http://schemas.microsoft.com/office/drawing/2014/main" id="{CB549BB4-A760-1BEB-8B7B-785A515AAC2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9492" r="9492"/>
          <a:stretch>
            <a:fillRect/>
          </a:stretch>
        </p:blipFill>
        <p:spPr>
          <a:xfrm>
            <a:off x="3758801" y="2470267"/>
            <a:ext cx="1899047" cy="199934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A2E69-D11F-723B-347A-5983FBDE3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676" y="2563813"/>
            <a:ext cx="2735263" cy="3811588"/>
          </a:xfrm>
        </p:spPr>
        <p:txBody>
          <a:bodyPr>
            <a:normAutofit fontScale="92500" lnSpcReduction="10000"/>
          </a:bodyPr>
          <a:lstStyle/>
          <a:p>
            <a:r>
              <a:rPr lang="en-GB" sz="1800" b="1" i="0" dirty="0">
                <a:solidFill>
                  <a:srgbClr val="282828"/>
                </a:solidFill>
                <a:effectLst/>
              </a:rPr>
              <a:t>Biosynthetic gene clusters (BGCs) </a:t>
            </a:r>
            <a:r>
              <a:rPr lang="en-GB" sz="1800" b="0" i="0" dirty="0">
                <a:solidFill>
                  <a:srgbClr val="282828"/>
                </a:solidFill>
                <a:effectLst/>
              </a:rPr>
              <a:t>are a locally clustered group of two or more genes that together encode a biosynthetic pathway for the production of a secondary metabolite.</a:t>
            </a:r>
          </a:p>
          <a:p>
            <a:endParaRPr lang="en-GB" sz="1800" dirty="0">
              <a:solidFill>
                <a:srgbClr val="282828"/>
              </a:solidFill>
            </a:endParaRPr>
          </a:p>
          <a:p>
            <a:r>
              <a:rPr lang="en-GB" sz="1800" dirty="0">
                <a:solidFill>
                  <a:srgbClr val="282828"/>
                </a:solidFill>
              </a:rPr>
              <a:t>Classes of BGCs: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peptide synthetases (NRPS)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polyketide synthases (PKS)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bacteriocins</a:t>
            </a:r>
            <a:endParaRPr lang="en-CH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B94FE0E-94D3-4296-FC21-97AB4BB9098E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3200" spc="-3" dirty="0"/>
              <a:t>Annotation</a:t>
            </a:r>
            <a:endParaRPr lang="en-US" sz="3200" dirty="0"/>
          </a:p>
        </p:txBody>
      </p:sp>
      <p:pic>
        <p:nvPicPr>
          <p:cNvPr id="9" name="Picture 8" descr="A green and black cartoon animal&#10;&#10;Description automatically generated">
            <a:extLst>
              <a:ext uri="{FF2B5EF4-FFF2-40B4-BE49-F238E27FC236}">
                <a16:creationId xmlns:a16="http://schemas.microsoft.com/office/drawing/2014/main" id="{9FDB44DA-B139-0147-6ECC-979D731CC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601" y="1739736"/>
            <a:ext cx="1630565" cy="1718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D4846E-366F-048A-2EEC-70CC68747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615" y="3469937"/>
            <a:ext cx="2175971" cy="7479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2FF802E-6D73-6BAC-D61B-6EA4BCF2E1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58" b="68299"/>
          <a:stretch/>
        </p:blipFill>
        <p:spPr bwMode="auto">
          <a:xfrm>
            <a:off x="3394075" y="4800601"/>
            <a:ext cx="5749925" cy="120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982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B1CE-6EB0-0E3D-E75B-5047B192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327" y="457200"/>
            <a:ext cx="4927997" cy="1600200"/>
          </a:xfrm>
        </p:spPr>
        <p:txBody>
          <a:bodyPr/>
          <a:lstStyle/>
          <a:p>
            <a:pPr algn="ctr"/>
            <a:r>
              <a:rPr lang="en-CH" dirty="0"/>
              <a:t>Biosynthetic Gene Clusters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A2E69-D11F-723B-347A-5983FBDE3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676" y="2563813"/>
            <a:ext cx="2735263" cy="3811588"/>
          </a:xfrm>
        </p:spPr>
        <p:txBody>
          <a:bodyPr>
            <a:normAutofit fontScale="92500" lnSpcReduction="10000"/>
          </a:bodyPr>
          <a:lstStyle/>
          <a:p>
            <a:r>
              <a:rPr lang="en-GB" sz="1800" b="1" i="0" dirty="0">
                <a:solidFill>
                  <a:srgbClr val="282828"/>
                </a:solidFill>
                <a:effectLst/>
              </a:rPr>
              <a:t>Biosynthetic gene clusters (BGCs) </a:t>
            </a:r>
            <a:r>
              <a:rPr lang="en-GB" sz="1800" b="0" i="0" dirty="0">
                <a:solidFill>
                  <a:srgbClr val="282828"/>
                </a:solidFill>
                <a:effectLst/>
              </a:rPr>
              <a:t>are a locally clustered group of two or more genes that together encode a biosynthetic pathway for the production of a secondary metabolite.</a:t>
            </a:r>
          </a:p>
          <a:p>
            <a:endParaRPr lang="en-GB" sz="1800" dirty="0">
              <a:solidFill>
                <a:srgbClr val="282828"/>
              </a:solidFill>
            </a:endParaRPr>
          </a:p>
          <a:p>
            <a:r>
              <a:rPr lang="en-GB" sz="1800" dirty="0">
                <a:solidFill>
                  <a:srgbClr val="282828"/>
                </a:solidFill>
              </a:rPr>
              <a:t>Classes of BGCs: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peptide synthetases (NRPS)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polyketide synthases (PKS)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bacteriocins</a:t>
            </a:r>
            <a:endParaRPr lang="en-CH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B94FE0E-94D3-4296-FC21-97AB4BB9098E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3200" spc="-3" dirty="0"/>
              <a:t>Annotation</a:t>
            </a:r>
            <a:endParaRPr 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D4846E-366F-048A-2EEC-70CC68747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415" y="2166863"/>
            <a:ext cx="2175971" cy="747990"/>
          </a:xfrm>
          <a:prstGeom prst="rect">
            <a:avLst/>
          </a:prstGeom>
        </p:spPr>
      </p:pic>
      <p:pic>
        <p:nvPicPr>
          <p:cNvPr id="8" name="Picture 7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20FBF0E8-32A0-93A8-CE35-3F6BAA915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163" y="3049715"/>
            <a:ext cx="4504996" cy="33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8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3D5C7E3-DDF2-90F1-1323-84F97E39E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327" y="457200"/>
            <a:ext cx="4927997" cy="1600200"/>
          </a:xfrm>
        </p:spPr>
        <p:txBody>
          <a:bodyPr/>
          <a:lstStyle/>
          <a:p>
            <a:pPr algn="ctr"/>
            <a:r>
              <a:rPr lang="en-CH" dirty="0"/>
              <a:t>Biosynthetic Gene Clusters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3CFD0A-267E-32A2-0682-A2DF6E59D279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3200" spc="-3" dirty="0"/>
              <a:t>Annotation</a:t>
            </a:r>
            <a:endParaRPr lang="en-US" sz="3200" dirty="0"/>
          </a:p>
        </p:txBody>
      </p:sp>
      <p:pic>
        <p:nvPicPr>
          <p:cNvPr id="12" name="Picture 11" descr="A diagram of a gene cluster&#10;&#10;Description automatically generated">
            <a:extLst>
              <a:ext uri="{FF2B5EF4-FFF2-40B4-BE49-F238E27FC236}">
                <a16:creationId xmlns:a16="http://schemas.microsoft.com/office/drawing/2014/main" id="{7E556AD6-E5A8-20DE-FABD-4F7EE383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49" y="2333821"/>
            <a:ext cx="6784975" cy="3583521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64ED8EB-2C3B-0E5C-D2A0-63EC65D4A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7343"/>
            <a:ext cx="2735263" cy="3811588"/>
          </a:xfrm>
        </p:spPr>
        <p:txBody>
          <a:bodyPr>
            <a:normAutofit/>
          </a:bodyPr>
          <a:lstStyle/>
          <a:p>
            <a:r>
              <a:rPr lang="en-GB" i="0" dirty="0">
                <a:solidFill>
                  <a:srgbClr val="222222"/>
                </a:solidFill>
                <a:effectLst/>
                <a:latin typeface="Harding"/>
              </a:rPr>
              <a:t>Minimum Information about a Biosynthetic Gene cluster (</a:t>
            </a:r>
            <a:r>
              <a:rPr lang="en-GB" i="0" dirty="0" err="1">
                <a:solidFill>
                  <a:srgbClr val="222222"/>
                </a:solidFill>
                <a:effectLst/>
                <a:latin typeface="Harding"/>
              </a:rPr>
              <a:t>MIBiG</a:t>
            </a:r>
            <a:r>
              <a:rPr lang="en-GB" i="0" dirty="0">
                <a:solidFill>
                  <a:srgbClr val="222222"/>
                </a:solidFill>
                <a:effectLst/>
                <a:latin typeface="Harding"/>
              </a:rPr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222222"/>
                </a:solidFill>
                <a:effectLst/>
                <a:latin typeface="Harding"/>
              </a:rPr>
              <a:t>facilitate consistent and systematic deposition and retrieval of data on biosynthetic gene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21984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3F9D-FD2B-8947-BA9F-0EEC0EA7D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41ADD-4947-7849-B9B4-F4B9C2C8A6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95BFFED-6966-8341-B5E6-D8882678F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711951"/>
            <a:ext cx="6536683" cy="46964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DBB6CE8-3E9D-5E15-A0B0-95D2322F8B1A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800"/>
              <a:t>Overview</a:t>
            </a:r>
            <a:endParaRPr lang="en-US" sz="28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99C9B8-B0C2-FAC9-3FBD-A3A9935A9B41}"/>
              </a:ext>
            </a:extLst>
          </p:cNvPr>
          <p:cNvSpPr/>
          <p:nvPr/>
        </p:nvSpPr>
        <p:spPr>
          <a:xfrm>
            <a:off x="4194818" y="5004544"/>
            <a:ext cx="1658358" cy="7310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AE74C7-E3C6-6172-8C16-211E08D0E9AB}"/>
              </a:ext>
            </a:extLst>
          </p:cNvPr>
          <p:cNvSpPr txBox="1"/>
          <p:nvPr/>
        </p:nvSpPr>
        <p:spPr>
          <a:xfrm>
            <a:off x="7556466" y="3607849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350" b="1" dirty="0">
                <a:solidFill>
                  <a:srgbClr val="FF0000"/>
                </a:solidFill>
              </a:rPr>
              <a:t>4. Assembly – free taxonomic profiling and annotation</a:t>
            </a:r>
          </a:p>
        </p:txBody>
      </p:sp>
    </p:spTree>
    <p:extLst>
      <p:ext uri="{BB962C8B-B14F-4D97-AF65-F5344CB8AC3E}">
        <p14:creationId xmlns:p14="http://schemas.microsoft.com/office/powerpoint/2010/main" val="1050879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8AF16E-4B70-B740-B9CC-B65162AE7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80" y="1936390"/>
            <a:ext cx="5859935" cy="362250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74A299-700C-DC49-86FF-FBB2E3AB1661}"/>
              </a:ext>
            </a:extLst>
          </p:cNvPr>
          <p:cNvSpPr txBox="1"/>
          <p:nvPr/>
        </p:nvSpPr>
        <p:spPr>
          <a:xfrm>
            <a:off x="6256910" y="2240213"/>
            <a:ext cx="2887090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/>
              <a:t>Why?</a:t>
            </a:r>
          </a:p>
          <a:p>
            <a:endParaRPr lang="en-GB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50" dirty="0"/>
              <a:t>speed up computation – assembly methods take a long time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50" dirty="0"/>
              <a:t>make it possible to profile low-abundance organisms that cannot be assembled de novo</a:t>
            </a:r>
            <a:r>
              <a:rPr lang="en-CH" sz="1350" dirty="0"/>
              <a:t> – but database dependent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50" dirty="0"/>
              <a:t>might have improved sensitivity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50" dirty="0"/>
              <a:t>can answer questions about presence/absence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D6623E-0D76-4D8E-FC85-0BB4AD8535FD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800" dirty="0"/>
              <a:t>Assembly-</a:t>
            </a:r>
            <a:r>
              <a:rPr lang="de-CH" sz="2800" dirty="0" err="1"/>
              <a:t>free</a:t>
            </a:r>
            <a:r>
              <a:rPr lang="de-CH" sz="2800" dirty="0"/>
              <a:t> </a:t>
            </a:r>
            <a:r>
              <a:rPr lang="de-CH" sz="2800" dirty="0" err="1"/>
              <a:t>approach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E4DE34-FC9E-16A4-C994-72480CACEE46}"/>
              </a:ext>
            </a:extLst>
          </p:cNvPr>
          <p:cNvSpPr/>
          <p:nvPr/>
        </p:nvSpPr>
        <p:spPr>
          <a:xfrm>
            <a:off x="3106947" y="1936391"/>
            <a:ext cx="2929968" cy="3980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625459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6D9562-F1E7-0248-B397-C1A146048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175" y="1989093"/>
            <a:ext cx="7606928" cy="3554457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17CA217-BE9D-214C-82A8-7B817D00480E}"/>
              </a:ext>
            </a:extLst>
          </p:cNvPr>
          <p:cNvSpPr/>
          <p:nvPr/>
        </p:nvSpPr>
        <p:spPr>
          <a:xfrm>
            <a:off x="3126657" y="2670810"/>
            <a:ext cx="5279923" cy="28727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2AEF0E-0C21-F1A3-B2CD-9AF40B725A9C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800" dirty="0"/>
              <a:t>Assembly-</a:t>
            </a:r>
            <a:r>
              <a:rPr lang="de-CH" sz="2800" dirty="0" err="1"/>
              <a:t>free</a:t>
            </a:r>
            <a:r>
              <a:rPr lang="de-CH" sz="2800" dirty="0"/>
              <a:t> </a:t>
            </a:r>
            <a:r>
              <a:rPr lang="de-CH" sz="2800" dirty="0" err="1"/>
              <a:t>approach</a:t>
            </a:r>
            <a:r>
              <a:rPr lang="de-CH" sz="2800" dirty="0"/>
              <a:t>: </a:t>
            </a:r>
            <a:r>
              <a:rPr lang="de-CH" sz="2800" dirty="0" err="1"/>
              <a:t>taxonomy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8916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6D9562-F1E7-0248-B397-C1A146048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307"/>
          <a:stretch/>
        </p:blipFill>
        <p:spPr>
          <a:xfrm>
            <a:off x="614081" y="2072507"/>
            <a:ext cx="4657988" cy="326350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8E43F5-4383-EB43-843B-D4A0E94ECBBD}"/>
              </a:ext>
            </a:extLst>
          </p:cNvPr>
          <p:cNvSpPr/>
          <p:nvPr/>
        </p:nvSpPr>
        <p:spPr>
          <a:xfrm>
            <a:off x="3944021" y="3697948"/>
            <a:ext cx="1264920" cy="7696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6B84A-79EA-6441-95B9-D8774D8BAF3A}"/>
              </a:ext>
            </a:extLst>
          </p:cNvPr>
          <p:cNvSpPr txBox="1"/>
          <p:nvPr/>
        </p:nvSpPr>
        <p:spPr>
          <a:xfrm>
            <a:off x="3971529" y="4520909"/>
            <a:ext cx="9895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350" dirty="0">
                <a:solidFill>
                  <a:srgbClr val="FF0000"/>
                </a:solidFill>
              </a:rPr>
              <a:t>mOTUs,</a:t>
            </a:r>
          </a:p>
          <a:p>
            <a:r>
              <a:rPr lang="en-CH" sz="1350" dirty="0">
                <a:solidFill>
                  <a:srgbClr val="FF0000"/>
                </a:solidFill>
              </a:rPr>
              <a:t>MetaPhlAN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18D6A8-D34C-2842-835F-6B28A27B5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165" y="2399654"/>
            <a:ext cx="3241605" cy="7967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6646E3-9A16-FE4C-BEA0-4ED306488BAC}"/>
              </a:ext>
            </a:extLst>
          </p:cNvPr>
          <p:cNvSpPr txBox="1"/>
          <p:nvPr/>
        </p:nvSpPr>
        <p:spPr>
          <a:xfrm>
            <a:off x="5450007" y="3511605"/>
            <a:ext cx="398458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350" dirty="0">
                <a:hlinkClick r:id="rId4"/>
              </a:rPr>
              <a:t>(http://huttenhower.sph.harvard.edu/metaphlan/</a:t>
            </a:r>
            <a:r>
              <a:rPr lang="en-CH" sz="135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8E67C-C619-2B45-A8E2-738B015CB183}"/>
              </a:ext>
            </a:extLst>
          </p:cNvPr>
          <p:cNvSpPr txBox="1"/>
          <p:nvPr/>
        </p:nvSpPr>
        <p:spPr>
          <a:xfrm>
            <a:off x="5450007" y="3828411"/>
            <a:ext cx="34727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Harding"/>
              </a:rPr>
              <a:t>- 2,887 genomes available from the Integrated Microbial Genomes (IMG) system – 2 million potential markers</a:t>
            </a:r>
            <a:endParaRPr lang="en-C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BFC99A-21C8-FE68-DCFC-26AF4C420211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800" dirty="0"/>
              <a:t>Assembly-</a:t>
            </a:r>
            <a:r>
              <a:rPr lang="de-CH" sz="2800" dirty="0" err="1"/>
              <a:t>free</a:t>
            </a:r>
            <a:r>
              <a:rPr lang="de-CH" sz="2800" dirty="0"/>
              <a:t> </a:t>
            </a:r>
            <a:r>
              <a:rPr lang="de-CH" sz="2800" dirty="0" err="1"/>
              <a:t>approach</a:t>
            </a:r>
            <a:r>
              <a:rPr lang="de-CH" sz="2800" dirty="0"/>
              <a:t>: </a:t>
            </a:r>
            <a:r>
              <a:rPr lang="de-CH" sz="2800" dirty="0" err="1"/>
              <a:t>taxonomy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91320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6D9562-F1E7-0248-B397-C1A146048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307"/>
          <a:stretch/>
        </p:blipFill>
        <p:spPr>
          <a:xfrm>
            <a:off x="614081" y="2072507"/>
            <a:ext cx="4657988" cy="326350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BFC99A-21C8-FE68-DCFC-26AF4C420211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800" dirty="0"/>
              <a:t>Assembly-</a:t>
            </a:r>
            <a:r>
              <a:rPr lang="de-CH" sz="2800" dirty="0" err="1"/>
              <a:t>free</a:t>
            </a:r>
            <a:r>
              <a:rPr lang="de-CH" sz="2800" dirty="0"/>
              <a:t> </a:t>
            </a:r>
            <a:r>
              <a:rPr lang="de-CH" sz="2800" dirty="0" err="1"/>
              <a:t>approach</a:t>
            </a:r>
            <a:r>
              <a:rPr lang="de-CH" sz="2800" dirty="0"/>
              <a:t>: </a:t>
            </a:r>
            <a:r>
              <a:rPr lang="de-CH" sz="2800" dirty="0" err="1"/>
              <a:t>taxonomy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D1A8D5-D333-1892-3BAF-5C4439461708}"/>
              </a:ext>
            </a:extLst>
          </p:cNvPr>
          <p:cNvSpPr/>
          <p:nvPr/>
        </p:nvSpPr>
        <p:spPr>
          <a:xfrm>
            <a:off x="855405" y="3685499"/>
            <a:ext cx="1176435" cy="7696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38086-041E-131C-2193-EB6AFA5096DF}"/>
              </a:ext>
            </a:extLst>
          </p:cNvPr>
          <p:cNvSpPr txBox="1"/>
          <p:nvPr/>
        </p:nvSpPr>
        <p:spPr>
          <a:xfrm>
            <a:off x="457200" y="4508459"/>
            <a:ext cx="100752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350" dirty="0">
                <a:solidFill>
                  <a:srgbClr val="FF0000"/>
                </a:solidFill>
              </a:rPr>
              <a:t>Kraken2,</a:t>
            </a:r>
          </a:p>
          <a:p>
            <a:r>
              <a:rPr lang="en-CH" sz="1350" dirty="0">
                <a:solidFill>
                  <a:srgbClr val="FF0000"/>
                </a:solidFill>
              </a:rPr>
              <a:t>M</a:t>
            </a:r>
            <a:r>
              <a:rPr lang="en-GB" sz="1350" dirty="0">
                <a:solidFill>
                  <a:srgbClr val="FF0000"/>
                </a:solidFill>
              </a:rPr>
              <a:t>G</a:t>
            </a:r>
            <a:r>
              <a:rPr lang="en-CH" sz="1350" dirty="0">
                <a:solidFill>
                  <a:srgbClr val="FF0000"/>
                </a:solidFill>
              </a:rPr>
              <a:t>mapper</a:t>
            </a:r>
          </a:p>
          <a:p>
            <a:r>
              <a:rPr lang="en-CH" sz="1350" dirty="0">
                <a:solidFill>
                  <a:srgbClr val="FF0000"/>
                </a:solidFill>
              </a:rPr>
              <a:t>KmerFinder</a:t>
            </a: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4FF143E5-0097-3E63-4536-44969E97ED5A}"/>
              </a:ext>
            </a:extLst>
          </p:cNvPr>
          <p:cNvSpPr/>
          <p:nvPr/>
        </p:nvSpPr>
        <p:spPr>
          <a:xfrm>
            <a:off x="5353629" y="2298659"/>
            <a:ext cx="2995503" cy="523988"/>
          </a:xfrm>
          <a:prstGeom prst="rect">
            <a:avLst/>
          </a:prstGeom>
          <a:blipFill>
            <a:blip r:embed="rId3" cstate="print"/>
            <a:stretch>
              <a:fillRect b="-100000"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004DB0D7-EF86-888C-5A3A-B6BCAC5FE12C}"/>
              </a:ext>
            </a:extLst>
          </p:cNvPr>
          <p:cNvSpPr txBox="1"/>
          <p:nvPr/>
        </p:nvSpPr>
        <p:spPr>
          <a:xfrm>
            <a:off x="5353629" y="2714347"/>
            <a:ext cx="4283393" cy="4594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525" marR="3810" indent="1314450">
              <a:lnSpc>
                <a:spcPct val="100699"/>
              </a:lnSpc>
              <a:spcBef>
                <a:spcPts val="60"/>
              </a:spcBef>
            </a:pPr>
            <a:r>
              <a:rPr sz="1500" dirty="0">
                <a:latin typeface="Arial"/>
                <a:cs typeface="Arial"/>
              </a:rPr>
              <a:t>  </a:t>
            </a:r>
            <a:r>
              <a:rPr sz="1500" spc="15" dirty="0">
                <a:latin typeface="Arial"/>
                <a:cs typeface="Arial"/>
              </a:rPr>
              <a:t>(</a:t>
            </a:r>
            <a:r>
              <a:rPr sz="1500" b="1" spc="15" dirty="0">
                <a:solidFill>
                  <a:srgbClr val="0433FF"/>
                </a:solidFill>
                <a:latin typeface="Arial"/>
                <a:cs typeface="Arial"/>
              </a:rPr>
              <a:t>https://ccb.jhu.edu/software/kraken2/</a:t>
            </a:r>
            <a:r>
              <a:rPr sz="1500" spc="15" dirty="0">
                <a:latin typeface="Arial"/>
                <a:cs typeface="Arial"/>
              </a:rPr>
              <a:t>)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4D870B-6F27-29F6-7A32-6710ED310C77}"/>
              </a:ext>
            </a:extLst>
          </p:cNvPr>
          <p:cNvSpPr txBox="1"/>
          <p:nvPr/>
        </p:nvSpPr>
        <p:spPr>
          <a:xfrm>
            <a:off x="5298653" y="4455119"/>
            <a:ext cx="341211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350" dirty="0"/>
              <a:t>(</a:t>
            </a:r>
            <a:r>
              <a:rPr lang="en-CH" sz="1350" dirty="0">
                <a:hlinkClick r:id="rId4"/>
              </a:rPr>
              <a:t>https://cge.cbs.dtu.dk/services/KmerFinder/</a:t>
            </a:r>
            <a:r>
              <a:rPr lang="en-CH" sz="1350" dirty="0"/>
              <a:t>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A9D48D-104C-C803-0CA8-5B00AEBB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909" y="3662762"/>
            <a:ext cx="2339340" cy="7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36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692913-38FD-6E42-93F8-CC674F22D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11" y="1501545"/>
            <a:ext cx="4517500" cy="52113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61FD39-3D51-744C-AB89-5C15CDD5CE36}"/>
              </a:ext>
            </a:extLst>
          </p:cNvPr>
          <p:cNvSpPr/>
          <p:nvPr/>
        </p:nvSpPr>
        <p:spPr>
          <a:xfrm>
            <a:off x="2654710" y="1814052"/>
            <a:ext cx="2781993" cy="4675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31B0EF-FF94-614A-8731-F4B83315BA07}"/>
              </a:ext>
            </a:extLst>
          </p:cNvPr>
          <p:cNvSpPr/>
          <p:nvPr/>
        </p:nvSpPr>
        <p:spPr>
          <a:xfrm>
            <a:off x="4089705" y="5959670"/>
            <a:ext cx="1346999" cy="301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F6A0D07-61DC-2D40-86B9-AECD2B255BA5}"/>
              </a:ext>
            </a:extLst>
          </p:cNvPr>
          <p:cNvSpPr txBox="1"/>
          <p:nvPr/>
        </p:nvSpPr>
        <p:spPr>
          <a:xfrm>
            <a:off x="2900761" y="2175046"/>
            <a:ext cx="2926554" cy="560761"/>
          </a:xfrm>
          <a:prstGeom prst="rect">
            <a:avLst/>
          </a:prstGeom>
        </p:spPr>
        <p:txBody>
          <a:bodyPr vert="horz" wrap="square" lIns="0" tIns="6698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pc="-3" dirty="0">
                <a:cs typeface="Times New Roman"/>
              </a:rPr>
              <a:t>Local pairwise alignment and/or multiple</a:t>
            </a:r>
            <a:r>
              <a:rPr spc="3" dirty="0">
                <a:cs typeface="Times New Roman"/>
              </a:rPr>
              <a:t> </a:t>
            </a:r>
            <a:r>
              <a:rPr spc="-3" dirty="0">
                <a:cs typeface="Times New Roman"/>
              </a:rPr>
              <a:t>alignment</a:t>
            </a:r>
            <a:endParaRPr dirty="0">
              <a:cs typeface="Times New Roman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9542F93-F977-7746-AE64-9F4533A03176}"/>
              </a:ext>
            </a:extLst>
          </p:cNvPr>
          <p:cNvSpPr/>
          <p:nvPr/>
        </p:nvSpPr>
        <p:spPr>
          <a:xfrm>
            <a:off x="2733100" y="3387835"/>
            <a:ext cx="3677799" cy="1919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085FEA9E-8740-D24E-B846-62CE34DF81AA}"/>
              </a:ext>
            </a:extLst>
          </p:cNvPr>
          <p:cNvSpPr/>
          <p:nvPr/>
        </p:nvSpPr>
        <p:spPr>
          <a:xfrm>
            <a:off x="6489289" y="3472474"/>
            <a:ext cx="2519144" cy="17505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8459D60B-5C39-A94C-B7EF-0160336856BC}"/>
              </a:ext>
            </a:extLst>
          </p:cNvPr>
          <p:cNvSpPr/>
          <p:nvPr/>
        </p:nvSpPr>
        <p:spPr>
          <a:xfrm>
            <a:off x="2513729" y="2792904"/>
            <a:ext cx="2619860" cy="388711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A71414-6894-622B-4C93-B692E89842F5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800" dirty="0"/>
              <a:t>Assembly-</a:t>
            </a:r>
            <a:r>
              <a:rPr lang="de-CH" sz="2800" dirty="0" err="1"/>
              <a:t>free</a:t>
            </a:r>
            <a:r>
              <a:rPr lang="de-CH" sz="2800" dirty="0"/>
              <a:t> </a:t>
            </a:r>
            <a:r>
              <a:rPr lang="de-CH" sz="2800" dirty="0" err="1"/>
              <a:t>approach</a:t>
            </a:r>
            <a:r>
              <a:rPr lang="de-CH" sz="2800" dirty="0"/>
              <a:t>: </a:t>
            </a:r>
            <a:r>
              <a:rPr lang="de-CH" sz="2800" dirty="0" err="1"/>
              <a:t>function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9657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8AA6915-5239-1E40-8AFA-04C71185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37" y="1626302"/>
            <a:ext cx="7645326" cy="472620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D2F320-0774-4B35-C471-E83B719492F4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800" dirty="0" err="1"/>
              <a:t>Conclusion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9643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54" y="3355109"/>
            <a:ext cx="1703930" cy="13500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136" y="3450121"/>
            <a:ext cx="1730741" cy="117106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6" y="3391623"/>
            <a:ext cx="1652241" cy="130730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l="33715" b="32735"/>
          <a:stretch/>
        </p:blipFill>
        <p:spPr>
          <a:xfrm>
            <a:off x="6908709" y="3480437"/>
            <a:ext cx="1412452" cy="101822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74258" y="4705175"/>
            <a:ext cx="9062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dirty="0">
                <a:solidFill>
                  <a:srgbClr val="595959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Raw Reads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36020" y="4698669"/>
            <a:ext cx="9062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dirty="0">
                <a:solidFill>
                  <a:srgbClr val="595959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Primary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72358" y="4705175"/>
            <a:ext cx="11643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dirty="0">
                <a:solidFill>
                  <a:srgbClr val="595959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Binned Assembly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32419" y="4696843"/>
            <a:ext cx="171182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dirty="0">
                <a:solidFill>
                  <a:srgbClr val="595959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Metagenome-Assembled Genome (MAG)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6480213" y="3998671"/>
            <a:ext cx="284943" cy="237876"/>
          </a:xfrm>
          <a:prstGeom prst="rightArrow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120100" y="3446833"/>
            <a:ext cx="783772" cy="401990"/>
          </a:xfrm>
          <a:prstGeom prst="roundRect">
            <a:avLst/>
          </a:prstGeom>
          <a:noFill/>
          <a:ln w="190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554538" y="3907133"/>
            <a:ext cx="783772" cy="401990"/>
          </a:xfrm>
          <a:prstGeom prst="roundRect">
            <a:avLst/>
          </a:prstGeom>
          <a:noFill/>
          <a:ln w="190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696435" y="3990694"/>
            <a:ext cx="783772" cy="401990"/>
          </a:xfrm>
          <a:prstGeom prst="roundRect">
            <a:avLst/>
          </a:prstGeom>
          <a:noFill/>
          <a:ln w="190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442334" y="4404064"/>
            <a:ext cx="380099" cy="232936"/>
          </a:xfrm>
          <a:prstGeom prst="roundRect">
            <a:avLst/>
          </a:prstGeom>
          <a:noFill/>
          <a:ln w="190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910090" y="3613152"/>
            <a:ext cx="585648" cy="502181"/>
          </a:xfrm>
          <a:prstGeom prst="roundRect">
            <a:avLst/>
          </a:prstGeom>
          <a:noFill/>
          <a:ln w="190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620635" y="4084893"/>
            <a:ext cx="477929" cy="425898"/>
          </a:xfrm>
          <a:prstGeom prst="roundRect">
            <a:avLst/>
          </a:prstGeom>
          <a:noFill/>
          <a:ln w="190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4261043" y="4017636"/>
            <a:ext cx="284943" cy="237876"/>
          </a:xfrm>
          <a:prstGeom prst="rightArrow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2179568" y="3977835"/>
            <a:ext cx="284943" cy="237876"/>
          </a:xfrm>
          <a:prstGeom prst="rightArrow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44" name="Diagram 43"/>
          <p:cNvGraphicFramePr/>
          <p:nvPr>
            <p:extLst>
              <p:ext uri="{D42A27DB-BD31-4B8C-83A1-F6EECF244321}">
                <p14:modId xmlns:p14="http://schemas.microsoft.com/office/powerpoint/2010/main" val="3715924417"/>
              </p:ext>
            </p:extLst>
          </p:nvPr>
        </p:nvGraphicFramePr>
        <p:xfrm>
          <a:off x="369842" y="2152310"/>
          <a:ext cx="8404316" cy="1495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13127017-A1AB-E54B-0C5A-F83026A2FAE3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/>
              <a:t>Structuring Metagenomic Studies:</a:t>
            </a:r>
            <a:r>
              <a:rPr lang="en-GB" altLang="x-none" sz="2200" dirty="0">
                <a:ea typeface="ＭＳ Ｐゴシック" charset="-128"/>
                <a:cs typeface="HelveticaNeueLT Pro 45 Lt" charset="0"/>
              </a:rPr>
              <a:t> Types Of Metagenomic Assembly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81288633"/>
      </p:ext>
    </p:extLst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2383-E5FD-A32C-6D99-DD83403C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68" y="1159919"/>
            <a:ext cx="8434137" cy="994172"/>
          </a:xfrm>
        </p:spPr>
        <p:txBody>
          <a:bodyPr>
            <a:normAutofit fontScale="90000"/>
          </a:bodyPr>
          <a:lstStyle/>
          <a:p>
            <a:r>
              <a:rPr lang="en-CH" dirty="0"/>
              <a:t>Illumina/ONT/Pacbio – Benchmarking Nov 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F74DE-3503-50BE-865D-E0DA1C184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944" y="2342945"/>
            <a:ext cx="4493608" cy="29334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5208AC-07B8-E33E-1DD9-136F56D2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552" y="3207052"/>
            <a:ext cx="4283056" cy="14968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AB48EA-4C26-C77D-C0A1-C7E250600F22}"/>
              </a:ext>
            </a:extLst>
          </p:cNvPr>
          <p:cNvSpPr txBox="1"/>
          <p:nvPr/>
        </p:nvSpPr>
        <p:spPr>
          <a:xfrm>
            <a:off x="5094131" y="6399486"/>
            <a:ext cx="457500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350" dirty="0"/>
              <a:t>https://www.nature.com/articles/s41597-022-01762-z</a:t>
            </a:r>
          </a:p>
        </p:txBody>
      </p:sp>
    </p:spTree>
    <p:extLst>
      <p:ext uri="{BB962C8B-B14F-4D97-AF65-F5344CB8AC3E}">
        <p14:creationId xmlns:p14="http://schemas.microsoft.com/office/powerpoint/2010/main" val="2520152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6654" y="1065041"/>
            <a:ext cx="5504180" cy="1320233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8000" b="1" spc="-10" dirty="0" err="1">
                <a:latin typeface="Arial"/>
                <a:cs typeface="Arial"/>
              </a:rPr>
              <a:t>Snake</a:t>
            </a:r>
            <a:r>
              <a:rPr sz="8000" spc="-10" dirty="0" err="1">
                <a:latin typeface="Arial"/>
                <a:cs typeface="Arial"/>
              </a:rPr>
              <a:t>make</a:t>
            </a:r>
            <a:endParaRPr sz="80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771" y="739097"/>
            <a:ext cx="1955800" cy="178889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6F3A96B-F459-DDCE-EB9E-5BFAA216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86100"/>
            <a:ext cx="77724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6654" y="838380"/>
            <a:ext cx="5504180" cy="177355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8000" b="1" spc="-10" dirty="0">
                <a:latin typeface="Arial"/>
                <a:cs typeface="Arial"/>
              </a:rPr>
              <a:t>Snake</a:t>
            </a:r>
            <a:r>
              <a:rPr sz="8000" spc="-10" dirty="0">
                <a:latin typeface="Arial"/>
                <a:cs typeface="Arial"/>
              </a:rPr>
              <a:t>make</a:t>
            </a:r>
            <a:endParaRPr sz="8000" dirty="0">
              <a:latin typeface="Arial"/>
              <a:cs typeface="Arial"/>
            </a:endParaRPr>
          </a:p>
          <a:p>
            <a:pPr marL="948690">
              <a:lnSpc>
                <a:spcPct val="100000"/>
              </a:lnSpc>
              <a:spcBef>
                <a:spcPts val="204"/>
              </a:spcBef>
            </a:pPr>
            <a:r>
              <a:rPr sz="2800" dirty="0"/>
              <a:t>Create</a:t>
            </a:r>
            <a:r>
              <a:rPr sz="2800" spc="-20" dirty="0"/>
              <a:t> </a:t>
            </a:r>
            <a:r>
              <a:rPr sz="2800" spc="-10" dirty="0"/>
              <a:t>rules</a:t>
            </a:r>
            <a:endParaRPr sz="28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771" y="739097"/>
            <a:ext cx="1955800" cy="178889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32334" y="4417059"/>
            <a:ext cx="5480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Georgia"/>
                <a:cs typeface="Georgia"/>
              </a:rPr>
              <a:t>Install</a:t>
            </a:r>
            <a:r>
              <a:rPr sz="2800" spc="-4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dependencies</a:t>
            </a:r>
            <a:r>
              <a:rPr sz="2800" spc="-20" dirty="0">
                <a:latin typeface="Georgia"/>
                <a:cs typeface="Georgia"/>
              </a:rPr>
              <a:t> </a:t>
            </a:r>
            <a:r>
              <a:rPr sz="2800" spc="-10" dirty="0">
                <a:latin typeface="Georgia"/>
                <a:cs typeface="Georgia"/>
              </a:rPr>
              <a:t>automatically</a:t>
            </a:r>
            <a:endParaRPr sz="2800">
              <a:latin typeface="Georgia"/>
              <a:cs typeface="Georg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53910" y="2611935"/>
            <a:ext cx="4838700" cy="1701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09560" y="5016500"/>
            <a:ext cx="3327400" cy="184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85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7006" y="623315"/>
            <a:ext cx="37084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Atlas</a:t>
            </a:r>
            <a:r>
              <a:rPr spc="-15" dirty="0"/>
              <a:t> </a:t>
            </a:r>
            <a:r>
              <a:rPr spc="-10" dirty="0"/>
              <a:t>workflow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907" y="2258059"/>
            <a:ext cx="2065020" cy="2168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 indent="-299085">
              <a:lnSpc>
                <a:spcPts val="2845"/>
              </a:lnSpc>
              <a:spcBef>
                <a:spcPts val="100"/>
              </a:spcBef>
              <a:buAutoNum type="arabicPeriod"/>
              <a:tabLst>
                <a:tab pos="311785" algn="l"/>
              </a:tabLst>
            </a:pPr>
            <a:r>
              <a:rPr sz="2400" spc="-25" dirty="0">
                <a:latin typeface="Calibri"/>
                <a:cs typeface="Calibri"/>
              </a:rPr>
              <a:t>QC</a:t>
            </a:r>
            <a:endParaRPr sz="2400">
              <a:latin typeface="Calibri"/>
              <a:cs typeface="Calibri"/>
            </a:endParaRPr>
          </a:p>
          <a:p>
            <a:pPr marL="311150" indent="-299085">
              <a:lnSpc>
                <a:spcPts val="2845"/>
              </a:lnSpc>
              <a:buAutoNum type="arabicPeriod"/>
              <a:tabLst>
                <a:tab pos="311785" algn="l"/>
              </a:tabLst>
            </a:pPr>
            <a:r>
              <a:rPr sz="2400" spc="-10" dirty="0">
                <a:latin typeface="Calibri"/>
                <a:cs typeface="Calibri"/>
              </a:rPr>
              <a:t>Assembly</a:t>
            </a:r>
            <a:endParaRPr sz="2400">
              <a:latin typeface="Calibri"/>
              <a:cs typeface="Calibri"/>
            </a:endParaRPr>
          </a:p>
          <a:p>
            <a:pPr marL="12700" marR="778510">
              <a:lnSpc>
                <a:spcPct val="100800"/>
              </a:lnSpc>
              <a:spcBef>
                <a:spcPts val="645"/>
              </a:spcBef>
              <a:buAutoNum type="arabicPeriod"/>
              <a:tabLst>
                <a:tab pos="311785" algn="l"/>
              </a:tabLst>
            </a:pPr>
            <a:r>
              <a:rPr sz="2400" spc="-20" dirty="0">
                <a:latin typeface="Calibri"/>
                <a:cs typeface="Calibri"/>
              </a:rPr>
              <a:t>Gene </a:t>
            </a:r>
            <a:r>
              <a:rPr sz="2400" spc="-10" dirty="0">
                <a:latin typeface="Calibri"/>
                <a:cs typeface="Calibri"/>
              </a:rPr>
              <a:t>prediction</a:t>
            </a:r>
            <a:endParaRPr sz="2400">
              <a:latin typeface="Calibri"/>
              <a:cs typeface="Calibri"/>
            </a:endParaRPr>
          </a:p>
          <a:p>
            <a:pPr marL="1275080">
              <a:lnSpc>
                <a:spcPct val="100000"/>
              </a:lnSpc>
              <a:spcBef>
                <a:spcPts val="1850"/>
              </a:spcBef>
            </a:pPr>
            <a:r>
              <a:rPr sz="2400" spc="-10" dirty="0">
                <a:latin typeface="Calibri"/>
                <a:cs typeface="Calibri"/>
              </a:rPr>
              <a:t>Genes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8962" y="1496059"/>
            <a:ext cx="1091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Sample1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32531" y="1496059"/>
            <a:ext cx="3799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75915" algn="l"/>
              </a:tabLst>
            </a:pPr>
            <a:r>
              <a:rPr sz="2400" spc="-10" dirty="0">
                <a:latin typeface="Calibri"/>
                <a:cs typeface="Calibri"/>
              </a:rPr>
              <a:t>Sample2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Sample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98925" y="2074650"/>
            <a:ext cx="142875" cy="1771650"/>
          </a:xfrm>
          <a:custGeom>
            <a:avLst/>
            <a:gdLst/>
            <a:ahLst/>
            <a:cxnLst/>
            <a:rect l="l" t="t" r="r" b="b"/>
            <a:pathLst>
              <a:path w="142875" h="1771650">
                <a:moveTo>
                  <a:pt x="0" y="1628326"/>
                </a:moveTo>
                <a:lnTo>
                  <a:pt x="71437" y="1771201"/>
                </a:lnTo>
                <a:lnTo>
                  <a:pt x="119062" y="1675951"/>
                </a:lnTo>
                <a:lnTo>
                  <a:pt x="47625" y="1675951"/>
                </a:lnTo>
                <a:lnTo>
                  <a:pt x="47624" y="1660076"/>
                </a:lnTo>
                <a:lnTo>
                  <a:pt x="0" y="1628326"/>
                </a:lnTo>
                <a:close/>
              </a:path>
              <a:path w="142875" h="1771650">
                <a:moveTo>
                  <a:pt x="47624" y="1660076"/>
                </a:moveTo>
                <a:lnTo>
                  <a:pt x="47625" y="1675951"/>
                </a:lnTo>
                <a:lnTo>
                  <a:pt x="71437" y="1675951"/>
                </a:lnTo>
                <a:lnTo>
                  <a:pt x="47624" y="1660076"/>
                </a:lnTo>
                <a:close/>
              </a:path>
              <a:path w="142875" h="1771650">
                <a:moveTo>
                  <a:pt x="95248" y="0"/>
                </a:moveTo>
                <a:lnTo>
                  <a:pt x="47623" y="0"/>
                </a:lnTo>
                <a:lnTo>
                  <a:pt x="47625" y="1660076"/>
                </a:lnTo>
                <a:lnTo>
                  <a:pt x="71437" y="1675951"/>
                </a:lnTo>
                <a:lnTo>
                  <a:pt x="95249" y="1660076"/>
                </a:lnTo>
                <a:lnTo>
                  <a:pt x="95248" y="0"/>
                </a:lnTo>
                <a:close/>
              </a:path>
              <a:path w="142875" h="1771650">
                <a:moveTo>
                  <a:pt x="95249" y="1660076"/>
                </a:moveTo>
                <a:lnTo>
                  <a:pt x="71437" y="1675951"/>
                </a:lnTo>
                <a:lnTo>
                  <a:pt x="95250" y="1675951"/>
                </a:lnTo>
                <a:lnTo>
                  <a:pt x="95249" y="1660076"/>
                </a:lnTo>
                <a:close/>
              </a:path>
              <a:path w="142875" h="1771650">
                <a:moveTo>
                  <a:pt x="142875" y="1628326"/>
                </a:moveTo>
                <a:lnTo>
                  <a:pt x="95250" y="1660076"/>
                </a:lnTo>
                <a:lnTo>
                  <a:pt x="95250" y="1675951"/>
                </a:lnTo>
                <a:lnTo>
                  <a:pt x="119062" y="1675951"/>
                </a:lnTo>
                <a:lnTo>
                  <a:pt x="142875" y="1628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32089" y="4321987"/>
            <a:ext cx="2148840" cy="732155"/>
          </a:xfrm>
          <a:custGeom>
            <a:avLst/>
            <a:gdLst/>
            <a:ahLst/>
            <a:cxnLst/>
            <a:rect l="l" t="t" r="r" b="b"/>
            <a:pathLst>
              <a:path w="2148840" h="732154">
                <a:moveTo>
                  <a:pt x="1807413" y="703935"/>
                </a:moveTo>
                <a:lnTo>
                  <a:pt x="1802726" y="699541"/>
                </a:lnTo>
                <a:lnTo>
                  <a:pt x="1690903" y="594652"/>
                </a:lnTo>
                <a:lnTo>
                  <a:pt x="1707730" y="649363"/>
                </a:lnTo>
                <a:lnTo>
                  <a:pt x="13614" y="144322"/>
                </a:lnTo>
                <a:lnTo>
                  <a:pt x="0" y="189953"/>
                </a:lnTo>
                <a:lnTo>
                  <a:pt x="1694116" y="695007"/>
                </a:lnTo>
                <a:lnTo>
                  <a:pt x="1650085" y="731570"/>
                </a:lnTo>
                <a:lnTo>
                  <a:pt x="1807413" y="703935"/>
                </a:lnTo>
                <a:close/>
              </a:path>
              <a:path w="2148840" h="732154">
                <a:moveTo>
                  <a:pt x="2148255" y="584593"/>
                </a:moveTo>
                <a:lnTo>
                  <a:pt x="2138210" y="520915"/>
                </a:lnTo>
                <a:lnTo>
                  <a:pt x="2123363" y="426808"/>
                </a:lnTo>
                <a:lnTo>
                  <a:pt x="2103056" y="480314"/>
                </a:lnTo>
                <a:lnTo>
                  <a:pt x="1760042" y="0"/>
                </a:lnTo>
                <a:lnTo>
                  <a:pt x="1721281" y="27673"/>
                </a:lnTo>
                <a:lnTo>
                  <a:pt x="2064296" y="508000"/>
                </a:lnTo>
                <a:lnTo>
                  <a:pt x="2007095" y="509841"/>
                </a:lnTo>
                <a:lnTo>
                  <a:pt x="2148255" y="5845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44063" y="4428163"/>
            <a:ext cx="1914525" cy="514984"/>
          </a:xfrm>
          <a:custGeom>
            <a:avLst/>
            <a:gdLst/>
            <a:ahLst/>
            <a:cxnLst/>
            <a:rect l="l" t="t" r="r" b="b"/>
            <a:pathLst>
              <a:path w="1914525" h="514985">
                <a:moveTo>
                  <a:pt x="122403" y="375775"/>
                </a:moveTo>
                <a:lnTo>
                  <a:pt x="0" y="478408"/>
                </a:lnTo>
                <a:lnTo>
                  <a:pt x="155549" y="514752"/>
                </a:lnTo>
                <a:lnTo>
                  <a:pt x="117580" y="479474"/>
                </a:lnTo>
                <a:lnTo>
                  <a:pt x="98177" y="479474"/>
                </a:lnTo>
                <a:lnTo>
                  <a:pt x="87129" y="433148"/>
                </a:lnTo>
                <a:lnTo>
                  <a:pt x="102569" y="429466"/>
                </a:lnTo>
                <a:lnTo>
                  <a:pt x="122403" y="375775"/>
                </a:lnTo>
                <a:close/>
              </a:path>
              <a:path w="1914525" h="514985">
                <a:moveTo>
                  <a:pt x="92654" y="456314"/>
                </a:moveTo>
                <a:lnTo>
                  <a:pt x="98177" y="479474"/>
                </a:lnTo>
                <a:lnTo>
                  <a:pt x="113617" y="475792"/>
                </a:lnTo>
                <a:lnTo>
                  <a:pt x="92654" y="456314"/>
                </a:lnTo>
                <a:close/>
              </a:path>
              <a:path w="1914525" h="514985">
                <a:moveTo>
                  <a:pt x="113617" y="475792"/>
                </a:moveTo>
                <a:lnTo>
                  <a:pt x="98177" y="479474"/>
                </a:lnTo>
                <a:lnTo>
                  <a:pt x="117580" y="479474"/>
                </a:lnTo>
                <a:lnTo>
                  <a:pt x="113617" y="475792"/>
                </a:lnTo>
                <a:close/>
              </a:path>
              <a:path w="1914525" h="514985">
                <a:moveTo>
                  <a:pt x="1903318" y="0"/>
                </a:moveTo>
                <a:lnTo>
                  <a:pt x="102569" y="429466"/>
                </a:lnTo>
                <a:lnTo>
                  <a:pt x="92654" y="456314"/>
                </a:lnTo>
                <a:lnTo>
                  <a:pt x="113617" y="475792"/>
                </a:lnTo>
                <a:lnTo>
                  <a:pt x="1914366" y="46325"/>
                </a:lnTo>
                <a:lnTo>
                  <a:pt x="1903318" y="0"/>
                </a:lnTo>
                <a:close/>
              </a:path>
              <a:path w="1914525" h="514985">
                <a:moveTo>
                  <a:pt x="102569" y="429466"/>
                </a:moveTo>
                <a:lnTo>
                  <a:pt x="87129" y="433148"/>
                </a:lnTo>
                <a:lnTo>
                  <a:pt x="92652" y="456308"/>
                </a:lnTo>
                <a:lnTo>
                  <a:pt x="102569" y="429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21657" y="3998467"/>
            <a:ext cx="802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Genes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35980" y="4998211"/>
            <a:ext cx="3472815" cy="144272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2400" dirty="0">
                <a:latin typeface="Calibri"/>
                <a:cs typeface="Calibri"/>
              </a:rPr>
              <a:t>Unique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</a:t>
            </a:r>
            <a:r>
              <a:rPr sz="2400" spc="-10" dirty="0">
                <a:latin typeface="Calibri"/>
                <a:cs typeface="Calibri"/>
              </a:rPr>
              <a:t> catalog</a:t>
            </a:r>
            <a:endParaRPr sz="2400">
              <a:latin typeface="Calibri"/>
              <a:cs typeface="Calibri"/>
            </a:endParaRPr>
          </a:p>
          <a:p>
            <a:pPr marL="1694814" indent="-299720">
              <a:lnSpc>
                <a:spcPct val="100000"/>
              </a:lnSpc>
              <a:spcBef>
                <a:spcPts val="1100"/>
              </a:spcBef>
              <a:buAutoNum type="arabicPeriod" startAt="4"/>
              <a:tabLst>
                <a:tab pos="1695450" algn="l"/>
              </a:tabLst>
            </a:pPr>
            <a:r>
              <a:rPr sz="2400" spc="-10" dirty="0">
                <a:latin typeface="Calibri"/>
                <a:cs typeface="Calibri"/>
              </a:rPr>
              <a:t>Annotation</a:t>
            </a:r>
            <a:endParaRPr sz="2400">
              <a:latin typeface="Calibri"/>
              <a:cs typeface="Calibri"/>
            </a:endParaRPr>
          </a:p>
          <a:p>
            <a:pPr marL="1694814" indent="-299720">
              <a:lnSpc>
                <a:spcPct val="100000"/>
              </a:lnSpc>
              <a:spcBef>
                <a:spcPts val="315"/>
              </a:spcBef>
              <a:buAutoNum type="arabicPeriod" startAt="4"/>
              <a:tabLst>
                <a:tab pos="1695450" algn="l"/>
              </a:tabLst>
            </a:pPr>
            <a:r>
              <a:rPr sz="2400" spc="-10" dirty="0">
                <a:latin typeface="Calibri"/>
                <a:cs typeface="Calibri"/>
              </a:rPr>
              <a:t>Quantification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12495" y="2080478"/>
            <a:ext cx="142875" cy="1771650"/>
          </a:xfrm>
          <a:custGeom>
            <a:avLst/>
            <a:gdLst/>
            <a:ahLst/>
            <a:cxnLst/>
            <a:rect l="l" t="t" r="r" b="b"/>
            <a:pathLst>
              <a:path w="142875" h="1771650">
                <a:moveTo>
                  <a:pt x="0" y="1628326"/>
                </a:moveTo>
                <a:lnTo>
                  <a:pt x="71437" y="1771201"/>
                </a:lnTo>
                <a:lnTo>
                  <a:pt x="119062" y="1675951"/>
                </a:lnTo>
                <a:lnTo>
                  <a:pt x="47625" y="1675951"/>
                </a:lnTo>
                <a:lnTo>
                  <a:pt x="47625" y="1660076"/>
                </a:lnTo>
                <a:lnTo>
                  <a:pt x="0" y="1628326"/>
                </a:lnTo>
                <a:close/>
              </a:path>
              <a:path w="142875" h="1771650">
                <a:moveTo>
                  <a:pt x="47625" y="1660076"/>
                </a:moveTo>
                <a:lnTo>
                  <a:pt x="47625" y="1675951"/>
                </a:lnTo>
                <a:lnTo>
                  <a:pt x="71437" y="1675951"/>
                </a:lnTo>
                <a:lnTo>
                  <a:pt x="47625" y="1660076"/>
                </a:lnTo>
                <a:close/>
              </a:path>
              <a:path w="142875" h="1771650">
                <a:moveTo>
                  <a:pt x="95250" y="0"/>
                </a:moveTo>
                <a:lnTo>
                  <a:pt x="47625" y="0"/>
                </a:lnTo>
                <a:lnTo>
                  <a:pt x="47625" y="1660076"/>
                </a:lnTo>
                <a:lnTo>
                  <a:pt x="71437" y="1675951"/>
                </a:lnTo>
                <a:lnTo>
                  <a:pt x="95250" y="1660076"/>
                </a:lnTo>
                <a:lnTo>
                  <a:pt x="95250" y="0"/>
                </a:lnTo>
                <a:close/>
              </a:path>
              <a:path w="142875" h="1771650">
                <a:moveTo>
                  <a:pt x="95250" y="1660076"/>
                </a:moveTo>
                <a:lnTo>
                  <a:pt x="71437" y="1675951"/>
                </a:lnTo>
                <a:lnTo>
                  <a:pt x="95250" y="1675951"/>
                </a:lnTo>
                <a:lnTo>
                  <a:pt x="95250" y="1660076"/>
                </a:lnTo>
                <a:close/>
              </a:path>
              <a:path w="142875" h="1771650">
                <a:moveTo>
                  <a:pt x="142875" y="1628326"/>
                </a:moveTo>
                <a:lnTo>
                  <a:pt x="95250" y="1660076"/>
                </a:lnTo>
                <a:lnTo>
                  <a:pt x="95250" y="1675951"/>
                </a:lnTo>
                <a:lnTo>
                  <a:pt x="119062" y="1675951"/>
                </a:lnTo>
                <a:lnTo>
                  <a:pt x="142875" y="1628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747378" y="3998467"/>
            <a:ext cx="802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Genes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38215" y="2080478"/>
            <a:ext cx="142875" cy="1771650"/>
          </a:xfrm>
          <a:custGeom>
            <a:avLst/>
            <a:gdLst/>
            <a:ahLst/>
            <a:cxnLst/>
            <a:rect l="l" t="t" r="r" b="b"/>
            <a:pathLst>
              <a:path w="142875" h="1771650">
                <a:moveTo>
                  <a:pt x="0" y="1628326"/>
                </a:moveTo>
                <a:lnTo>
                  <a:pt x="71437" y="1771201"/>
                </a:lnTo>
                <a:lnTo>
                  <a:pt x="119062" y="1675951"/>
                </a:lnTo>
                <a:lnTo>
                  <a:pt x="47625" y="1675951"/>
                </a:lnTo>
                <a:lnTo>
                  <a:pt x="47625" y="1660076"/>
                </a:lnTo>
                <a:lnTo>
                  <a:pt x="0" y="1628326"/>
                </a:lnTo>
                <a:close/>
              </a:path>
              <a:path w="142875" h="1771650">
                <a:moveTo>
                  <a:pt x="47625" y="1660076"/>
                </a:moveTo>
                <a:lnTo>
                  <a:pt x="47625" y="1675951"/>
                </a:lnTo>
                <a:lnTo>
                  <a:pt x="71437" y="1675951"/>
                </a:lnTo>
                <a:lnTo>
                  <a:pt x="47625" y="1660076"/>
                </a:lnTo>
                <a:close/>
              </a:path>
              <a:path w="142875" h="1771650">
                <a:moveTo>
                  <a:pt x="95250" y="0"/>
                </a:moveTo>
                <a:lnTo>
                  <a:pt x="47625" y="0"/>
                </a:lnTo>
                <a:lnTo>
                  <a:pt x="47625" y="1660076"/>
                </a:lnTo>
                <a:lnTo>
                  <a:pt x="71437" y="1675951"/>
                </a:lnTo>
                <a:lnTo>
                  <a:pt x="95250" y="1660076"/>
                </a:lnTo>
                <a:lnTo>
                  <a:pt x="95250" y="0"/>
                </a:lnTo>
                <a:close/>
              </a:path>
              <a:path w="142875" h="1771650">
                <a:moveTo>
                  <a:pt x="95250" y="1660076"/>
                </a:moveTo>
                <a:lnTo>
                  <a:pt x="71437" y="1675951"/>
                </a:lnTo>
                <a:lnTo>
                  <a:pt x="95250" y="1675951"/>
                </a:lnTo>
                <a:lnTo>
                  <a:pt x="95250" y="1660076"/>
                </a:lnTo>
                <a:close/>
              </a:path>
              <a:path w="142875" h="1771650">
                <a:moveTo>
                  <a:pt x="142875" y="1628326"/>
                </a:moveTo>
                <a:lnTo>
                  <a:pt x="95250" y="1660076"/>
                </a:lnTo>
                <a:lnTo>
                  <a:pt x="95250" y="1675951"/>
                </a:lnTo>
                <a:lnTo>
                  <a:pt x="119062" y="1675951"/>
                </a:lnTo>
                <a:lnTo>
                  <a:pt x="142875" y="1628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95034" y="5745640"/>
            <a:ext cx="142875" cy="506730"/>
          </a:xfrm>
          <a:custGeom>
            <a:avLst/>
            <a:gdLst/>
            <a:ahLst/>
            <a:cxnLst/>
            <a:rect l="l" t="t" r="r" b="b"/>
            <a:pathLst>
              <a:path w="142875" h="506729">
                <a:moveTo>
                  <a:pt x="0" y="363428"/>
                </a:moveTo>
                <a:lnTo>
                  <a:pt x="71437" y="506303"/>
                </a:lnTo>
                <a:lnTo>
                  <a:pt x="119062" y="411053"/>
                </a:lnTo>
                <a:lnTo>
                  <a:pt x="47625" y="411053"/>
                </a:lnTo>
                <a:lnTo>
                  <a:pt x="47624" y="395177"/>
                </a:lnTo>
                <a:lnTo>
                  <a:pt x="0" y="363428"/>
                </a:lnTo>
                <a:close/>
              </a:path>
              <a:path w="142875" h="506729">
                <a:moveTo>
                  <a:pt x="47625" y="395178"/>
                </a:moveTo>
                <a:lnTo>
                  <a:pt x="47625" y="411053"/>
                </a:lnTo>
                <a:lnTo>
                  <a:pt x="71437" y="411053"/>
                </a:lnTo>
                <a:lnTo>
                  <a:pt x="47625" y="395178"/>
                </a:lnTo>
                <a:close/>
              </a:path>
              <a:path w="142875" h="506729">
                <a:moveTo>
                  <a:pt x="142875" y="363427"/>
                </a:moveTo>
                <a:lnTo>
                  <a:pt x="95250" y="395177"/>
                </a:lnTo>
                <a:lnTo>
                  <a:pt x="95250" y="411053"/>
                </a:lnTo>
                <a:lnTo>
                  <a:pt x="47625" y="411053"/>
                </a:lnTo>
                <a:lnTo>
                  <a:pt x="119062" y="411053"/>
                </a:lnTo>
                <a:lnTo>
                  <a:pt x="142875" y="363427"/>
                </a:lnTo>
                <a:close/>
              </a:path>
              <a:path w="142875" h="506729">
                <a:moveTo>
                  <a:pt x="95250" y="0"/>
                </a:moveTo>
                <a:lnTo>
                  <a:pt x="47625" y="0"/>
                </a:lnTo>
                <a:lnTo>
                  <a:pt x="47625" y="395178"/>
                </a:lnTo>
                <a:lnTo>
                  <a:pt x="71437" y="411053"/>
                </a:lnTo>
                <a:lnTo>
                  <a:pt x="95249" y="395178"/>
                </a:lnTo>
                <a:lnTo>
                  <a:pt x="95250" y="0"/>
                </a:lnTo>
                <a:close/>
              </a:path>
              <a:path w="142875" h="506729">
                <a:moveTo>
                  <a:pt x="95250" y="395177"/>
                </a:moveTo>
                <a:lnTo>
                  <a:pt x="71437" y="411053"/>
                </a:lnTo>
                <a:lnTo>
                  <a:pt x="95250" y="411053"/>
                </a:lnTo>
                <a:lnTo>
                  <a:pt x="95250" y="395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3528" y="1262807"/>
            <a:ext cx="879009" cy="6641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40637" y="3144012"/>
            <a:ext cx="10515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45" dirty="0">
                <a:solidFill>
                  <a:srgbClr val="767171"/>
                </a:solidFill>
                <a:latin typeface="Calibri"/>
                <a:cs typeface="Calibri"/>
              </a:rPr>
              <a:t>ATLAS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14727" y="1914144"/>
            <a:ext cx="5267325" cy="3191510"/>
            <a:chOff x="2014727" y="1914144"/>
            <a:chExt cx="5267325" cy="31915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4727" y="1914144"/>
              <a:ext cx="4392168" cy="31912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8880" y="2395727"/>
              <a:ext cx="1002792" cy="2743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84033" y="2439523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891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63454" y="2537109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891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55150" y="2537109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891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38470" y="2439523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891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52765" y="2488030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920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59629" y="2537109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920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69447" y="2488030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920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83089" y="2439523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920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20276" y="2537109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891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80705" y="2488030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920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85473" y="2488030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891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59629" y="2574707"/>
              <a:ext cx="880744" cy="0"/>
            </a:xfrm>
            <a:custGeom>
              <a:avLst/>
              <a:gdLst/>
              <a:ahLst/>
              <a:cxnLst/>
              <a:rect l="l" t="t" r="r" b="b"/>
              <a:pathLst>
                <a:path w="880745">
                  <a:moveTo>
                    <a:pt x="0" y="0"/>
                  </a:moveTo>
                  <a:lnTo>
                    <a:pt x="880283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4080" y="2148840"/>
              <a:ext cx="560831" cy="39014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53490" y="2173456"/>
              <a:ext cx="342265" cy="253365"/>
            </a:xfrm>
            <a:custGeom>
              <a:avLst/>
              <a:gdLst/>
              <a:ahLst/>
              <a:cxnLst/>
              <a:rect l="l" t="t" r="r" b="b"/>
              <a:pathLst>
                <a:path w="342264" h="253364">
                  <a:moveTo>
                    <a:pt x="168630" y="0"/>
                  </a:moveTo>
                  <a:lnTo>
                    <a:pt x="114325" y="9789"/>
                  </a:lnTo>
                  <a:lnTo>
                    <a:pt x="67869" y="35509"/>
                  </a:lnTo>
                  <a:lnTo>
                    <a:pt x="32067" y="73972"/>
                  </a:lnTo>
                  <a:lnTo>
                    <a:pt x="8846" y="122034"/>
                  </a:lnTo>
                  <a:lnTo>
                    <a:pt x="0" y="176521"/>
                  </a:lnTo>
                  <a:lnTo>
                    <a:pt x="34" y="178324"/>
                  </a:lnTo>
                  <a:lnTo>
                    <a:pt x="533" y="195869"/>
                  </a:lnTo>
                  <a:lnTo>
                    <a:pt x="2932" y="215333"/>
                  </a:lnTo>
                  <a:lnTo>
                    <a:pt x="7223" y="234778"/>
                  </a:lnTo>
                  <a:lnTo>
                    <a:pt x="13079" y="252916"/>
                  </a:lnTo>
                  <a:lnTo>
                    <a:pt x="49336" y="241208"/>
                  </a:lnTo>
                  <a:lnTo>
                    <a:pt x="44323" y="225682"/>
                  </a:lnTo>
                  <a:lnTo>
                    <a:pt x="43758" y="223934"/>
                  </a:lnTo>
                  <a:lnTo>
                    <a:pt x="40722" y="209777"/>
                  </a:lnTo>
                  <a:lnTo>
                    <a:pt x="40330" y="208003"/>
                  </a:lnTo>
                  <a:lnTo>
                    <a:pt x="38677" y="193890"/>
                  </a:lnTo>
                  <a:lnTo>
                    <a:pt x="38524" y="192995"/>
                  </a:lnTo>
                  <a:lnTo>
                    <a:pt x="38541" y="192100"/>
                  </a:lnTo>
                  <a:lnTo>
                    <a:pt x="38149" y="178324"/>
                  </a:lnTo>
                  <a:lnTo>
                    <a:pt x="39072" y="163159"/>
                  </a:lnTo>
                  <a:lnTo>
                    <a:pt x="39191" y="161359"/>
                  </a:lnTo>
                  <a:lnTo>
                    <a:pt x="41378" y="148475"/>
                  </a:lnTo>
                  <a:lnTo>
                    <a:pt x="41668" y="146695"/>
                  </a:lnTo>
                  <a:lnTo>
                    <a:pt x="45002" y="134355"/>
                  </a:lnTo>
                  <a:lnTo>
                    <a:pt x="45461" y="132608"/>
                  </a:lnTo>
                  <a:lnTo>
                    <a:pt x="49879" y="120882"/>
                  </a:lnTo>
                  <a:lnTo>
                    <a:pt x="50506" y="119181"/>
                  </a:lnTo>
                  <a:lnTo>
                    <a:pt x="55944" y="108139"/>
                  </a:lnTo>
                  <a:lnTo>
                    <a:pt x="56736" y="106499"/>
                  </a:lnTo>
                  <a:lnTo>
                    <a:pt x="63129" y="96208"/>
                  </a:lnTo>
                  <a:lnTo>
                    <a:pt x="64086" y="94642"/>
                  </a:lnTo>
                  <a:lnTo>
                    <a:pt x="71374" y="85170"/>
                  </a:lnTo>
                  <a:lnTo>
                    <a:pt x="72489" y="83695"/>
                  </a:lnTo>
                  <a:lnTo>
                    <a:pt x="72622" y="83695"/>
                  </a:lnTo>
                  <a:lnTo>
                    <a:pt x="80612" y="75102"/>
                  </a:lnTo>
                  <a:lnTo>
                    <a:pt x="80474" y="75102"/>
                  </a:lnTo>
                  <a:lnTo>
                    <a:pt x="81882" y="73736"/>
                  </a:lnTo>
                  <a:lnTo>
                    <a:pt x="82036" y="73736"/>
                  </a:lnTo>
                  <a:lnTo>
                    <a:pt x="90788" y="66080"/>
                  </a:lnTo>
                  <a:lnTo>
                    <a:pt x="90629" y="66080"/>
                  </a:lnTo>
                  <a:lnTo>
                    <a:pt x="92201" y="64844"/>
                  </a:lnTo>
                  <a:lnTo>
                    <a:pt x="92383" y="64844"/>
                  </a:lnTo>
                  <a:lnTo>
                    <a:pt x="101850" y="58176"/>
                  </a:lnTo>
                  <a:lnTo>
                    <a:pt x="101660" y="58176"/>
                  </a:lnTo>
                  <a:lnTo>
                    <a:pt x="103385" y="57095"/>
                  </a:lnTo>
                  <a:lnTo>
                    <a:pt x="103607" y="57095"/>
                  </a:lnTo>
                  <a:lnTo>
                    <a:pt x="113753" y="51462"/>
                  </a:lnTo>
                  <a:lnTo>
                    <a:pt x="113522" y="51462"/>
                  </a:lnTo>
                  <a:lnTo>
                    <a:pt x="115380" y="50559"/>
                  </a:lnTo>
                  <a:lnTo>
                    <a:pt x="115668" y="50559"/>
                  </a:lnTo>
                  <a:lnTo>
                    <a:pt x="126470" y="46014"/>
                  </a:lnTo>
                  <a:lnTo>
                    <a:pt x="126175" y="46014"/>
                  </a:lnTo>
                  <a:lnTo>
                    <a:pt x="128140" y="45312"/>
                  </a:lnTo>
                  <a:lnTo>
                    <a:pt x="128539" y="45312"/>
                  </a:lnTo>
                  <a:lnTo>
                    <a:pt x="139991" y="41910"/>
                  </a:lnTo>
                  <a:lnTo>
                    <a:pt x="139589" y="41910"/>
                  </a:lnTo>
                  <a:lnTo>
                    <a:pt x="141624" y="41424"/>
                  </a:lnTo>
                  <a:lnTo>
                    <a:pt x="142272" y="41424"/>
                  </a:lnTo>
                  <a:lnTo>
                    <a:pt x="154385" y="39235"/>
                  </a:lnTo>
                  <a:lnTo>
                    <a:pt x="153747" y="39235"/>
                  </a:lnTo>
                  <a:lnTo>
                    <a:pt x="155804" y="38978"/>
                  </a:lnTo>
                  <a:lnTo>
                    <a:pt x="157413" y="38978"/>
                  </a:lnTo>
                  <a:lnTo>
                    <a:pt x="169238" y="38151"/>
                  </a:lnTo>
                  <a:lnTo>
                    <a:pt x="168213" y="38112"/>
                  </a:lnTo>
                  <a:lnTo>
                    <a:pt x="170265" y="38079"/>
                  </a:lnTo>
                  <a:lnTo>
                    <a:pt x="281376" y="38079"/>
                  </a:lnTo>
                  <a:lnTo>
                    <a:pt x="271469" y="30854"/>
                  </a:lnTo>
                  <a:lnTo>
                    <a:pt x="222602" y="7713"/>
                  </a:lnTo>
                  <a:lnTo>
                    <a:pt x="187003" y="697"/>
                  </a:lnTo>
                  <a:lnTo>
                    <a:pt x="168630" y="0"/>
                  </a:lnTo>
                  <a:close/>
                </a:path>
                <a:path w="342264" h="253364">
                  <a:moveTo>
                    <a:pt x="43758" y="223934"/>
                  </a:moveTo>
                  <a:lnTo>
                    <a:pt x="44232" y="225682"/>
                  </a:lnTo>
                  <a:lnTo>
                    <a:pt x="44036" y="224792"/>
                  </a:lnTo>
                  <a:lnTo>
                    <a:pt x="43758" y="223934"/>
                  </a:lnTo>
                  <a:close/>
                </a:path>
                <a:path w="342264" h="253364">
                  <a:moveTo>
                    <a:pt x="44036" y="224792"/>
                  </a:moveTo>
                  <a:lnTo>
                    <a:pt x="44232" y="225682"/>
                  </a:lnTo>
                  <a:lnTo>
                    <a:pt x="44036" y="224792"/>
                  </a:lnTo>
                  <a:close/>
                </a:path>
                <a:path w="342264" h="253364">
                  <a:moveTo>
                    <a:pt x="43846" y="223934"/>
                  </a:moveTo>
                  <a:lnTo>
                    <a:pt x="44036" y="224792"/>
                  </a:lnTo>
                  <a:lnTo>
                    <a:pt x="43846" y="223934"/>
                  </a:lnTo>
                  <a:close/>
                </a:path>
                <a:path w="342264" h="253364">
                  <a:moveTo>
                    <a:pt x="40330" y="208003"/>
                  </a:moveTo>
                  <a:lnTo>
                    <a:pt x="40635" y="209777"/>
                  </a:lnTo>
                  <a:lnTo>
                    <a:pt x="40526" y="208886"/>
                  </a:lnTo>
                  <a:lnTo>
                    <a:pt x="40330" y="208003"/>
                  </a:lnTo>
                  <a:close/>
                </a:path>
                <a:path w="342264" h="253364">
                  <a:moveTo>
                    <a:pt x="40526" y="208886"/>
                  </a:moveTo>
                  <a:lnTo>
                    <a:pt x="40635" y="209777"/>
                  </a:lnTo>
                  <a:lnTo>
                    <a:pt x="40526" y="208886"/>
                  </a:lnTo>
                  <a:close/>
                </a:path>
                <a:path w="342264" h="253364">
                  <a:moveTo>
                    <a:pt x="40417" y="208003"/>
                  </a:moveTo>
                  <a:lnTo>
                    <a:pt x="40526" y="208886"/>
                  </a:lnTo>
                  <a:lnTo>
                    <a:pt x="40417" y="208003"/>
                  </a:lnTo>
                  <a:close/>
                </a:path>
                <a:path w="342264" h="253364">
                  <a:moveTo>
                    <a:pt x="38456" y="192100"/>
                  </a:moveTo>
                  <a:lnTo>
                    <a:pt x="38592" y="193890"/>
                  </a:lnTo>
                  <a:lnTo>
                    <a:pt x="38566" y="192995"/>
                  </a:lnTo>
                  <a:lnTo>
                    <a:pt x="38456" y="192100"/>
                  </a:lnTo>
                  <a:close/>
                </a:path>
                <a:path w="342264" h="253364">
                  <a:moveTo>
                    <a:pt x="38566" y="192995"/>
                  </a:moveTo>
                  <a:lnTo>
                    <a:pt x="38592" y="193890"/>
                  </a:lnTo>
                  <a:lnTo>
                    <a:pt x="38566" y="192995"/>
                  </a:lnTo>
                  <a:close/>
                </a:path>
                <a:path w="342264" h="253364">
                  <a:moveTo>
                    <a:pt x="38541" y="192100"/>
                  </a:moveTo>
                  <a:lnTo>
                    <a:pt x="38566" y="192995"/>
                  </a:lnTo>
                  <a:lnTo>
                    <a:pt x="38541" y="192100"/>
                  </a:lnTo>
                  <a:close/>
                </a:path>
                <a:path w="342264" h="253364">
                  <a:moveTo>
                    <a:pt x="38123" y="177422"/>
                  </a:moveTo>
                  <a:lnTo>
                    <a:pt x="38064" y="178324"/>
                  </a:lnTo>
                  <a:lnTo>
                    <a:pt x="38123" y="177422"/>
                  </a:lnTo>
                  <a:close/>
                </a:path>
                <a:path w="342264" h="253364">
                  <a:moveTo>
                    <a:pt x="38183" y="176521"/>
                  </a:moveTo>
                  <a:lnTo>
                    <a:pt x="38123" y="177422"/>
                  </a:lnTo>
                  <a:lnTo>
                    <a:pt x="38183" y="176521"/>
                  </a:lnTo>
                  <a:close/>
                </a:path>
                <a:path w="342264" h="253364">
                  <a:moveTo>
                    <a:pt x="271765" y="79665"/>
                  </a:moveTo>
                  <a:lnTo>
                    <a:pt x="238793" y="96625"/>
                  </a:lnTo>
                  <a:lnTo>
                    <a:pt x="341896" y="172126"/>
                  </a:lnTo>
                  <a:lnTo>
                    <a:pt x="341037" y="97011"/>
                  </a:lnTo>
                  <a:lnTo>
                    <a:pt x="281865" y="97011"/>
                  </a:lnTo>
                  <a:lnTo>
                    <a:pt x="271765" y="79665"/>
                  </a:lnTo>
                  <a:close/>
                </a:path>
                <a:path w="342264" h="253364">
                  <a:moveTo>
                    <a:pt x="39191" y="161359"/>
                  </a:moveTo>
                  <a:lnTo>
                    <a:pt x="38986" y="163159"/>
                  </a:lnTo>
                  <a:lnTo>
                    <a:pt x="39131" y="162266"/>
                  </a:lnTo>
                  <a:lnTo>
                    <a:pt x="39191" y="161359"/>
                  </a:lnTo>
                  <a:close/>
                </a:path>
                <a:path w="342264" h="253364">
                  <a:moveTo>
                    <a:pt x="39131" y="162266"/>
                  </a:moveTo>
                  <a:lnTo>
                    <a:pt x="38986" y="163159"/>
                  </a:lnTo>
                  <a:lnTo>
                    <a:pt x="39131" y="162266"/>
                  </a:lnTo>
                  <a:close/>
                </a:path>
                <a:path w="342264" h="253364">
                  <a:moveTo>
                    <a:pt x="39279" y="161359"/>
                  </a:moveTo>
                  <a:lnTo>
                    <a:pt x="39131" y="162266"/>
                  </a:lnTo>
                  <a:lnTo>
                    <a:pt x="39279" y="161359"/>
                  </a:lnTo>
                  <a:close/>
                </a:path>
                <a:path w="342264" h="253364">
                  <a:moveTo>
                    <a:pt x="41668" y="146695"/>
                  </a:moveTo>
                  <a:lnTo>
                    <a:pt x="41289" y="148475"/>
                  </a:lnTo>
                  <a:lnTo>
                    <a:pt x="41522" y="147591"/>
                  </a:lnTo>
                  <a:lnTo>
                    <a:pt x="41668" y="146695"/>
                  </a:lnTo>
                  <a:close/>
                </a:path>
                <a:path w="342264" h="253364">
                  <a:moveTo>
                    <a:pt x="41522" y="147591"/>
                  </a:moveTo>
                  <a:lnTo>
                    <a:pt x="41289" y="148475"/>
                  </a:lnTo>
                  <a:lnTo>
                    <a:pt x="41522" y="147591"/>
                  </a:lnTo>
                  <a:close/>
                </a:path>
                <a:path w="342264" h="253364">
                  <a:moveTo>
                    <a:pt x="41757" y="146695"/>
                  </a:moveTo>
                  <a:lnTo>
                    <a:pt x="41522" y="147591"/>
                  </a:lnTo>
                  <a:lnTo>
                    <a:pt x="41757" y="146695"/>
                  </a:lnTo>
                  <a:close/>
                </a:path>
                <a:path w="342264" h="253364">
                  <a:moveTo>
                    <a:pt x="45461" y="132608"/>
                  </a:moveTo>
                  <a:lnTo>
                    <a:pt x="44911" y="134355"/>
                  </a:lnTo>
                  <a:lnTo>
                    <a:pt x="45227" y="133500"/>
                  </a:lnTo>
                  <a:lnTo>
                    <a:pt x="45461" y="132608"/>
                  </a:lnTo>
                  <a:close/>
                </a:path>
                <a:path w="342264" h="253364">
                  <a:moveTo>
                    <a:pt x="45227" y="133500"/>
                  </a:moveTo>
                  <a:lnTo>
                    <a:pt x="44911" y="134355"/>
                  </a:lnTo>
                  <a:lnTo>
                    <a:pt x="45227" y="133500"/>
                  </a:lnTo>
                  <a:close/>
                </a:path>
                <a:path w="342264" h="253364">
                  <a:moveTo>
                    <a:pt x="45556" y="132608"/>
                  </a:moveTo>
                  <a:lnTo>
                    <a:pt x="45227" y="133500"/>
                  </a:lnTo>
                  <a:lnTo>
                    <a:pt x="45556" y="132608"/>
                  </a:lnTo>
                  <a:close/>
                </a:path>
                <a:path w="342264" h="253364">
                  <a:moveTo>
                    <a:pt x="50506" y="119181"/>
                  </a:moveTo>
                  <a:lnTo>
                    <a:pt x="49783" y="120882"/>
                  </a:lnTo>
                  <a:lnTo>
                    <a:pt x="50186" y="120048"/>
                  </a:lnTo>
                  <a:lnTo>
                    <a:pt x="50506" y="119181"/>
                  </a:lnTo>
                  <a:close/>
                </a:path>
                <a:path w="342264" h="253364">
                  <a:moveTo>
                    <a:pt x="50186" y="120048"/>
                  </a:moveTo>
                  <a:lnTo>
                    <a:pt x="49783" y="120882"/>
                  </a:lnTo>
                  <a:lnTo>
                    <a:pt x="50186" y="120048"/>
                  </a:lnTo>
                  <a:close/>
                </a:path>
                <a:path w="342264" h="253364">
                  <a:moveTo>
                    <a:pt x="50605" y="119181"/>
                  </a:moveTo>
                  <a:lnTo>
                    <a:pt x="50186" y="120048"/>
                  </a:lnTo>
                  <a:lnTo>
                    <a:pt x="50605" y="119181"/>
                  </a:lnTo>
                  <a:close/>
                </a:path>
                <a:path w="342264" h="253364">
                  <a:moveTo>
                    <a:pt x="56736" y="106499"/>
                  </a:moveTo>
                  <a:lnTo>
                    <a:pt x="55841" y="108139"/>
                  </a:lnTo>
                  <a:lnTo>
                    <a:pt x="56333" y="107333"/>
                  </a:lnTo>
                  <a:lnTo>
                    <a:pt x="56736" y="106499"/>
                  </a:lnTo>
                  <a:close/>
                </a:path>
                <a:path w="342264" h="253364">
                  <a:moveTo>
                    <a:pt x="56333" y="107333"/>
                  </a:moveTo>
                  <a:lnTo>
                    <a:pt x="55841" y="108139"/>
                  </a:lnTo>
                  <a:lnTo>
                    <a:pt x="56333" y="107333"/>
                  </a:lnTo>
                  <a:close/>
                </a:path>
                <a:path w="342264" h="253364">
                  <a:moveTo>
                    <a:pt x="56843" y="106499"/>
                  </a:moveTo>
                  <a:lnTo>
                    <a:pt x="56333" y="107333"/>
                  </a:lnTo>
                  <a:lnTo>
                    <a:pt x="56843" y="106499"/>
                  </a:lnTo>
                  <a:close/>
                </a:path>
                <a:path w="342264" h="253364">
                  <a:moveTo>
                    <a:pt x="271782" y="79657"/>
                  </a:moveTo>
                  <a:lnTo>
                    <a:pt x="281865" y="97011"/>
                  </a:lnTo>
                  <a:lnTo>
                    <a:pt x="308221" y="81664"/>
                  </a:lnTo>
                  <a:lnTo>
                    <a:pt x="274066" y="81664"/>
                  </a:lnTo>
                  <a:lnTo>
                    <a:pt x="271782" y="79657"/>
                  </a:lnTo>
                  <a:close/>
                </a:path>
                <a:path w="342264" h="253364">
                  <a:moveTo>
                    <a:pt x="340435" y="44343"/>
                  </a:moveTo>
                  <a:lnTo>
                    <a:pt x="305692" y="62214"/>
                  </a:lnTo>
                  <a:lnTo>
                    <a:pt x="314790" y="77839"/>
                  </a:lnTo>
                  <a:lnTo>
                    <a:pt x="281865" y="97011"/>
                  </a:lnTo>
                  <a:lnTo>
                    <a:pt x="341037" y="97011"/>
                  </a:lnTo>
                  <a:lnTo>
                    <a:pt x="340435" y="44343"/>
                  </a:lnTo>
                  <a:close/>
                </a:path>
                <a:path w="342264" h="253364">
                  <a:moveTo>
                    <a:pt x="64086" y="94642"/>
                  </a:moveTo>
                  <a:lnTo>
                    <a:pt x="63019" y="96208"/>
                  </a:lnTo>
                  <a:lnTo>
                    <a:pt x="63591" y="95453"/>
                  </a:lnTo>
                  <a:lnTo>
                    <a:pt x="64086" y="94642"/>
                  </a:lnTo>
                  <a:close/>
                </a:path>
                <a:path w="342264" h="253364">
                  <a:moveTo>
                    <a:pt x="63591" y="95453"/>
                  </a:moveTo>
                  <a:lnTo>
                    <a:pt x="63019" y="96208"/>
                  </a:lnTo>
                  <a:lnTo>
                    <a:pt x="63591" y="95453"/>
                  </a:lnTo>
                  <a:close/>
                </a:path>
                <a:path w="342264" h="253364">
                  <a:moveTo>
                    <a:pt x="64204" y="94642"/>
                  </a:moveTo>
                  <a:lnTo>
                    <a:pt x="63591" y="95453"/>
                  </a:lnTo>
                  <a:lnTo>
                    <a:pt x="64204" y="94642"/>
                  </a:lnTo>
                  <a:close/>
                </a:path>
                <a:path w="342264" h="253364">
                  <a:moveTo>
                    <a:pt x="72489" y="83695"/>
                  </a:moveTo>
                  <a:lnTo>
                    <a:pt x="71251" y="85170"/>
                  </a:lnTo>
                  <a:lnTo>
                    <a:pt x="71909" y="84462"/>
                  </a:lnTo>
                  <a:lnTo>
                    <a:pt x="72489" y="83695"/>
                  </a:lnTo>
                  <a:close/>
                </a:path>
                <a:path w="342264" h="253364">
                  <a:moveTo>
                    <a:pt x="71909" y="84462"/>
                  </a:moveTo>
                  <a:lnTo>
                    <a:pt x="71251" y="85170"/>
                  </a:lnTo>
                  <a:lnTo>
                    <a:pt x="71909" y="84462"/>
                  </a:lnTo>
                  <a:close/>
                </a:path>
                <a:path w="342264" h="253364">
                  <a:moveTo>
                    <a:pt x="72622" y="83695"/>
                  </a:moveTo>
                  <a:lnTo>
                    <a:pt x="72489" y="83695"/>
                  </a:lnTo>
                  <a:lnTo>
                    <a:pt x="71909" y="84462"/>
                  </a:lnTo>
                  <a:lnTo>
                    <a:pt x="72622" y="83695"/>
                  </a:lnTo>
                  <a:close/>
                </a:path>
                <a:path w="342264" h="253364">
                  <a:moveTo>
                    <a:pt x="272226" y="79428"/>
                  </a:moveTo>
                  <a:lnTo>
                    <a:pt x="271791" y="79665"/>
                  </a:lnTo>
                  <a:lnTo>
                    <a:pt x="274066" y="81664"/>
                  </a:lnTo>
                  <a:lnTo>
                    <a:pt x="272226" y="79428"/>
                  </a:lnTo>
                  <a:close/>
                </a:path>
                <a:path w="342264" h="253364">
                  <a:moveTo>
                    <a:pt x="305692" y="62214"/>
                  </a:moveTo>
                  <a:lnTo>
                    <a:pt x="272226" y="79428"/>
                  </a:lnTo>
                  <a:lnTo>
                    <a:pt x="274066" y="81664"/>
                  </a:lnTo>
                  <a:lnTo>
                    <a:pt x="308221" y="81664"/>
                  </a:lnTo>
                  <a:lnTo>
                    <a:pt x="314790" y="77839"/>
                  </a:lnTo>
                  <a:lnTo>
                    <a:pt x="305692" y="62214"/>
                  </a:lnTo>
                  <a:close/>
                </a:path>
                <a:path w="342264" h="253364">
                  <a:moveTo>
                    <a:pt x="270180" y="76942"/>
                  </a:moveTo>
                  <a:lnTo>
                    <a:pt x="271738" y="79618"/>
                  </a:lnTo>
                  <a:lnTo>
                    <a:pt x="272226" y="79428"/>
                  </a:lnTo>
                  <a:lnTo>
                    <a:pt x="270180" y="76942"/>
                  </a:lnTo>
                  <a:close/>
                </a:path>
                <a:path w="342264" h="253364">
                  <a:moveTo>
                    <a:pt x="289100" y="70749"/>
                  </a:moveTo>
                  <a:lnTo>
                    <a:pt x="261646" y="70749"/>
                  </a:lnTo>
                  <a:lnTo>
                    <a:pt x="262997" y="71832"/>
                  </a:lnTo>
                  <a:lnTo>
                    <a:pt x="271738" y="79618"/>
                  </a:lnTo>
                  <a:lnTo>
                    <a:pt x="270180" y="76942"/>
                  </a:lnTo>
                  <a:lnTo>
                    <a:pt x="277058" y="76942"/>
                  </a:lnTo>
                  <a:lnTo>
                    <a:pt x="289100" y="70749"/>
                  </a:lnTo>
                  <a:close/>
                </a:path>
                <a:path w="342264" h="253364">
                  <a:moveTo>
                    <a:pt x="277058" y="76942"/>
                  </a:moveTo>
                  <a:lnTo>
                    <a:pt x="270180" y="76942"/>
                  </a:lnTo>
                  <a:lnTo>
                    <a:pt x="272226" y="79428"/>
                  </a:lnTo>
                  <a:lnTo>
                    <a:pt x="277058" y="76942"/>
                  </a:lnTo>
                  <a:close/>
                </a:path>
                <a:path w="342264" h="253364">
                  <a:moveTo>
                    <a:pt x="81882" y="73736"/>
                  </a:moveTo>
                  <a:lnTo>
                    <a:pt x="80474" y="75102"/>
                  </a:lnTo>
                  <a:lnTo>
                    <a:pt x="81212" y="74456"/>
                  </a:lnTo>
                  <a:lnTo>
                    <a:pt x="81882" y="73736"/>
                  </a:lnTo>
                  <a:close/>
                </a:path>
                <a:path w="342264" h="253364">
                  <a:moveTo>
                    <a:pt x="81212" y="74456"/>
                  </a:moveTo>
                  <a:lnTo>
                    <a:pt x="80474" y="75102"/>
                  </a:lnTo>
                  <a:lnTo>
                    <a:pt x="80612" y="75102"/>
                  </a:lnTo>
                  <a:lnTo>
                    <a:pt x="81212" y="74456"/>
                  </a:lnTo>
                  <a:close/>
                </a:path>
                <a:path w="342264" h="253364">
                  <a:moveTo>
                    <a:pt x="82036" y="73736"/>
                  </a:moveTo>
                  <a:lnTo>
                    <a:pt x="81882" y="73736"/>
                  </a:lnTo>
                  <a:lnTo>
                    <a:pt x="81212" y="74456"/>
                  </a:lnTo>
                  <a:lnTo>
                    <a:pt x="82036" y="73736"/>
                  </a:lnTo>
                  <a:close/>
                </a:path>
                <a:path w="342264" h="253364">
                  <a:moveTo>
                    <a:pt x="262300" y="71324"/>
                  </a:moveTo>
                  <a:lnTo>
                    <a:pt x="262878" y="71832"/>
                  </a:lnTo>
                  <a:lnTo>
                    <a:pt x="262300" y="71324"/>
                  </a:lnTo>
                  <a:close/>
                </a:path>
                <a:path w="342264" h="253364">
                  <a:moveTo>
                    <a:pt x="261646" y="70749"/>
                  </a:moveTo>
                  <a:lnTo>
                    <a:pt x="262300" y="71324"/>
                  </a:lnTo>
                  <a:lnTo>
                    <a:pt x="262997" y="71832"/>
                  </a:lnTo>
                  <a:lnTo>
                    <a:pt x="261646" y="70749"/>
                  </a:lnTo>
                  <a:close/>
                </a:path>
                <a:path w="342264" h="253364">
                  <a:moveTo>
                    <a:pt x="250440" y="62675"/>
                  </a:moveTo>
                  <a:lnTo>
                    <a:pt x="262300" y="71324"/>
                  </a:lnTo>
                  <a:lnTo>
                    <a:pt x="261646" y="70749"/>
                  </a:lnTo>
                  <a:lnTo>
                    <a:pt x="289100" y="70749"/>
                  </a:lnTo>
                  <a:lnTo>
                    <a:pt x="303914" y="63129"/>
                  </a:lnTo>
                  <a:lnTo>
                    <a:pt x="251201" y="63129"/>
                  </a:lnTo>
                  <a:lnTo>
                    <a:pt x="250440" y="62675"/>
                  </a:lnTo>
                  <a:close/>
                </a:path>
                <a:path w="342264" h="253364">
                  <a:moveTo>
                    <a:pt x="92201" y="64844"/>
                  </a:moveTo>
                  <a:lnTo>
                    <a:pt x="90629" y="66080"/>
                  </a:lnTo>
                  <a:lnTo>
                    <a:pt x="91448" y="65503"/>
                  </a:lnTo>
                  <a:lnTo>
                    <a:pt x="92201" y="64844"/>
                  </a:lnTo>
                  <a:close/>
                </a:path>
                <a:path w="342264" h="253364">
                  <a:moveTo>
                    <a:pt x="91448" y="65503"/>
                  </a:moveTo>
                  <a:lnTo>
                    <a:pt x="90629" y="66080"/>
                  </a:lnTo>
                  <a:lnTo>
                    <a:pt x="90788" y="66080"/>
                  </a:lnTo>
                  <a:lnTo>
                    <a:pt x="91448" y="65503"/>
                  </a:lnTo>
                  <a:close/>
                </a:path>
                <a:path w="342264" h="253364">
                  <a:moveTo>
                    <a:pt x="92383" y="64844"/>
                  </a:moveTo>
                  <a:lnTo>
                    <a:pt x="92201" y="64844"/>
                  </a:lnTo>
                  <a:lnTo>
                    <a:pt x="91448" y="65503"/>
                  </a:lnTo>
                  <a:lnTo>
                    <a:pt x="92383" y="64844"/>
                  </a:lnTo>
                  <a:close/>
                </a:path>
                <a:path w="342264" h="253364">
                  <a:moveTo>
                    <a:pt x="249732" y="62158"/>
                  </a:moveTo>
                  <a:lnTo>
                    <a:pt x="250440" y="62675"/>
                  </a:lnTo>
                  <a:lnTo>
                    <a:pt x="251201" y="63129"/>
                  </a:lnTo>
                  <a:lnTo>
                    <a:pt x="249732" y="62158"/>
                  </a:lnTo>
                  <a:close/>
                </a:path>
                <a:path w="342264" h="253364">
                  <a:moveTo>
                    <a:pt x="305659" y="62158"/>
                  </a:moveTo>
                  <a:lnTo>
                    <a:pt x="249732" y="62158"/>
                  </a:lnTo>
                  <a:lnTo>
                    <a:pt x="251201" y="63129"/>
                  </a:lnTo>
                  <a:lnTo>
                    <a:pt x="303914" y="63129"/>
                  </a:lnTo>
                  <a:lnTo>
                    <a:pt x="305692" y="62214"/>
                  </a:lnTo>
                  <a:close/>
                </a:path>
                <a:path w="342264" h="253364">
                  <a:moveTo>
                    <a:pt x="237952" y="55230"/>
                  </a:moveTo>
                  <a:lnTo>
                    <a:pt x="250440" y="62675"/>
                  </a:lnTo>
                  <a:lnTo>
                    <a:pt x="249732" y="62158"/>
                  </a:lnTo>
                  <a:lnTo>
                    <a:pt x="305659" y="62158"/>
                  </a:lnTo>
                  <a:lnTo>
                    <a:pt x="301852" y="55620"/>
                  </a:lnTo>
                  <a:lnTo>
                    <a:pt x="238774" y="55620"/>
                  </a:lnTo>
                  <a:lnTo>
                    <a:pt x="237952" y="55230"/>
                  </a:lnTo>
                  <a:close/>
                </a:path>
                <a:path w="342264" h="253364">
                  <a:moveTo>
                    <a:pt x="103385" y="57095"/>
                  </a:moveTo>
                  <a:lnTo>
                    <a:pt x="101660" y="58176"/>
                  </a:lnTo>
                  <a:lnTo>
                    <a:pt x="102558" y="57677"/>
                  </a:lnTo>
                  <a:lnTo>
                    <a:pt x="103385" y="57095"/>
                  </a:lnTo>
                  <a:close/>
                </a:path>
                <a:path w="342264" h="253364">
                  <a:moveTo>
                    <a:pt x="102558" y="57677"/>
                  </a:moveTo>
                  <a:lnTo>
                    <a:pt x="101660" y="58176"/>
                  </a:lnTo>
                  <a:lnTo>
                    <a:pt x="101850" y="58176"/>
                  </a:lnTo>
                  <a:lnTo>
                    <a:pt x="102558" y="57677"/>
                  </a:lnTo>
                  <a:close/>
                </a:path>
                <a:path w="342264" h="253364">
                  <a:moveTo>
                    <a:pt x="103607" y="57095"/>
                  </a:moveTo>
                  <a:lnTo>
                    <a:pt x="103385" y="57095"/>
                  </a:lnTo>
                  <a:lnTo>
                    <a:pt x="102558" y="57677"/>
                  </a:lnTo>
                  <a:lnTo>
                    <a:pt x="103607" y="57095"/>
                  </a:lnTo>
                  <a:close/>
                </a:path>
                <a:path w="342264" h="253364">
                  <a:moveTo>
                    <a:pt x="237186" y="54773"/>
                  </a:moveTo>
                  <a:lnTo>
                    <a:pt x="237952" y="55230"/>
                  </a:lnTo>
                  <a:lnTo>
                    <a:pt x="238774" y="55620"/>
                  </a:lnTo>
                  <a:lnTo>
                    <a:pt x="237186" y="54773"/>
                  </a:lnTo>
                  <a:close/>
                </a:path>
                <a:path w="342264" h="253364">
                  <a:moveTo>
                    <a:pt x="301181" y="54773"/>
                  </a:moveTo>
                  <a:lnTo>
                    <a:pt x="237186" y="54773"/>
                  </a:lnTo>
                  <a:lnTo>
                    <a:pt x="238774" y="55620"/>
                  </a:lnTo>
                  <a:lnTo>
                    <a:pt x="301852" y="55620"/>
                  </a:lnTo>
                  <a:lnTo>
                    <a:pt x="301545" y="55093"/>
                  </a:lnTo>
                  <a:lnTo>
                    <a:pt x="301181" y="54773"/>
                  </a:lnTo>
                  <a:close/>
                </a:path>
                <a:path w="342264" h="253364">
                  <a:moveTo>
                    <a:pt x="224938" y="49055"/>
                  </a:moveTo>
                  <a:lnTo>
                    <a:pt x="237952" y="55230"/>
                  </a:lnTo>
                  <a:lnTo>
                    <a:pt x="237186" y="54773"/>
                  </a:lnTo>
                  <a:lnTo>
                    <a:pt x="301181" y="54773"/>
                  </a:lnTo>
                  <a:lnTo>
                    <a:pt x="295034" y="49369"/>
                  </a:lnTo>
                  <a:lnTo>
                    <a:pt x="225809" y="49369"/>
                  </a:lnTo>
                  <a:lnTo>
                    <a:pt x="224938" y="49055"/>
                  </a:lnTo>
                  <a:close/>
                </a:path>
                <a:path w="342264" h="253364">
                  <a:moveTo>
                    <a:pt x="115380" y="50559"/>
                  </a:moveTo>
                  <a:lnTo>
                    <a:pt x="113522" y="51462"/>
                  </a:lnTo>
                  <a:lnTo>
                    <a:pt x="114478" y="51060"/>
                  </a:lnTo>
                  <a:lnTo>
                    <a:pt x="115380" y="50559"/>
                  </a:lnTo>
                  <a:close/>
                </a:path>
                <a:path w="342264" h="253364">
                  <a:moveTo>
                    <a:pt x="114478" y="51060"/>
                  </a:moveTo>
                  <a:lnTo>
                    <a:pt x="113522" y="51462"/>
                  </a:lnTo>
                  <a:lnTo>
                    <a:pt x="113753" y="51462"/>
                  </a:lnTo>
                  <a:lnTo>
                    <a:pt x="114478" y="51060"/>
                  </a:lnTo>
                  <a:close/>
                </a:path>
                <a:path w="342264" h="253364">
                  <a:moveTo>
                    <a:pt x="115668" y="50559"/>
                  </a:moveTo>
                  <a:lnTo>
                    <a:pt x="115380" y="50559"/>
                  </a:lnTo>
                  <a:lnTo>
                    <a:pt x="114478" y="51060"/>
                  </a:lnTo>
                  <a:lnTo>
                    <a:pt x="115668" y="50559"/>
                  </a:lnTo>
                  <a:close/>
                </a:path>
                <a:path w="342264" h="253364">
                  <a:moveTo>
                    <a:pt x="224103" y="48660"/>
                  </a:moveTo>
                  <a:lnTo>
                    <a:pt x="224938" y="49055"/>
                  </a:lnTo>
                  <a:lnTo>
                    <a:pt x="225809" y="49369"/>
                  </a:lnTo>
                  <a:lnTo>
                    <a:pt x="224103" y="48660"/>
                  </a:lnTo>
                  <a:close/>
                </a:path>
                <a:path w="342264" h="253364">
                  <a:moveTo>
                    <a:pt x="294226" y="48660"/>
                  </a:moveTo>
                  <a:lnTo>
                    <a:pt x="224103" y="48660"/>
                  </a:lnTo>
                  <a:lnTo>
                    <a:pt x="225809" y="49369"/>
                  </a:lnTo>
                  <a:lnTo>
                    <a:pt x="295034" y="49369"/>
                  </a:lnTo>
                  <a:lnTo>
                    <a:pt x="294226" y="48660"/>
                  </a:lnTo>
                  <a:close/>
                </a:path>
                <a:path w="342264" h="253364">
                  <a:moveTo>
                    <a:pt x="211476" y="44203"/>
                  </a:moveTo>
                  <a:lnTo>
                    <a:pt x="224938" y="49055"/>
                  </a:lnTo>
                  <a:lnTo>
                    <a:pt x="224103" y="48660"/>
                  </a:lnTo>
                  <a:lnTo>
                    <a:pt x="294226" y="48660"/>
                  </a:lnTo>
                  <a:lnTo>
                    <a:pt x="289419" y="44434"/>
                  </a:lnTo>
                  <a:lnTo>
                    <a:pt x="212396" y="44434"/>
                  </a:lnTo>
                  <a:lnTo>
                    <a:pt x="211476" y="44203"/>
                  </a:lnTo>
                  <a:close/>
                </a:path>
                <a:path w="342264" h="253364">
                  <a:moveTo>
                    <a:pt x="128140" y="45312"/>
                  </a:moveTo>
                  <a:lnTo>
                    <a:pt x="126175" y="46014"/>
                  </a:lnTo>
                  <a:lnTo>
                    <a:pt x="127180" y="45715"/>
                  </a:lnTo>
                  <a:lnTo>
                    <a:pt x="128140" y="45312"/>
                  </a:lnTo>
                  <a:close/>
                </a:path>
                <a:path w="342264" h="253364">
                  <a:moveTo>
                    <a:pt x="127180" y="45715"/>
                  </a:moveTo>
                  <a:lnTo>
                    <a:pt x="126175" y="46014"/>
                  </a:lnTo>
                  <a:lnTo>
                    <a:pt x="126470" y="46014"/>
                  </a:lnTo>
                  <a:lnTo>
                    <a:pt x="127180" y="45715"/>
                  </a:lnTo>
                  <a:close/>
                </a:path>
                <a:path w="342264" h="253364">
                  <a:moveTo>
                    <a:pt x="128539" y="45312"/>
                  </a:moveTo>
                  <a:lnTo>
                    <a:pt x="128140" y="45312"/>
                  </a:lnTo>
                  <a:lnTo>
                    <a:pt x="127180" y="45715"/>
                  </a:lnTo>
                  <a:lnTo>
                    <a:pt x="128539" y="45312"/>
                  </a:lnTo>
                  <a:close/>
                </a:path>
                <a:path w="342264" h="253364">
                  <a:moveTo>
                    <a:pt x="210578" y="43879"/>
                  </a:moveTo>
                  <a:lnTo>
                    <a:pt x="211476" y="44203"/>
                  </a:lnTo>
                  <a:lnTo>
                    <a:pt x="212396" y="44434"/>
                  </a:lnTo>
                  <a:lnTo>
                    <a:pt x="210578" y="43879"/>
                  </a:lnTo>
                  <a:close/>
                </a:path>
                <a:path w="342264" h="253364">
                  <a:moveTo>
                    <a:pt x="288788" y="43879"/>
                  </a:moveTo>
                  <a:lnTo>
                    <a:pt x="210578" y="43879"/>
                  </a:lnTo>
                  <a:lnTo>
                    <a:pt x="212396" y="44434"/>
                  </a:lnTo>
                  <a:lnTo>
                    <a:pt x="289419" y="44434"/>
                  </a:lnTo>
                  <a:lnTo>
                    <a:pt x="288788" y="43879"/>
                  </a:lnTo>
                  <a:close/>
                </a:path>
                <a:path w="342264" h="253364">
                  <a:moveTo>
                    <a:pt x="197649" y="40729"/>
                  </a:moveTo>
                  <a:lnTo>
                    <a:pt x="211476" y="44203"/>
                  </a:lnTo>
                  <a:lnTo>
                    <a:pt x="210578" y="43879"/>
                  </a:lnTo>
                  <a:lnTo>
                    <a:pt x="288788" y="43879"/>
                  </a:lnTo>
                  <a:lnTo>
                    <a:pt x="286148" y="41559"/>
                  </a:lnTo>
                  <a:lnTo>
                    <a:pt x="285202" y="40869"/>
                  </a:lnTo>
                  <a:lnTo>
                    <a:pt x="198619" y="40869"/>
                  </a:lnTo>
                  <a:lnTo>
                    <a:pt x="197649" y="40729"/>
                  </a:lnTo>
                  <a:close/>
                </a:path>
                <a:path w="342264" h="253364">
                  <a:moveTo>
                    <a:pt x="141624" y="41424"/>
                  </a:moveTo>
                  <a:lnTo>
                    <a:pt x="139589" y="41910"/>
                  </a:lnTo>
                  <a:lnTo>
                    <a:pt x="140617" y="41724"/>
                  </a:lnTo>
                  <a:lnTo>
                    <a:pt x="141624" y="41424"/>
                  </a:lnTo>
                  <a:close/>
                </a:path>
                <a:path w="342264" h="253364">
                  <a:moveTo>
                    <a:pt x="140617" y="41724"/>
                  </a:moveTo>
                  <a:lnTo>
                    <a:pt x="139589" y="41910"/>
                  </a:lnTo>
                  <a:lnTo>
                    <a:pt x="139991" y="41910"/>
                  </a:lnTo>
                  <a:lnTo>
                    <a:pt x="140617" y="41724"/>
                  </a:lnTo>
                  <a:close/>
                </a:path>
                <a:path w="342264" h="253364">
                  <a:moveTo>
                    <a:pt x="142272" y="41424"/>
                  </a:moveTo>
                  <a:lnTo>
                    <a:pt x="141624" y="41424"/>
                  </a:lnTo>
                  <a:lnTo>
                    <a:pt x="140617" y="41724"/>
                  </a:lnTo>
                  <a:lnTo>
                    <a:pt x="142272" y="41424"/>
                  </a:lnTo>
                  <a:close/>
                </a:path>
                <a:path w="342264" h="253364">
                  <a:moveTo>
                    <a:pt x="196701" y="40491"/>
                  </a:moveTo>
                  <a:lnTo>
                    <a:pt x="197649" y="40729"/>
                  </a:lnTo>
                  <a:lnTo>
                    <a:pt x="198619" y="40869"/>
                  </a:lnTo>
                  <a:lnTo>
                    <a:pt x="196701" y="40491"/>
                  </a:lnTo>
                  <a:close/>
                </a:path>
                <a:path w="342264" h="253364">
                  <a:moveTo>
                    <a:pt x="284683" y="40491"/>
                  </a:moveTo>
                  <a:lnTo>
                    <a:pt x="196701" y="40491"/>
                  </a:lnTo>
                  <a:lnTo>
                    <a:pt x="198619" y="40869"/>
                  </a:lnTo>
                  <a:lnTo>
                    <a:pt x="285202" y="40869"/>
                  </a:lnTo>
                  <a:lnTo>
                    <a:pt x="284683" y="40491"/>
                  </a:lnTo>
                  <a:close/>
                </a:path>
                <a:path w="342264" h="253364">
                  <a:moveTo>
                    <a:pt x="183558" y="38694"/>
                  </a:moveTo>
                  <a:lnTo>
                    <a:pt x="197649" y="40729"/>
                  </a:lnTo>
                  <a:lnTo>
                    <a:pt x="196701" y="40491"/>
                  </a:lnTo>
                  <a:lnTo>
                    <a:pt x="284683" y="40491"/>
                  </a:lnTo>
                  <a:lnTo>
                    <a:pt x="282271" y="38732"/>
                  </a:lnTo>
                  <a:lnTo>
                    <a:pt x="184553" y="38732"/>
                  </a:lnTo>
                  <a:lnTo>
                    <a:pt x="183558" y="38694"/>
                  </a:lnTo>
                  <a:close/>
                </a:path>
                <a:path w="342264" h="253364">
                  <a:moveTo>
                    <a:pt x="155804" y="38978"/>
                  </a:moveTo>
                  <a:lnTo>
                    <a:pt x="153747" y="39235"/>
                  </a:lnTo>
                  <a:lnTo>
                    <a:pt x="154788" y="39162"/>
                  </a:lnTo>
                  <a:lnTo>
                    <a:pt x="155804" y="38978"/>
                  </a:lnTo>
                  <a:close/>
                </a:path>
                <a:path w="342264" h="253364">
                  <a:moveTo>
                    <a:pt x="154788" y="39162"/>
                  </a:moveTo>
                  <a:lnTo>
                    <a:pt x="153747" y="39235"/>
                  </a:lnTo>
                  <a:lnTo>
                    <a:pt x="154385" y="39235"/>
                  </a:lnTo>
                  <a:lnTo>
                    <a:pt x="154788" y="39162"/>
                  </a:lnTo>
                  <a:close/>
                </a:path>
                <a:path w="342264" h="253364">
                  <a:moveTo>
                    <a:pt x="157413" y="38978"/>
                  </a:moveTo>
                  <a:lnTo>
                    <a:pt x="155804" y="38978"/>
                  </a:lnTo>
                  <a:lnTo>
                    <a:pt x="154788" y="39162"/>
                  </a:lnTo>
                  <a:lnTo>
                    <a:pt x="157413" y="38978"/>
                  </a:lnTo>
                  <a:close/>
                </a:path>
                <a:path w="342264" h="253364">
                  <a:moveTo>
                    <a:pt x="182553" y="38549"/>
                  </a:moveTo>
                  <a:lnTo>
                    <a:pt x="183558" y="38694"/>
                  </a:lnTo>
                  <a:lnTo>
                    <a:pt x="184553" y="38732"/>
                  </a:lnTo>
                  <a:lnTo>
                    <a:pt x="182553" y="38549"/>
                  </a:lnTo>
                  <a:close/>
                </a:path>
                <a:path w="342264" h="253364">
                  <a:moveTo>
                    <a:pt x="282021" y="38549"/>
                  </a:moveTo>
                  <a:lnTo>
                    <a:pt x="182553" y="38549"/>
                  </a:lnTo>
                  <a:lnTo>
                    <a:pt x="184553" y="38732"/>
                  </a:lnTo>
                  <a:lnTo>
                    <a:pt x="282271" y="38732"/>
                  </a:lnTo>
                  <a:lnTo>
                    <a:pt x="282021" y="38549"/>
                  </a:lnTo>
                  <a:close/>
                </a:path>
                <a:path w="342264" h="253364">
                  <a:moveTo>
                    <a:pt x="281376" y="38079"/>
                  </a:moveTo>
                  <a:lnTo>
                    <a:pt x="170265" y="38079"/>
                  </a:lnTo>
                  <a:lnTo>
                    <a:pt x="169238" y="38151"/>
                  </a:lnTo>
                  <a:lnTo>
                    <a:pt x="183558" y="38694"/>
                  </a:lnTo>
                  <a:lnTo>
                    <a:pt x="182553" y="38549"/>
                  </a:lnTo>
                  <a:lnTo>
                    <a:pt x="282021" y="38549"/>
                  </a:lnTo>
                  <a:lnTo>
                    <a:pt x="281376" y="38079"/>
                  </a:lnTo>
                  <a:close/>
                </a:path>
                <a:path w="342264" h="253364">
                  <a:moveTo>
                    <a:pt x="170265" y="38079"/>
                  </a:moveTo>
                  <a:lnTo>
                    <a:pt x="168213" y="38112"/>
                  </a:lnTo>
                  <a:lnTo>
                    <a:pt x="169238" y="38151"/>
                  </a:lnTo>
                  <a:lnTo>
                    <a:pt x="170265" y="38079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2431" y="2459736"/>
              <a:ext cx="405384" cy="42062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863661" y="2562711"/>
              <a:ext cx="156845" cy="27940"/>
            </a:xfrm>
            <a:custGeom>
              <a:avLst/>
              <a:gdLst/>
              <a:ahLst/>
              <a:cxnLst/>
              <a:rect l="l" t="t" r="r" b="b"/>
              <a:pathLst>
                <a:path w="156845" h="27939">
                  <a:moveTo>
                    <a:pt x="0" y="0"/>
                  </a:moveTo>
                  <a:lnTo>
                    <a:pt x="156501" y="27596"/>
                  </a:lnTo>
                </a:path>
              </a:pathLst>
            </a:custGeom>
            <a:ln w="349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57967" y="2638700"/>
              <a:ext cx="133350" cy="86995"/>
            </a:xfrm>
            <a:custGeom>
              <a:avLst/>
              <a:gdLst/>
              <a:ahLst/>
              <a:cxnLst/>
              <a:rect l="l" t="t" r="r" b="b"/>
              <a:pathLst>
                <a:path w="133350" h="86994">
                  <a:moveTo>
                    <a:pt x="0" y="86551"/>
                  </a:moveTo>
                  <a:lnTo>
                    <a:pt x="133278" y="0"/>
                  </a:lnTo>
                </a:path>
              </a:pathLst>
            </a:custGeom>
            <a:ln w="349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36485" y="2654211"/>
              <a:ext cx="88265" cy="130175"/>
            </a:xfrm>
            <a:custGeom>
              <a:avLst/>
              <a:gdLst/>
              <a:ahLst/>
              <a:cxnLst/>
              <a:rect l="l" t="t" r="r" b="b"/>
              <a:pathLst>
                <a:path w="88264" h="130175">
                  <a:moveTo>
                    <a:pt x="0" y="0"/>
                  </a:moveTo>
                  <a:lnTo>
                    <a:pt x="87790" y="130156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45149" y="2503026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5">
                  <a:moveTo>
                    <a:pt x="0" y="0"/>
                  </a:moveTo>
                  <a:lnTo>
                    <a:pt x="15891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72783" y="2676144"/>
              <a:ext cx="1002791" cy="27432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377493" y="2719119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891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56915" y="2816703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891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48610" y="2816703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891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31929" y="2719119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891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646226" y="2767624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920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353088" y="2816703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920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62906" y="2767624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920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76549" y="2719119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920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013736" y="2816703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891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074165" y="2767624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920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878933" y="2767624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891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353088" y="2854303"/>
              <a:ext cx="880744" cy="0"/>
            </a:xfrm>
            <a:custGeom>
              <a:avLst/>
              <a:gdLst/>
              <a:ahLst/>
              <a:cxnLst/>
              <a:rect l="l" t="t" r="r" b="b"/>
              <a:pathLst>
                <a:path w="880745">
                  <a:moveTo>
                    <a:pt x="0" y="0"/>
                  </a:moveTo>
                  <a:lnTo>
                    <a:pt x="880283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7736" y="4245864"/>
              <a:ext cx="819912" cy="61874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588511" y="4359281"/>
              <a:ext cx="695960" cy="0"/>
            </a:xfrm>
            <a:custGeom>
              <a:avLst/>
              <a:gdLst/>
              <a:ahLst/>
              <a:cxnLst/>
              <a:rect l="l" t="t" r="r" b="b"/>
              <a:pathLst>
                <a:path w="695960">
                  <a:moveTo>
                    <a:pt x="0" y="0"/>
                  </a:moveTo>
                  <a:lnTo>
                    <a:pt x="695541" y="1"/>
                  </a:lnTo>
                </a:path>
              </a:pathLst>
            </a:custGeom>
            <a:ln w="34925">
              <a:solidFill>
                <a:srgbClr val="0000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779654" y="4413455"/>
              <a:ext cx="504825" cy="0"/>
            </a:xfrm>
            <a:custGeom>
              <a:avLst/>
              <a:gdLst/>
              <a:ahLst/>
              <a:cxnLst/>
              <a:rect l="l" t="t" r="r" b="b"/>
              <a:pathLst>
                <a:path w="504825">
                  <a:moveTo>
                    <a:pt x="0" y="0"/>
                  </a:moveTo>
                  <a:lnTo>
                    <a:pt x="504398" y="1"/>
                  </a:lnTo>
                </a:path>
              </a:pathLst>
            </a:custGeom>
            <a:ln w="34925">
              <a:solidFill>
                <a:srgbClr val="0000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671136" y="4462410"/>
              <a:ext cx="613410" cy="0"/>
            </a:xfrm>
            <a:custGeom>
              <a:avLst/>
              <a:gdLst/>
              <a:ahLst/>
              <a:cxnLst/>
              <a:rect l="l" t="t" r="r" b="b"/>
              <a:pathLst>
                <a:path w="613410">
                  <a:moveTo>
                    <a:pt x="0" y="0"/>
                  </a:moveTo>
                  <a:lnTo>
                    <a:pt x="612916" y="1"/>
                  </a:lnTo>
                </a:path>
              </a:pathLst>
            </a:custGeom>
            <a:ln w="34925">
              <a:solidFill>
                <a:srgbClr val="0000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779654" y="4507156"/>
              <a:ext cx="504825" cy="0"/>
            </a:xfrm>
            <a:custGeom>
              <a:avLst/>
              <a:gdLst/>
              <a:ahLst/>
              <a:cxnLst/>
              <a:rect l="l" t="t" r="r" b="b"/>
              <a:pathLst>
                <a:path w="504825">
                  <a:moveTo>
                    <a:pt x="0" y="0"/>
                  </a:moveTo>
                  <a:lnTo>
                    <a:pt x="504398" y="1"/>
                  </a:lnTo>
                </a:path>
              </a:pathLst>
            </a:custGeom>
            <a:ln w="34925">
              <a:solidFill>
                <a:srgbClr val="0000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664753" y="4664237"/>
              <a:ext cx="613410" cy="0"/>
            </a:xfrm>
            <a:custGeom>
              <a:avLst/>
              <a:gdLst/>
              <a:ahLst/>
              <a:cxnLst/>
              <a:rect l="l" t="t" r="r" b="b"/>
              <a:pathLst>
                <a:path w="613410">
                  <a:moveTo>
                    <a:pt x="0" y="0"/>
                  </a:moveTo>
                  <a:lnTo>
                    <a:pt x="612916" y="1"/>
                  </a:lnTo>
                </a:path>
              </a:pathLst>
            </a:custGeom>
            <a:ln w="349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890332" y="4718413"/>
              <a:ext cx="387350" cy="0"/>
            </a:xfrm>
            <a:custGeom>
              <a:avLst/>
              <a:gdLst/>
              <a:ahLst/>
              <a:cxnLst/>
              <a:rect l="l" t="t" r="r" b="b"/>
              <a:pathLst>
                <a:path w="387350">
                  <a:moveTo>
                    <a:pt x="0" y="0"/>
                  </a:moveTo>
                  <a:lnTo>
                    <a:pt x="387338" y="1"/>
                  </a:lnTo>
                </a:path>
              </a:pathLst>
            </a:custGeom>
            <a:ln w="349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754777" y="4767366"/>
              <a:ext cx="523240" cy="0"/>
            </a:xfrm>
            <a:custGeom>
              <a:avLst/>
              <a:gdLst/>
              <a:ahLst/>
              <a:cxnLst/>
              <a:rect l="l" t="t" r="r" b="b"/>
              <a:pathLst>
                <a:path w="523239">
                  <a:moveTo>
                    <a:pt x="0" y="0"/>
                  </a:moveTo>
                  <a:lnTo>
                    <a:pt x="522893" y="1"/>
                  </a:lnTo>
                </a:path>
              </a:pathLst>
            </a:custGeom>
            <a:ln w="349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671136" y="4288397"/>
              <a:ext cx="613410" cy="0"/>
            </a:xfrm>
            <a:custGeom>
              <a:avLst/>
              <a:gdLst/>
              <a:ahLst/>
              <a:cxnLst/>
              <a:rect l="l" t="t" r="r" b="b"/>
              <a:pathLst>
                <a:path w="613410">
                  <a:moveTo>
                    <a:pt x="0" y="0"/>
                  </a:moveTo>
                  <a:lnTo>
                    <a:pt x="612916" y="1"/>
                  </a:lnTo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972768" y="4553110"/>
              <a:ext cx="311785" cy="0"/>
            </a:xfrm>
            <a:custGeom>
              <a:avLst/>
              <a:gdLst/>
              <a:ahLst/>
              <a:cxnLst/>
              <a:rect l="l" t="t" r="r" b="b"/>
              <a:pathLst>
                <a:path w="311785">
                  <a:moveTo>
                    <a:pt x="0" y="1"/>
                  </a:moveTo>
                  <a:lnTo>
                    <a:pt x="311285" y="0"/>
                  </a:lnTo>
                </a:path>
              </a:pathLst>
            </a:custGeom>
            <a:ln w="34925">
              <a:solidFill>
                <a:srgbClr val="06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773272" y="4610969"/>
              <a:ext cx="504825" cy="0"/>
            </a:xfrm>
            <a:custGeom>
              <a:avLst/>
              <a:gdLst/>
              <a:ahLst/>
              <a:cxnLst/>
              <a:rect l="l" t="t" r="r" b="b"/>
              <a:pathLst>
                <a:path w="504825">
                  <a:moveTo>
                    <a:pt x="0" y="0"/>
                  </a:moveTo>
                  <a:lnTo>
                    <a:pt x="504398" y="1"/>
                  </a:lnTo>
                </a:path>
              </a:pathLst>
            </a:custGeom>
            <a:ln w="34925">
              <a:solidFill>
                <a:srgbClr val="06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24016" y="4593336"/>
              <a:ext cx="249936" cy="28956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93886" y="4619244"/>
              <a:ext cx="98016" cy="1852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0112" y="4297679"/>
              <a:ext cx="249936" cy="37490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307879" y="4331700"/>
              <a:ext cx="82550" cy="254635"/>
            </a:xfrm>
            <a:custGeom>
              <a:avLst/>
              <a:gdLst/>
              <a:ahLst/>
              <a:cxnLst/>
              <a:rect l="l" t="t" r="r" b="b"/>
              <a:pathLst>
                <a:path w="82550" h="254635">
                  <a:moveTo>
                    <a:pt x="0" y="0"/>
                  </a:moveTo>
                  <a:lnTo>
                    <a:pt x="15986" y="4205"/>
                  </a:lnTo>
                  <a:lnTo>
                    <a:pt x="29041" y="15673"/>
                  </a:lnTo>
                  <a:lnTo>
                    <a:pt x="37842" y="32683"/>
                  </a:lnTo>
                  <a:lnTo>
                    <a:pt x="41070" y="53513"/>
                  </a:lnTo>
                  <a:lnTo>
                    <a:pt x="41070" y="73498"/>
                  </a:lnTo>
                  <a:lnTo>
                    <a:pt x="44298" y="94328"/>
                  </a:lnTo>
                  <a:lnTo>
                    <a:pt x="53099" y="111338"/>
                  </a:lnTo>
                  <a:lnTo>
                    <a:pt x="66154" y="122807"/>
                  </a:lnTo>
                  <a:lnTo>
                    <a:pt x="82141" y="127012"/>
                  </a:lnTo>
                  <a:lnTo>
                    <a:pt x="66154" y="131217"/>
                  </a:lnTo>
                  <a:lnTo>
                    <a:pt x="53099" y="142686"/>
                  </a:lnTo>
                  <a:lnTo>
                    <a:pt x="44298" y="159696"/>
                  </a:lnTo>
                  <a:lnTo>
                    <a:pt x="41070" y="180526"/>
                  </a:lnTo>
                  <a:lnTo>
                    <a:pt x="41070" y="200511"/>
                  </a:lnTo>
                  <a:lnTo>
                    <a:pt x="37842" y="221341"/>
                  </a:lnTo>
                  <a:lnTo>
                    <a:pt x="29041" y="238351"/>
                  </a:lnTo>
                  <a:lnTo>
                    <a:pt x="15986" y="249819"/>
                  </a:lnTo>
                  <a:lnTo>
                    <a:pt x="0" y="254025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5768" y="4187951"/>
              <a:ext cx="512064" cy="48768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655270" y="4233406"/>
              <a:ext cx="334645" cy="316230"/>
            </a:xfrm>
            <a:custGeom>
              <a:avLst/>
              <a:gdLst/>
              <a:ahLst/>
              <a:cxnLst/>
              <a:rect l="l" t="t" r="r" b="b"/>
              <a:pathLst>
                <a:path w="334645" h="316229">
                  <a:moveTo>
                    <a:pt x="152386" y="0"/>
                  </a:moveTo>
                  <a:lnTo>
                    <a:pt x="173392" y="1199"/>
                  </a:lnTo>
                  <a:lnTo>
                    <a:pt x="194050" y="4768"/>
                  </a:lnTo>
                  <a:lnTo>
                    <a:pt x="214157" y="10657"/>
                  </a:lnTo>
                  <a:lnTo>
                    <a:pt x="233508" y="18820"/>
                  </a:lnTo>
                </a:path>
                <a:path w="334645" h="316229">
                  <a:moveTo>
                    <a:pt x="30037" y="46604"/>
                  </a:moveTo>
                  <a:lnTo>
                    <a:pt x="52679" y="29334"/>
                  </a:lnTo>
                  <a:lnTo>
                    <a:pt x="77620" y="15848"/>
                  </a:lnTo>
                  <a:lnTo>
                    <a:pt x="104381" y="6357"/>
                  </a:lnTo>
                  <a:lnTo>
                    <a:pt x="132482" y="1076"/>
                  </a:lnTo>
                </a:path>
                <a:path w="334645" h="316229">
                  <a:moveTo>
                    <a:pt x="32737" y="315854"/>
                  </a:moveTo>
                  <a:lnTo>
                    <a:pt x="23602" y="307438"/>
                  </a:lnTo>
                  <a:lnTo>
                    <a:pt x="15081" y="298435"/>
                  </a:lnTo>
                  <a:lnTo>
                    <a:pt x="7204" y="288877"/>
                  </a:lnTo>
                  <a:lnTo>
                    <a:pt x="0" y="278797"/>
                  </a:lnTo>
                </a:path>
                <a:path w="334645" h="316229">
                  <a:moveTo>
                    <a:pt x="334432" y="171634"/>
                  </a:moveTo>
                  <a:lnTo>
                    <a:pt x="332626" y="206682"/>
                  </a:lnTo>
                  <a:lnTo>
                    <a:pt x="324082" y="240413"/>
                  </a:lnTo>
                  <a:lnTo>
                    <a:pt x="309135" y="271892"/>
                  </a:lnTo>
                  <a:lnTo>
                    <a:pt x="288122" y="300187"/>
                  </a:lnTo>
                </a:path>
                <a:path w="334645" h="316229">
                  <a:moveTo>
                    <a:pt x="253210" y="30062"/>
                  </a:moveTo>
                  <a:lnTo>
                    <a:pt x="282305" y="53781"/>
                  </a:lnTo>
                  <a:lnTo>
                    <a:pt x="305622" y="82585"/>
                  </a:lnTo>
                  <a:lnTo>
                    <a:pt x="322510" y="115478"/>
                  </a:lnTo>
                  <a:lnTo>
                    <a:pt x="332320" y="151462"/>
                  </a:lnTo>
                </a:path>
              </a:pathLst>
            </a:custGeom>
            <a:ln w="38100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694263" y="4554402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049" y="23433"/>
                  </a:moveTo>
                  <a:lnTo>
                    <a:pt x="28742" y="18494"/>
                  </a:lnTo>
                  <a:lnTo>
                    <a:pt x="18778" y="12930"/>
                  </a:lnTo>
                  <a:lnTo>
                    <a:pt x="9188" y="676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6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625500" y="4311772"/>
              <a:ext cx="31750" cy="181610"/>
            </a:xfrm>
            <a:custGeom>
              <a:avLst/>
              <a:gdLst/>
              <a:ahLst/>
              <a:cxnLst/>
              <a:rect l="l" t="t" r="r" b="b"/>
              <a:pathLst>
                <a:path w="31750" h="181610">
                  <a:moveTo>
                    <a:pt x="18604" y="181109"/>
                  </a:moveTo>
                  <a:lnTo>
                    <a:pt x="12780" y="168138"/>
                  </a:lnTo>
                  <a:lnTo>
                    <a:pt x="8015" y="154774"/>
                  </a:lnTo>
                  <a:lnTo>
                    <a:pt x="4328" y="141082"/>
                  </a:lnTo>
                  <a:lnTo>
                    <a:pt x="1739" y="127124"/>
                  </a:lnTo>
                </a:path>
                <a:path w="31750" h="181610">
                  <a:moveTo>
                    <a:pt x="0" y="96034"/>
                  </a:moveTo>
                  <a:lnTo>
                    <a:pt x="2659" y="70526"/>
                  </a:lnTo>
                  <a:lnTo>
                    <a:pt x="8919" y="45771"/>
                  </a:lnTo>
                  <a:lnTo>
                    <a:pt x="18658" y="22139"/>
                  </a:lnTo>
                  <a:lnTo>
                    <a:pt x="31754" y="0"/>
                  </a:lnTo>
                </a:path>
              </a:pathLst>
            </a:custGeom>
            <a:ln w="38100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03136" y="4541520"/>
              <a:ext cx="438912" cy="39623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902306" y="4585723"/>
              <a:ext cx="292735" cy="257810"/>
            </a:xfrm>
            <a:custGeom>
              <a:avLst/>
              <a:gdLst/>
              <a:ahLst/>
              <a:cxnLst/>
              <a:rect l="l" t="t" r="r" b="b"/>
              <a:pathLst>
                <a:path w="292734" h="257810">
                  <a:moveTo>
                    <a:pt x="165428" y="1177"/>
                  </a:moveTo>
                  <a:lnTo>
                    <a:pt x="184200" y="4704"/>
                  </a:lnTo>
                  <a:lnTo>
                    <a:pt x="202251" y="10490"/>
                  </a:lnTo>
                  <a:lnTo>
                    <a:pt x="219355" y="18446"/>
                  </a:lnTo>
                  <a:lnTo>
                    <a:pt x="235287" y="28485"/>
                  </a:lnTo>
                </a:path>
                <a:path w="292734" h="257810">
                  <a:moveTo>
                    <a:pt x="73086" y="18610"/>
                  </a:moveTo>
                  <a:lnTo>
                    <a:pt x="90469" y="10498"/>
                  </a:lnTo>
                  <a:lnTo>
                    <a:pt x="108752" y="4651"/>
                  </a:lnTo>
                  <a:lnTo>
                    <a:pt x="127687" y="1131"/>
                  </a:lnTo>
                  <a:lnTo>
                    <a:pt x="147031" y="0"/>
                  </a:lnTo>
                </a:path>
                <a:path w="292734" h="257810">
                  <a:moveTo>
                    <a:pt x="26335" y="217917"/>
                  </a:moveTo>
                  <a:lnTo>
                    <a:pt x="19984" y="208523"/>
                  </a:lnTo>
                  <a:lnTo>
                    <a:pt x="14460" y="198693"/>
                  </a:lnTo>
                  <a:lnTo>
                    <a:pt x="9787" y="188474"/>
                  </a:lnTo>
                  <a:lnTo>
                    <a:pt x="5991" y="177916"/>
                  </a:lnTo>
                </a:path>
                <a:path w="292734" h="257810">
                  <a:moveTo>
                    <a:pt x="292598" y="131823"/>
                  </a:moveTo>
                  <a:lnTo>
                    <a:pt x="291077" y="159613"/>
                  </a:lnTo>
                  <a:lnTo>
                    <a:pt x="283819" y="186299"/>
                  </a:lnTo>
                  <a:lnTo>
                    <a:pt x="271128" y="211098"/>
                  </a:lnTo>
                  <a:lnTo>
                    <a:pt x="253306" y="233229"/>
                  </a:lnTo>
                </a:path>
                <a:path w="292734" h="257810">
                  <a:moveTo>
                    <a:pt x="248229" y="39037"/>
                  </a:moveTo>
                  <a:lnTo>
                    <a:pt x="263617" y="55588"/>
                  </a:lnTo>
                  <a:lnTo>
                    <a:pt x="275970" y="74118"/>
                  </a:lnTo>
                  <a:lnTo>
                    <a:pt x="285084" y="94259"/>
                  </a:lnTo>
                  <a:lnTo>
                    <a:pt x="290754" y="115644"/>
                  </a:lnTo>
                </a:path>
                <a:path w="292734" h="257810">
                  <a:moveTo>
                    <a:pt x="70811" y="257276"/>
                  </a:moveTo>
                  <a:lnTo>
                    <a:pt x="61617" y="251577"/>
                  </a:lnTo>
                  <a:lnTo>
                    <a:pt x="52913" y="245249"/>
                  </a:lnTo>
                  <a:lnTo>
                    <a:pt x="44734" y="238323"/>
                  </a:lnTo>
                  <a:lnTo>
                    <a:pt x="37116" y="230825"/>
                  </a:lnTo>
                </a:path>
                <a:path w="292734" h="257810">
                  <a:moveTo>
                    <a:pt x="2486" y="164169"/>
                  </a:moveTo>
                  <a:lnTo>
                    <a:pt x="466" y="149992"/>
                  </a:lnTo>
                  <a:lnTo>
                    <a:pt x="0" y="135731"/>
                  </a:lnTo>
                  <a:lnTo>
                    <a:pt x="1085" y="121500"/>
                  </a:lnTo>
                  <a:lnTo>
                    <a:pt x="3719" y="107414"/>
                  </a:lnTo>
                </a:path>
                <a:path w="292734" h="257810">
                  <a:moveTo>
                    <a:pt x="8869" y="90997"/>
                  </a:moveTo>
                  <a:lnTo>
                    <a:pt x="17085" y="73555"/>
                  </a:lnTo>
                  <a:lnTo>
                    <a:pt x="27701" y="57421"/>
                  </a:lnTo>
                  <a:lnTo>
                    <a:pt x="40550" y="42813"/>
                  </a:lnTo>
                  <a:lnTo>
                    <a:pt x="55463" y="29951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6448239" y="1633220"/>
            <a:ext cx="851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solidFill>
                  <a:srgbClr val="002060"/>
                </a:solidFill>
                <a:latin typeface="Tahoma"/>
                <a:cs typeface="Tahoma"/>
              </a:rPr>
              <a:t>Assembly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527678" y="3526028"/>
            <a:ext cx="662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solidFill>
                  <a:srgbClr val="3EA546"/>
                </a:solidFill>
                <a:latin typeface="Tahoma"/>
                <a:cs typeface="Tahoma"/>
              </a:rPr>
              <a:t>Binning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672881" y="5449045"/>
            <a:ext cx="1216025" cy="1366520"/>
            <a:chOff x="2672881" y="5449045"/>
            <a:chExt cx="1216025" cy="1366520"/>
          </a:xfrm>
        </p:grpSpPr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72881" y="5449045"/>
              <a:ext cx="1215701" cy="790205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794452" y="5559564"/>
              <a:ext cx="945515" cy="514350"/>
            </a:xfrm>
            <a:custGeom>
              <a:avLst/>
              <a:gdLst/>
              <a:ahLst/>
              <a:cxnLst/>
              <a:rect l="l" t="t" r="r" b="b"/>
              <a:pathLst>
                <a:path w="945514" h="514350">
                  <a:moveTo>
                    <a:pt x="0" y="85653"/>
                  </a:moveTo>
                  <a:lnTo>
                    <a:pt x="6731" y="52313"/>
                  </a:lnTo>
                  <a:lnTo>
                    <a:pt x="25087" y="25087"/>
                  </a:lnTo>
                  <a:lnTo>
                    <a:pt x="52313" y="6731"/>
                  </a:lnTo>
                  <a:lnTo>
                    <a:pt x="85653" y="0"/>
                  </a:lnTo>
                  <a:lnTo>
                    <a:pt x="859277" y="0"/>
                  </a:lnTo>
                  <a:lnTo>
                    <a:pt x="892617" y="6731"/>
                  </a:lnTo>
                  <a:lnTo>
                    <a:pt x="919843" y="25087"/>
                  </a:lnTo>
                  <a:lnTo>
                    <a:pt x="938200" y="52313"/>
                  </a:lnTo>
                  <a:lnTo>
                    <a:pt x="944931" y="85653"/>
                  </a:lnTo>
                  <a:lnTo>
                    <a:pt x="944931" y="428256"/>
                  </a:lnTo>
                  <a:lnTo>
                    <a:pt x="938200" y="461596"/>
                  </a:lnTo>
                  <a:lnTo>
                    <a:pt x="919843" y="488822"/>
                  </a:lnTo>
                  <a:lnTo>
                    <a:pt x="892617" y="507179"/>
                  </a:lnTo>
                  <a:lnTo>
                    <a:pt x="859277" y="513910"/>
                  </a:lnTo>
                  <a:lnTo>
                    <a:pt x="85653" y="513910"/>
                  </a:lnTo>
                  <a:lnTo>
                    <a:pt x="52313" y="507179"/>
                  </a:lnTo>
                  <a:lnTo>
                    <a:pt x="25087" y="488822"/>
                  </a:lnTo>
                  <a:lnTo>
                    <a:pt x="6731" y="461596"/>
                  </a:lnTo>
                  <a:lnTo>
                    <a:pt x="0" y="428256"/>
                  </a:lnTo>
                  <a:lnTo>
                    <a:pt x="0" y="85653"/>
                  </a:lnTo>
                  <a:close/>
                </a:path>
              </a:pathLst>
            </a:custGeom>
            <a:ln w="33155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341509" y="5537466"/>
              <a:ext cx="33655" cy="50165"/>
            </a:xfrm>
            <a:custGeom>
              <a:avLst/>
              <a:gdLst/>
              <a:ahLst/>
              <a:cxnLst/>
              <a:rect l="l" t="t" r="r" b="b"/>
              <a:pathLst>
                <a:path w="33654" h="50164">
                  <a:moveTo>
                    <a:pt x="33159" y="3073"/>
                  </a:moveTo>
                  <a:lnTo>
                    <a:pt x="30086" y="0"/>
                  </a:lnTo>
                  <a:lnTo>
                    <a:pt x="19646" y="0"/>
                  </a:lnTo>
                  <a:lnTo>
                    <a:pt x="16586" y="3073"/>
                  </a:lnTo>
                  <a:lnTo>
                    <a:pt x="16586" y="2552"/>
                  </a:lnTo>
                  <a:lnTo>
                    <a:pt x="14033" y="0"/>
                  </a:lnTo>
                  <a:lnTo>
                    <a:pt x="2552" y="0"/>
                  </a:lnTo>
                  <a:lnTo>
                    <a:pt x="0" y="2552"/>
                  </a:lnTo>
                  <a:lnTo>
                    <a:pt x="0" y="5689"/>
                  </a:lnTo>
                  <a:lnTo>
                    <a:pt x="0" y="47180"/>
                  </a:lnTo>
                  <a:lnTo>
                    <a:pt x="2552" y="49733"/>
                  </a:lnTo>
                  <a:lnTo>
                    <a:pt x="14033" y="49733"/>
                  </a:lnTo>
                  <a:lnTo>
                    <a:pt x="16586" y="47180"/>
                  </a:lnTo>
                  <a:lnTo>
                    <a:pt x="16586" y="46659"/>
                  </a:lnTo>
                  <a:lnTo>
                    <a:pt x="19646" y="49733"/>
                  </a:lnTo>
                  <a:lnTo>
                    <a:pt x="30086" y="49733"/>
                  </a:lnTo>
                  <a:lnTo>
                    <a:pt x="33159" y="46659"/>
                  </a:lnTo>
                  <a:lnTo>
                    <a:pt x="33159" y="3073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355378" y="5501639"/>
              <a:ext cx="11430" cy="138430"/>
            </a:xfrm>
            <a:custGeom>
              <a:avLst/>
              <a:gdLst/>
              <a:ahLst/>
              <a:cxnLst/>
              <a:rect l="l" t="t" r="r" b="b"/>
              <a:pathLst>
                <a:path w="11429" h="138429">
                  <a:moveTo>
                    <a:pt x="10947" y="105410"/>
                  </a:moveTo>
                  <a:lnTo>
                    <a:pt x="8242" y="105410"/>
                  </a:lnTo>
                  <a:lnTo>
                    <a:pt x="8242" y="0"/>
                  </a:lnTo>
                  <a:lnTo>
                    <a:pt x="2717" y="0"/>
                  </a:lnTo>
                  <a:lnTo>
                    <a:pt x="2717" y="105410"/>
                  </a:lnTo>
                  <a:lnTo>
                    <a:pt x="0" y="105410"/>
                  </a:lnTo>
                  <a:lnTo>
                    <a:pt x="0" y="138430"/>
                  </a:lnTo>
                  <a:lnTo>
                    <a:pt x="10947" y="138430"/>
                  </a:lnTo>
                  <a:lnTo>
                    <a:pt x="10947" y="105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219945" y="5537466"/>
              <a:ext cx="33655" cy="50165"/>
            </a:xfrm>
            <a:custGeom>
              <a:avLst/>
              <a:gdLst/>
              <a:ahLst/>
              <a:cxnLst/>
              <a:rect l="l" t="t" r="r" b="b"/>
              <a:pathLst>
                <a:path w="33654" h="50164">
                  <a:moveTo>
                    <a:pt x="33147" y="3073"/>
                  </a:moveTo>
                  <a:lnTo>
                    <a:pt x="30086" y="0"/>
                  </a:lnTo>
                  <a:lnTo>
                    <a:pt x="19646" y="0"/>
                  </a:lnTo>
                  <a:lnTo>
                    <a:pt x="16573" y="3073"/>
                  </a:lnTo>
                  <a:lnTo>
                    <a:pt x="16573" y="2552"/>
                  </a:lnTo>
                  <a:lnTo>
                    <a:pt x="14033" y="0"/>
                  </a:lnTo>
                  <a:lnTo>
                    <a:pt x="2540" y="0"/>
                  </a:lnTo>
                  <a:lnTo>
                    <a:pt x="0" y="2552"/>
                  </a:lnTo>
                  <a:lnTo>
                    <a:pt x="0" y="5689"/>
                  </a:lnTo>
                  <a:lnTo>
                    <a:pt x="0" y="47180"/>
                  </a:lnTo>
                  <a:lnTo>
                    <a:pt x="2540" y="49733"/>
                  </a:lnTo>
                  <a:lnTo>
                    <a:pt x="14033" y="49733"/>
                  </a:lnTo>
                  <a:lnTo>
                    <a:pt x="16573" y="47180"/>
                  </a:lnTo>
                  <a:lnTo>
                    <a:pt x="16573" y="46659"/>
                  </a:lnTo>
                  <a:lnTo>
                    <a:pt x="19646" y="49733"/>
                  </a:lnTo>
                  <a:lnTo>
                    <a:pt x="30086" y="49733"/>
                  </a:lnTo>
                  <a:lnTo>
                    <a:pt x="33147" y="46659"/>
                  </a:lnTo>
                  <a:lnTo>
                    <a:pt x="33147" y="3073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233813" y="5501639"/>
              <a:ext cx="11430" cy="138430"/>
            </a:xfrm>
            <a:custGeom>
              <a:avLst/>
              <a:gdLst/>
              <a:ahLst/>
              <a:cxnLst/>
              <a:rect l="l" t="t" r="r" b="b"/>
              <a:pathLst>
                <a:path w="11430" h="138429">
                  <a:moveTo>
                    <a:pt x="10934" y="105410"/>
                  </a:moveTo>
                  <a:lnTo>
                    <a:pt x="8229" y="105410"/>
                  </a:lnTo>
                  <a:lnTo>
                    <a:pt x="8229" y="0"/>
                  </a:lnTo>
                  <a:lnTo>
                    <a:pt x="2705" y="0"/>
                  </a:lnTo>
                  <a:lnTo>
                    <a:pt x="2705" y="105410"/>
                  </a:lnTo>
                  <a:lnTo>
                    <a:pt x="0" y="105410"/>
                  </a:lnTo>
                  <a:lnTo>
                    <a:pt x="0" y="138430"/>
                  </a:lnTo>
                  <a:lnTo>
                    <a:pt x="10934" y="138430"/>
                  </a:lnTo>
                  <a:lnTo>
                    <a:pt x="10934" y="105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534918" y="5537466"/>
              <a:ext cx="38735" cy="50165"/>
            </a:xfrm>
            <a:custGeom>
              <a:avLst/>
              <a:gdLst/>
              <a:ahLst/>
              <a:cxnLst/>
              <a:rect l="l" t="t" r="r" b="b"/>
              <a:pathLst>
                <a:path w="38735" h="50164">
                  <a:moveTo>
                    <a:pt x="38684" y="4089"/>
                  </a:moveTo>
                  <a:lnTo>
                    <a:pt x="34582" y="0"/>
                  </a:lnTo>
                  <a:lnTo>
                    <a:pt x="20675" y="0"/>
                  </a:lnTo>
                  <a:lnTo>
                    <a:pt x="16573" y="4089"/>
                  </a:lnTo>
                  <a:lnTo>
                    <a:pt x="16573" y="2552"/>
                  </a:lnTo>
                  <a:lnTo>
                    <a:pt x="14033" y="0"/>
                  </a:lnTo>
                  <a:lnTo>
                    <a:pt x="2552" y="0"/>
                  </a:lnTo>
                  <a:lnTo>
                    <a:pt x="0" y="2552"/>
                  </a:lnTo>
                  <a:lnTo>
                    <a:pt x="0" y="5689"/>
                  </a:lnTo>
                  <a:lnTo>
                    <a:pt x="0" y="47180"/>
                  </a:lnTo>
                  <a:lnTo>
                    <a:pt x="2552" y="49733"/>
                  </a:lnTo>
                  <a:lnTo>
                    <a:pt x="14033" y="49733"/>
                  </a:lnTo>
                  <a:lnTo>
                    <a:pt x="16573" y="47180"/>
                  </a:lnTo>
                  <a:lnTo>
                    <a:pt x="16573" y="45643"/>
                  </a:lnTo>
                  <a:lnTo>
                    <a:pt x="20675" y="49733"/>
                  </a:lnTo>
                  <a:lnTo>
                    <a:pt x="34582" y="49733"/>
                  </a:lnTo>
                  <a:lnTo>
                    <a:pt x="38684" y="45643"/>
                  </a:lnTo>
                  <a:lnTo>
                    <a:pt x="38684" y="408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548786" y="5501639"/>
              <a:ext cx="11430" cy="138430"/>
            </a:xfrm>
            <a:custGeom>
              <a:avLst/>
              <a:gdLst/>
              <a:ahLst/>
              <a:cxnLst/>
              <a:rect l="l" t="t" r="r" b="b"/>
              <a:pathLst>
                <a:path w="11429" h="138429">
                  <a:moveTo>
                    <a:pt x="10947" y="105410"/>
                  </a:moveTo>
                  <a:lnTo>
                    <a:pt x="8242" y="105410"/>
                  </a:lnTo>
                  <a:lnTo>
                    <a:pt x="8242" y="0"/>
                  </a:lnTo>
                  <a:lnTo>
                    <a:pt x="2705" y="0"/>
                  </a:lnTo>
                  <a:lnTo>
                    <a:pt x="2705" y="105410"/>
                  </a:lnTo>
                  <a:lnTo>
                    <a:pt x="0" y="105410"/>
                  </a:lnTo>
                  <a:lnTo>
                    <a:pt x="0" y="138430"/>
                  </a:lnTo>
                  <a:lnTo>
                    <a:pt x="10947" y="138430"/>
                  </a:lnTo>
                  <a:lnTo>
                    <a:pt x="10947" y="105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11752" y="5786132"/>
              <a:ext cx="50165" cy="33655"/>
            </a:xfrm>
            <a:custGeom>
              <a:avLst/>
              <a:gdLst/>
              <a:ahLst/>
              <a:cxnLst/>
              <a:rect l="l" t="t" r="r" b="b"/>
              <a:pathLst>
                <a:path w="50164" h="33654">
                  <a:moveTo>
                    <a:pt x="49733" y="2552"/>
                  </a:moveTo>
                  <a:lnTo>
                    <a:pt x="47180" y="0"/>
                  </a:lnTo>
                  <a:lnTo>
                    <a:pt x="44043" y="0"/>
                  </a:lnTo>
                  <a:lnTo>
                    <a:pt x="2540" y="0"/>
                  </a:lnTo>
                  <a:lnTo>
                    <a:pt x="0" y="2552"/>
                  </a:lnTo>
                  <a:lnTo>
                    <a:pt x="0" y="14033"/>
                  </a:lnTo>
                  <a:lnTo>
                    <a:pt x="2540" y="16573"/>
                  </a:lnTo>
                  <a:lnTo>
                    <a:pt x="3060" y="16573"/>
                  </a:lnTo>
                  <a:lnTo>
                    <a:pt x="0" y="19646"/>
                  </a:lnTo>
                  <a:lnTo>
                    <a:pt x="0" y="30086"/>
                  </a:lnTo>
                  <a:lnTo>
                    <a:pt x="3060" y="33159"/>
                  </a:lnTo>
                  <a:lnTo>
                    <a:pt x="46659" y="33159"/>
                  </a:lnTo>
                  <a:lnTo>
                    <a:pt x="49733" y="30086"/>
                  </a:lnTo>
                  <a:lnTo>
                    <a:pt x="49733" y="19646"/>
                  </a:lnTo>
                  <a:lnTo>
                    <a:pt x="46659" y="16573"/>
                  </a:lnTo>
                  <a:lnTo>
                    <a:pt x="47180" y="16573"/>
                  </a:lnTo>
                  <a:lnTo>
                    <a:pt x="49733" y="14033"/>
                  </a:lnTo>
                  <a:lnTo>
                    <a:pt x="49733" y="2552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667696" y="5795009"/>
              <a:ext cx="135890" cy="21590"/>
            </a:xfrm>
            <a:custGeom>
              <a:avLst/>
              <a:gdLst/>
              <a:ahLst/>
              <a:cxnLst/>
              <a:rect l="l" t="t" r="r" b="b"/>
              <a:pathLst>
                <a:path w="135889" h="21589">
                  <a:moveTo>
                    <a:pt x="135509" y="7620"/>
                  </a:moveTo>
                  <a:lnTo>
                    <a:pt x="30238" y="7620"/>
                  </a:lnTo>
                  <a:lnTo>
                    <a:pt x="30238" y="0"/>
                  </a:lnTo>
                  <a:lnTo>
                    <a:pt x="17018" y="0"/>
                  </a:lnTo>
                  <a:lnTo>
                    <a:pt x="17018" y="7620"/>
                  </a:lnTo>
                  <a:lnTo>
                    <a:pt x="1778" y="7620"/>
                  </a:lnTo>
                  <a:lnTo>
                    <a:pt x="1778" y="10160"/>
                  </a:lnTo>
                  <a:lnTo>
                    <a:pt x="0" y="10160"/>
                  </a:lnTo>
                  <a:lnTo>
                    <a:pt x="0" y="12700"/>
                  </a:lnTo>
                  <a:lnTo>
                    <a:pt x="17145" y="12700"/>
                  </a:lnTo>
                  <a:lnTo>
                    <a:pt x="17145" y="21590"/>
                  </a:lnTo>
                  <a:lnTo>
                    <a:pt x="30238" y="21590"/>
                  </a:lnTo>
                  <a:lnTo>
                    <a:pt x="30238" y="12700"/>
                  </a:lnTo>
                  <a:lnTo>
                    <a:pt x="135509" y="12700"/>
                  </a:lnTo>
                  <a:lnTo>
                    <a:pt x="135509" y="10160"/>
                  </a:lnTo>
                  <a:lnTo>
                    <a:pt x="135509" y="7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429927" y="6051371"/>
              <a:ext cx="38735" cy="55880"/>
            </a:xfrm>
            <a:custGeom>
              <a:avLst/>
              <a:gdLst/>
              <a:ahLst/>
              <a:cxnLst/>
              <a:rect l="l" t="t" r="r" b="b"/>
              <a:pathLst>
                <a:path w="38735" h="55879">
                  <a:moveTo>
                    <a:pt x="38684" y="4102"/>
                  </a:moveTo>
                  <a:lnTo>
                    <a:pt x="34582" y="0"/>
                  </a:lnTo>
                  <a:lnTo>
                    <a:pt x="20675" y="0"/>
                  </a:lnTo>
                  <a:lnTo>
                    <a:pt x="16573" y="4102"/>
                  </a:lnTo>
                  <a:lnTo>
                    <a:pt x="16573" y="2552"/>
                  </a:lnTo>
                  <a:lnTo>
                    <a:pt x="14033" y="0"/>
                  </a:lnTo>
                  <a:lnTo>
                    <a:pt x="2540" y="0"/>
                  </a:lnTo>
                  <a:lnTo>
                    <a:pt x="0" y="2552"/>
                  </a:lnTo>
                  <a:lnTo>
                    <a:pt x="0" y="5689"/>
                  </a:lnTo>
                  <a:lnTo>
                    <a:pt x="0" y="52717"/>
                  </a:lnTo>
                  <a:lnTo>
                    <a:pt x="2540" y="55257"/>
                  </a:lnTo>
                  <a:lnTo>
                    <a:pt x="14033" y="55257"/>
                  </a:lnTo>
                  <a:lnTo>
                    <a:pt x="16573" y="52717"/>
                  </a:lnTo>
                  <a:lnTo>
                    <a:pt x="16573" y="51168"/>
                  </a:lnTo>
                  <a:lnTo>
                    <a:pt x="20675" y="55257"/>
                  </a:lnTo>
                  <a:lnTo>
                    <a:pt x="34582" y="55257"/>
                  </a:lnTo>
                  <a:lnTo>
                    <a:pt x="38684" y="51168"/>
                  </a:lnTo>
                  <a:lnTo>
                    <a:pt x="38684" y="4102"/>
                  </a:lnTo>
                  <a:close/>
                </a:path>
              </a:pathLst>
            </a:custGeom>
            <a:solidFill>
              <a:srgbClr val="043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443732" y="6015989"/>
              <a:ext cx="11430" cy="138430"/>
            </a:xfrm>
            <a:custGeom>
              <a:avLst/>
              <a:gdLst/>
              <a:ahLst/>
              <a:cxnLst/>
              <a:rect l="l" t="t" r="r" b="b"/>
              <a:pathLst>
                <a:path w="11429" h="138429">
                  <a:moveTo>
                    <a:pt x="11074" y="104140"/>
                  </a:moveTo>
                  <a:lnTo>
                    <a:pt x="8293" y="104140"/>
                  </a:lnTo>
                  <a:lnTo>
                    <a:pt x="8293" y="0"/>
                  </a:lnTo>
                  <a:lnTo>
                    <a:pt x="2768" y="0"/>
                  </a:lnTo>
                  <a:lnTo>
                    <a:pt x="2768" y="104140"/>
                  </a:lnTo>
                  <a:lnTo>
                    <a:pt x="0" y="104140"/>
                  </a:lnTo>
                  <a:lnTo>
                    <a:pt x="0" y="138430"/>
                  </a:lnTo>
                  <a:lnTo>
                    <a:pt x="11074" y="138430"/>
                  </a:lnTo>
                  <a:lnTo>
                    <a:pt x="11074" y="104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534918" y="6051371"/>
              <a:ext cx="38735" cy="55880"/>
            </a:xfrm>
            <a:custGeom>
              <a:avLst/>
              <a:gdLst/>
              <a:ahLst/>
              <a:cxnLst/>
              <a:rect l="l" t="t" r="r" b="b"/>
              <a:pathLst>
                <a:path w="38735" h="55879">
                  <a:moveTo>
                    <a:pt x="38684" y="4102"/>
                  </a:moveTo>
                  <a:lnTo>
                    <a:pt x="34582" y="0"/>
                  </a:lnTo>
                  <a:lnTo>
                    <a:pt x="20675" y="0"/>
                  </a:lnTo>
                  <a:lnTo>
                    <a:pt x="16573" y="4102"/>
                  </a:lnTo>
                  <a:lnTo>
                    <a:pt x="16573" y="2552"/>
                  </a:lnTo>
                  <a:lnTo>
                    <a:pt x="14033" y="0"/>
                  </a:lnTo>
                  <a:lnTo>
                    <a:pt x="2552" y="0"/>
                  </a:lnTo>
                  <a:lnTo>
                    <a:pt x="0" y="2552"/>
                  </a:lnTo>
                  <a:lnTo>
                    <a:pt x="0" y="5689"/>
                  </a:lnTo>
                  <a:lnTo>
                    <a:pt x="0" y="52717"/>
                  </a:lnTo>
                  <a:lnTo>
                    <a:pt x="2552" y="55257"/>
                  </a:lnTo>
                  <a:lnTo>
                    <a:pt x="14033" y="55257"/>
                  </a:lnTo>
                  <a:lnTo>
                    <a:pt x="16573" y="52717"/>
                  </a:lnTo>
                  <a:lnTo>
                    <a:pt x="16573" y="51168"/>
                  </a:lnTo>
                  <a:lnTo>
                    <a:pt x="20675" y="55257"/>
                  </a:lnTo>
                  <a:lnTo>
                    <a:pt x="34582" y="55257"/>
                  </a:lnTo>
                  <a:lnTo>
                    <a:pt x="38684" y="51168"/>
                  </a:lnTo>
                  <a:lnTo>
                    <a:pt x="38684" y="4102"/>
                  </a:lnTo>
                  <a:close/>
                </a:path>
              </a:pathLst>
            </a:custGeom>
            <a:solidFill>
              <a:srgbClr val="043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548723" y="6015989"/>
              <a:ext cx="11430" cy="138430"/>
            </a:xfrm>
            <a:custGeom>
              <a:avLst/>
              <a:gdLst/>
              <a:ahLst/>
              <a:cxnLst/>
              <a:rect l="l" t="t" r="r" b="b"/>
              <a:pathLst>
                <a:path w="11429" h="138429">
                  <a:moveTo>
                    <a:pt x="11074" y="104140"/>
                  </a:moveTo>
                  <a:lnTo>
                    <a:pt x="8305" y="104140"/>
                  </a:lnTo>
                  <a:lnTo>
                    <a:pt x="8305" y="0"/>
                  </a:lnTo>
                  <a:lnTo>
                    <a:pt x="2768" y="0"/>
                  </a:lnTo>
                  <a:lnTo>
                    <a:pt x="2768" y="104140"/>
                  </a:lnTo>
                  <a:lnTo>
                    <a:pt x="0" y="104140"/>
                  </a:lnTo>
                  <a:lnTo>
                    <a:pt x="0" y="138430"/>
                  </a:lnTo>
                  <a:lnTo>
                    <a:pt x="11074" y="138430"/>
                  </a:lnTo>
                  <a:lnTo>
                    <a:pt x="11074" y="104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706228" y="5703239"/>
              <a:ext cx="55880" cy="38735"/>
            </a:xfrm>
            <a:custGeom>
              <a:avLst/>
              <a:gdLst/>
              <a:ahLst/>
              <a:cxnLst/>
              <a:rect l="l" t="t" r="r" b="b"/>
              <a:pathLst>
                <a:path w="55879" h="38735">
                  <a:moveTo>
                    <a:pt x="55257" y="3403"/>
                  </a:moveTo>
                  <a:lnTo>
                    <a:pt x="51854" y="0"/>
                  </a:lnTo>
                  <a:lnTo>
                    <a:pt x="47663" y="0"/>
                  </a:lnTo>
                  <a:lnTo>
                    <a:pt x="3390" y="0"/>
                  </a:lnTo>
                  <a:lnTo>
                    <a:pt x="0" y="3403"/>
                  </a:lnTo>
                  <a:lnTo>
                    <a:pt x="0" y="18707"/>
                  </a:lnTo>
                  <a:lnTo>
                    <a:pt x="3390" y="22110"/>
                  </a:lnTo>
                  <a:lnTo>
                    <a:pt x="3060" y="22110"/>
                  </a:lnTo>
                  <a:lnTo>
                    <a:pt x="0" y="25184"/>
                  </a:lnTo>
                  <a:lnTo>
                    <a:pt x="0" y="35610"/>
                  </a:lnTo>
                  <a:lnTo>
                    <a:pt x="3060" y="38684"/>
                  </a:lnTo>
                  <a:lnTo>
                    <a:pt x="52184" y="38684"/>
                  </a:lnTo>
                  <a:lnTo>
                    <a:pt x="55257" y="35610"/>
                  </a:lnTo>
                  <a:lnTo>
                    <a:pt x="55257" y="25184"/>
                  </a:lnTo>
                  <a:lnTo>
                    <a:pt x="52184" y="22110"/>
                  </a:lnTo>
                  <a:lnTo>
                    <a:pt x="51854" y="22110"/>
                  </a:lnTo>
                  <a:lnTo>
                    <a:pt x="55257" y="18707"/>
                  </a:lnTo>
                  <a:lnTo>
                    <a:pt x="55257" y="3403"/>
                  </a:lnTo>
                  <a:close/>
                </a:path>
              </a:pathLst>
            </a:custGeom>
            <a:solidFill>
              <a:srgbClr val="043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667366" y="5717539"/>
              <a:ext cx="135890" cy="21590"/>
            </a:xfrm>
            <a:custGeom>
              <a:avLst/>
              <a:gdLst/>
              <a:ahLst/>
              <a:cxnLst/>
              <a:rect l="l" t="t" r="r" b="b"/>
              <a:pathLst>
                <a:path w="135889" h="21589">
                  <a:moveTo>
                    <a:pt x="135839" y="7620"/>
                  </a:moveTo>
                  <a:lnTo>
                    <a:pt x="30568" y="7620"/>
                  </a:lnTo>
                  <a:lnTo>
                    <a:pt x="30568" y="0"/>
                  </a:lnTo>
                  <a:lnTo>
                    <a:pt x="17678" y="0"/>
                  </a:lnTo>
                  <a:lnTo>
                    <a:pt x="17678" y="7620"/>
                  </a:lnTo>
                  <a:lnTo>
                    <a:pt x="2438" y="7620"/>
                  </a:lnTo>
                  <a:lnTo>
                    <a:pt x="2438" y="10160"/>
                  </a:lnTo>
                  <a:lnTo>
                    <a:pt x="0" y="10160"/>
                  </a:lnTo>
                  <a:lnTo>
                    <a:pt x="0" y="12700"/>
                  </a:lnTo>
                  <a:lnTo>
                    <a:pt x="17145" y="12700"/>
                  </a:lnTo>
                  <a:lnTo>
                    <a:pt x="17145" y="21590"/>
                  </a:lnTo>
                  <a:lnTo>
                    <a:pt x="30568" y="21590"/>
                  </a:lnTo>
                  <a:lnTo>
                    <a:pt x="30568" y="12700"/>
                  </a:lnTo>
                  <a:lnTo>
                    <a:pt x="135839" y="12700"/>
                  </a:lnTo>
                  <a:lnTo>
                    <a:pt x="135839" y="10160"/>
                  </a:lnTo>
                  <a:lnTo>
                    <a:pt x="135839" y="7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59684" y="5537466"/>
              <a:ext cx="38735" cy="55880"/>
            </a:xfrm>
            <a:custGeom>
              <a:avLst/>
              <a:gdLst/>
              <a:ahLst/>
              <a:cxnLst/>
              <a:rect l="l" t="t" r="r" b="b"/>
              <a:pathLst>
                <a:path w="38735" h="55879">
                  <a:moveTo>
                    <a:pt x="38684" y="4089"/>
                  </a:moveTo>
                  <a:lnTo>
                    <a:pt x="34594" y="0"/>
                  </a:lnTo>
                  <a:lnTo>
                    <a:pt x="20675" y="0"/>
                  </a:lnTo>
                  <a:lnTo>
                    <a:pt x="16586" y="4089"/>
                  </a:lnTo>
                  <a:lnTo>
                    <a:pt x="16586" y="2552"/>
                  </a:lnTo>
                  <a:lnTo>
                    <a:pt x="14033" y="0"/>
                  </a:lnTo>
                  <a:lnTo>
                    <a:pt x="2552" y="0"/>
                  </a:lnTo>
                  <a:lnTo>
                    <a:pt x="0" y="2552"/>
                  </a:lnTo>
                  <a:lnTo>
                    <a:pt x="0" y="5689"/>
                  </a:lnTo>
                  <a:lnTo>
                    <a:pt x="0" y="52717"/>
                  </a:lnTo>
                  <a:lnTo>
                    <a:pt x="2552" y="55257"/>
                  </a:lnTo>
                  <a:lnTo>
                    <a:pt x="14033" y="55257"/>
                  </a:lnTo>
                  <a:lnTo>
                    <a:pt x="16586" y="52717"/>
                  </a:lnTo>
                  <a:lnTo>
                    <a:pt x="16586" y="51168"/>
                  </a:lnTo>
                  <a:lnTo>
                    <a:pt x="20675" y="55257"/>
                  </a:lnTo>
                  <a:lnTo>
                    <a:pt x="34594" y="55257"/>
                  </a:lnTo>
                  <a:lnTo>
                    <a:pt x="38684" y="51168"/>
                  </a:lnTo>
                  <a:lnTo>
                    <a:pt x="38684" y="4089"/>
                  </a:lnTo>
                  <a:close/>
                </a:path>
              </a:pathLst>
            </a:custGeom>
            <a:solidFill>
              <a:srgbClr val="043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073565" y="5501639"/>
              <a:ext cx="11430" cy="138430"/>
            </a:xfrm>
            <a:custGeom>
              <a:avLst/>
              <a:gdLst/>
              <a:ahLst/>
              <a:cxnLst/>
              <a:rect l="l" t="t" r="r" b="b"/>
              <a:pathLst>
                <a:path w="11430" h="138429">
                  <a:moveTo>
                    <a:pt x="10934" y="105410"/>
                  </a:moveTo>
                  <a:lnTo>
                    <a:pt x="8229" y="105410"/>
                  </a:lnTo>
                  <a:lnTo>
                    <a:pt x="8229" y="0"/>
                  </a:lnTo>
                  <a:lnTo>
                    <a:pt x="2705" y="0"/>
                  </a:lnTo>
                  <a:lnTo>
                    <a:pt x="2705" y="105410"/>
                  </a:lnTo>
                  <a:lnTo>
                    <a:pt x="0" y="105410"/>
                  </a:lnTo>
                  <a:lnTo>
                    <a:pt x="0" y="138430"/>
                  </a:lnTo>
                  <a:lnTo>
                    <a:pt x="10934" y="138430"/>
                  </a:lnTo>
                  <a:lnTo>
                    <a:pt x="10934" y="105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018251" y="6020487"/>
              <a:ext cx="27940" cy="83185"/>
            </a:xfrm>
            <a:custGeom>
              <a:avLst/>
              <a:gdLst/>
              <a:ahLst/>
              <a:cxnLst/>
              <a:rect l="l" t="t" r="r" b="b"/>
              <a:pathLst>
                <a:path w="27939" h="83185">
                  <a:moveTo>
                    <a:pt x="0" y="32010"/>
                  </a:moveTo>
                  <a:lnTo>
                    <a:pt x="1005" y="49926"/>
                  </a:lnTo>
                  <a:lnTo>
                    <a:pt x="2044" y="65611"/>
                  </a:lnTo>
                  <a:lnTo>
                    <a:pt x="3152" y="76837"/>
                  </a:lnTo>
                  <a:lnTo>
                    <a:pt x="4362" y="81373"/>
                  </a:lnTo>
                  <a:lnTo>
                    <a:pt x="5714" y="74432"/>
                  </a:lnTo>
                  <a:lnTo>
                    <a:pt x="7180" y="58599"/>
                  </a:lnTo>
                  <a:lnTo>
                    <a:pt x="8691" y="42710"/>
                  </a:lnTo>
                  <a:lnTo>
                    <a:pt x="10179" y="35600"/>
                  </a:lnTo>
                  <a:lnTo>
                    <a:pt x="11684" y="43706"/>
                  </a:lnTo>
                  <a:lnTo>
                    <a:pt x="13223" y="60955"/>
                  </a:lnTo>
                  <a:lnTo>
                    <a:pt x="14695" y="77419"/>
                  </a:lnTo>
                  <a:lnTo>
                    <a:pt x="15996" y="83168"/>
                  </a:lnTo>
                  <a:lnTo>
                    <a:pt x="16956" y="72174"/>
                  </a:lnTo>
                  <a:lnTo>
                    <a:pt x="17677" y="50858"/>
                  </a:lnTo>
                  <a:lnTo>
                    <a:pt x="18467" y="27972"/>
                  </a:lnTo>
                  <a:lnTo>
                    <a:pt x="19631" y="12265"/>
                  </a:lnTo>
                  <a:lnTo>
                    <a:pt x="21570" y="0"/>
                  </a:lnTo>
                  <a:lnTo>
                    <a:pt x="27629" y="9573"/>
                  </a:lnTo>
                </a:path>
              </a:pathLst>
            </a:custGeom>
            <a:ln w="5525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001674" y="6020487"/>
              <a:ext cx="22225" cy="83185"/>
            </a:xfrm>
            <a:custGeom>
              <a:avLst/>
              <a:gdLst/>
              <a:ahLst/>
              <a:cxnLst/>
              <a:rect l="l" t="t" r="r" b="b"/>
              <a:pathLst>
                <a:path w="22225" h="83185">
                  <a:moveTo>
                    <a:pt x="0" y="32010"/>
                  </a:moveTo>
                  <a:lnTo>
                    <a:pt x="804" y="49926"/>
                  </a:lnTo>
                  <a:lnTo>
                    <a:pt x="1635" y="65611"/>
                  </a:lnTo>
                  <a:lnTo>
                    <a:pt x="2522" y="76837"/>
                  </a:lnTo>
                  <a:lnTo>
                    <a:pt x="3490" y="81373"/>
                  </a:lnTo>
                  <a:lnTo>
                    <a:pt x="4571" y="74432"/>
                  </a:lnTo>
                  <a:lnTo>
                    <a:pt x="5744" y="58599"/>
                  </a:lnTo>
                  <a:lnTo>
                    <a:pt x="6952" y="42710"/>
                  </a:lnTo>
                  <a:lnTo>
                    <a:pt x="8143" y="35600"/>
                  </a:lnTo>
                  <a:lnTo>
                    <a:pt x="9347" y="43706"/>
                  </a:lnTo>
                  <a:lnTo>
                    <a:pt x="10579" y="60955"/>
                  </a:lnTo>
                  <a:lnTo>
                    <a:pt x="11756" y="77419"/>
                  </a:lnTo>
                  <a:lnTo>
                    <a:pt x="12796" y="83168"/>
                  </a:lnTo>
                  <a:lnTo>
                    <a:pt x="13564" y="72174"/>
                  </a:lnTo>
                  <a:lnTo>
                    <a:pt x="14141" y="50858"/>
                  </a:lnTo>
                  <a:lnTo>
                    <a:pt x="14773" y="27972"/>
                  </a:lnTo>
                  <a:lnTo>
                    <a:pt x="15705" y="12265"/>
                  </a:lnTo>
                  <a:lnTo>
                    <a:pt x="17256" y="0"/>
                  </a:lnTo>
                  <a:lnTo>
                    <a:pt x="22103" y="9573"/>
                  </a:lnTo>
                </a:path>
              </a:pathLst>
            </a:custGeom>
            <a:ln w="5525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197843" y="6045844"/>
              <a:ext cx="44450" cy="55880"/>
            </a:xfrm>
            <a:custGeom>
              <a:avLst/>
              <a:gdLst/>
              <a:ahLst/>
              <a:cxnLst/>
              <a:rect l="l" t="t" r="r" b="b"/>
              <a:pathLst>
                <a:path w="44450" h="55879">
                  <a:moveTo>
                    <a:pt x="22104" y="0"/>
                  </a:moveTo>
                  <a:lnTo>
                    <a:pt x="13500" y="2171"/>
                  </a:lnTo>
                  <a:lnTo>
                    <a:pt x="6473" y="8092"/>
                  </a:lnTo>
                  <a:lnTo>
                    <a:pt x="1736" y="16874"/>
                  </a:lnTo>
                  <a:lnTo>
                    <a:pt x="0" y="27629"/>
                  </a:lnTo>
                  <a:lnTo>
                    <a:pt x="1736" y="38384"/>
                  </a:lnTo>
                  <a:lnTo>
                    <a:pt x="6473" y="47166"/>
                  </a:lnTo>
                  <a:lnTo>
                    <a:pt x="13500" y="53087"/>
                  </a:lnTo>
                  <a:lnTo>
                    <a:pt x="22104" y="55259"/>
                  </a:lnTo>
                  <a:lnTo>
                    <a:pt x="30707" y="53087"/>
                  </a:lnTo>
                  <a:lnTo>
                    <a:pt x="37733" y="47166"/>
                  </a:lnTo>
                  <a:lnTo>
                    <a:pt x="42470" y="38384"/>
                  </a:lnTo>
                  <a:lnTo>
                    <a:pt x="44207" y="27629"/>
                  </a:lnTo>
                  <a:lnTo>
                    <a:pt x="42470" y="16874"/>
                  </a:lnTo>
                  <a:lnTo>
                    <a:pt x="37733" y="8092"/>
                  </a:lnTo>
                  <a:lnTo>
                    <a:pt x="30707" y="2171"/>
                  </a:lnTo>
                  <a:lnTo>
                    <a:pt x="2210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192310" y="5962967"/>
              <a:ext cx="64135" cy="226695"/>
            </a:xfrm>
            <a:custGeom>
              <a:avLst/>
              <a:gdLst/>
              <a:ahLst/>
              <a:cxnLst/>
              <a:rect l="l" t="t" r="r" b="b"/>
              <a:pathLst>
                <a:path w="64135" h="226695">
                  <a:moveTo>
                    <a:pt x="13893" y="152082"/>
                  </a:moveTo>
                  <a:lnTo>
                    <a:pt x="11049" y="152082"/>
                  </a:lnTo>
                  <a:lnTo>
                    <a:pt x="11049" y="46672"/>
                  </a:lnTo>
                  <a:lnTo>
                    <a:pt x="5524" y="46672"/>
                  </a:lnTo>
                  <a:lnTo>
                    <a:pt x="5524" y="152082"/>
                  </a:lnTo>
                  <a:lnTo>
                    <a:pt x="2692" y="152082"/>
                  </a:lnTo>
                  <a:lnTo>
                    <a:pt x="2692" y="185102"/>
                  </a:lnTo>
                  <a:lnTo>
                    <a:pt x="13893" y="185102"/>
                  </a:lnTo>
                  <a:lnTo>
                    <a:pt x="13893" y="152082"/>
                  </a:lnTo>
                  <a:close/>
                </a:path>
                <a:path w="64135" h="226695">
                  <a:moveTo>
                    <a:pt x="16573" y="3708"/>
                  </a:moveTo>
                  <a:lnTo>
                    <a:pt x="12865" y="0"/>
                  </a:lnTo>
                  <a:lnTo>
                    <a:pt x="3708" y="0"/>
                  </a:lnTo>
                  <a:lnTo>
                    <a:pt x="0" y="3708"/>
                  </a:lnTo>
                  <a:lnTo>
                    <a:pt x="0" y="8280"/>
                  </a:lnTo>
                  <a:lnTo>
                    <a:pt x="0" y="12865"/>
                  </a:lnTo>
                  <a:lnTo>
                    <a:pt x="3708" y="16573"/>
                  </a:lnTo>
                  <a:lnTo>
                    <a:pt x="12865" y="16573"/>
                  </a:lnTo>
                  <a:lnTo>
                    <a:pt x="16573" y="12865"/>
                  </a:lnTo>
                  <a:lnTo>
                    <a:pt x="16573" y="3708"/>
                  </a:lnTo>
                  <a:close/>
                </a:path>
                <a:path w="64135" h="226695">
                  <a:moveTo>
                    <a:pt x="55257" y="213690"/>
                  </a:moveTo>
                  <a:lnTo>
                    <a:pt x="51549" y="209981"/>
                  </a:lnTo>
                  <a:lnTo>
                    <a:pt x="42392" y="209981"/>
                  </a:lnTo>
                  <a:lnTo>
                    <a:pt x="38684" y="213690"/>
                  </a:lnTo>
                  <a:lnTo>
                    <a:pt x="38684" y="218262"/>
                  </a:lnTo>
                  <a:lnTo>
                    <a:pt x="38684" y="222846"/>
                  </a:lnTo>
                  <a:lnTo>
                    <a:pt x="42392" y="226555"/>
                  </a:lnTo>
                  <a:lnTo>
                    <a:pt x="51549" y="226555"/>
                  </a:lnTo>
                  <a:lnTo>
                    <a:pt x="55257" y="222846"/>
                  </a:lnTo>
                  <a:lnTo>
                    <a:pt x="55257" y="213690"/>
                  </a:lnTo>
                  <a:close/>
                </a:path>
                <a:path w="64135" h="226695">
                  <a:moveTo>
                    <a:pt x="63550" y="80124"/>
                  </a:moveTo>
                  <a:lnTo>
                    <a:pt x="52501" y="46964"/>
                  </a:lnTo>
                  <a:lnTo>
                    <a:pt x="41440" y="80124"/>
                  </a:lnTo>
                  <a:lnTo>
                    <a:pt x="49733" y="80124"/>
                  </a:lnTo>
                  <a:lnTo>
                    <a:pt x="49733" y="185394"/>
                  </a:lnTo>
                  <a:lnTo>
                    <a:pt x="55257" y="185394"/>
                  </a:lnTo>
                  <a:lnTo>
                    <a:pt x="55257" y="80124"/>
                  </a:lnTo>
                  <a:lnTo>
                    <a:pt x="63550" y="801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938126" y="5537460"/>
              <a:ext cx="44450" cy="55880"/>
            </a:xfrm>
            <a:custGeom>
              <a:avLst/>
              <a:gdLst/>
              <a:ahLst/>
              <a:cxnLst/>
              <a:rect l="l" t="t" r="r" b="b"/>
              <a:pathLst>
                <a:path w="44450" h="55879">
                  <a:moveTo>
                    <a:pt x="22103" y="0"/>
                  </a:moveTo>
                  <a:lnTo>
                    <a:pt x="13499" y="2171"/>
                  </a:lnTo>
                  <a:lnTo>
                    <a:pt x="6473" y="8092"/>
                  </a:lnTo>
                  <a:lnTo>
                    <a:pt x="1736" y="16875"/>
                  </a:lnTo>
                  <a:lnTo>
                    <a:pt x="0" y="27630"/>
                  </a:lnTo>
                  <a:lnTo>
                    <a:pt x="1736" y="38384"/>
                  </a:lnTo>
                  <a:lnTo>
                    <a:pt x="6473" y="47166"/>
                  </a:lnTo>
                  <a:lnTo>
                    <a:pt x="13499" y="53088"/>
                  </a:lnTo>
                  <a:lnTo>
                    <a:pt x="22103" y="55259"/>
                  </a:lnTo>
                  <a:lnTo>
                    <a:pt x="30707" y="53088"/>
                  </a:lnTo>
                  <a:lnTo>
                    <a:pt x="37733" y="47166"/>
                  </a:lnTo>
                  <a:lnTo>
                    <a:pt x="42470" y="38384"/>
                  </a:lnTo>
                  <a:lnTo>
                    <a:pt x="44207" y="27630"/>
                  </a:lnTo>
                  <a:lnTo>
                    <a:pt x="42470" y="16875"/>
                  </a:lnTo>
                  <a:lnTo>
                    <a:pt x="37733" y="8092"/>
                  </a:lnTo>
                  <a:lnTo>
                    <a:pt x="30707" y="2171"/>
                  </a:lnTo>
                  <a:lnTo>
                    <a:pt x="2210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932595" y="5449049"/>
              <a:ext cx="64135" cy="226695"/>
            </a:xfrm>
            <a:custGeom>
              <a:avLst/>
              <a:gdLst/>
              <a:ahLst/>
              <a:cxnLst/>
              <a:rect l="l" t="t" r="r" b="b"/>
              <a:pathLst>
                <a:path w="64135" h="226695">
                  <a:moveTo>
                    <a:pt x="13754" y="158000"/>
                  </a:moveTo>
                  <a:lnTo>
                    <a:pt x="11049" y="158000"/>
                  </a:lnTo>
                  <a:lnTo>
                    <a:pt x="11049" y="52590"/>
                  </a:lnTo>
                  <a:lnTo>
                    <a:pt x="5524" y="52590"/>
                  </a:lnTo>
                  <a:lnTo>
                    <a:pt x="5524" y="158000"/>
                  </a:lnTo>
                  <a:lnTo>
                    <a:pt x="2819" y="158000"/>
                  </a:lnTo>
                  <a:lnTo>
                    <a:pt x="2819" y="191020"/>
                  </a:lnTo>
                  <a:lnTo>
                    <a:pt x="13754" y="191020"/>
                  </a:lnTo>
                  <a:lnTo>
                    <a:pt x="13754" y="158000"/>
                  </a:lnTo>
                  <a:close/>
                </a:path>
                <a:path w="64135" h="226695">
                  <a:moveTo>
                    <a:pt x="16573" y="3708"/>
                  </a:moveTo>
                  <a:lnTo>
                    <a:pt x="12865" y="0"/>
                  </a:lnTo>
                  <a:lnTo>
                    <a:pt x="3708" y="0"/>
                  </a:lnTo>
                  <a:lnTo>
                    <a:pt x="0" y="3708"/>
                  </a:lnTo>
                  <a:lnTo>
                    <a:pt x="0" y="8293"/>
                  </a:lnTo>
                  <a:lnTo>
                    <a:pt x="0" y="12865"/>
                  </a:lnTo>
                  <a:lnTo>
                    <a:pt x="3708" y="16586"/>
                  </a:lnTo>
                  <a:lnTo>
                    <a:pt x="12865" y="16586"/>
                  </a:lnTo>
                  <a:lnTo>
                    <a:pt x="16573" y="12865"/>
                  </a:lnTo>
                  <a:lnTo>
                    <a:pt x="16573" y="3708"/>
                  </a:lnTo>
                  <a:close/>
                </a:path>
                <a:path w="64135" h="226695">
                  <a:moveTo>
                    <a:pt x="55257" y="213702"/>
                  </a:moveTo>
                  <a:lnTo>
                    <a:pt x="52781" y="209981"/>
                  </a:lnTo>
                  <a:lnTo>
                    <a:pt x="46685" y="209981"/>
                  </a:lnTo>
                  <a:lnTo>
                    <a:pt x="44208" y="213702"/>
                  </a:lnTo>
                  <a:lnTo>
                    <a:pt x="44208" y="218274"/>
                  </a:lnTo>
                  <a:lnTo>
                    <a:pt x="44208" y="222859"/>
                  </a:lnTo>
                  <a:lnTo>
                    <a:pt x="46685" y="226568"/>
                  </a:lnTo>
                  <a:lnTo>
                    <a:pt x="52781" y="226568"/>
                  </a:lnTo>
                  <a:lnTo>
                    <a:pt x="55257" y="222859"/>
                  </a:lnTo>
                  <a:lnTo>
                    <a:pt x="55257" y="213702"/>
                  </a:lnTo>
                  <a:close/>
                </a:path>
                <a:path w="64135" h="226695">
                  <a:moveTo>
                    <a:pt x="63550" y="85648"/>
                  </a:moveTo>
                  <a:lnTo>
                    <a:pt x="52489" y="52501"/>
                  </a:lnTo>
                  <a:lnTo>
                    <a:pt x="41440" y="85648"/>
                  </a:lnTo>
                  <a:lnTo>
                    <a:pt x="49733" y="85648"/>
                  </a:lnTo>
                  <a:lnTo>
                    <a:pt x="49733" y="190931"/>
                  </a:lnTo>
                  <a:lnTo>
                    <a:pt x="55257" y="190931"/>
                  </a:lnTo>
                  <a:lnTo>
                    <a:pt x="55257" y="85648"/>
                  </a:lnTo>
                  <a:lnTo>
                    <a:pt x="63550" y="856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098377" y="6051370"/>
              <a:ext cx="38735" cy="55880"/>
            </a:xfrm>
            <a:custGeom>
              <a:avLst/>
              <a:gdLst/>
              <a:ahLst/>
              <a:cxnLst/>
              <a:rect l="l" t="t" r="r" b="b"/>
              <a:pathLst>
                <a:path w="38735" h="55879">
                  <a:moveTo>
                    <a:pt x="19340" y="0"/>
                  </a:moveTo>
                  <a:lnTo>
                    <a:pt x="11812" y="2171"/>
                  </a:lnTo>
                  <a:lnTo>
                    <a:pt x="5664" y="8092"/>
                  </a:lnTo>
                  <a:lnTo>
                    <a:pt x="1519" y="16874"/>
                  </a:lnTo>
                  <a:lnTo>
                    <a:pt x="0" y="27629"/>
                  </a:lnTo>
                  <a:lnTo>
                    <a:pt x="1519" y="38384"/>
                  </a:lnTo>
                  <a:lnTo>
                    <a:pt x="5664" y="47166"/>
                  </a:lnTo>
                  <a:lnTo>
                    <a:pt x="11812" y="53087"/>
                  </a:lnTo>
                  <a:lnTo>
                    <a:pt x="19340" y="55259"/>
                  </a:lnTo>
                  <a:lnTo>
                    <a:pt x="26869" y="53087"/>
                  </a:lnTo>
                  <a:lnTo>
                    <a:pt x="33016" y="47166"/>
                  </a:lnTo>
                  <a:lnTo>
                    <a:pt x="37161" y="38384"/>
                  </a:lnTo>
                  <a:lnTo>
                    <a:pt x="38681" y="27629"/>
                  </a:lnTo>
                  <a:lnTo>
                    <a:pt x="37161" y="16874"/>
                  </a:lnTo>
                  <a:lnTo>
                    <a:pt x="33016" y="8092"/>
                  </a:lnTo>
                  <a:lnTo>
                    <a:pt x="26869" y="2171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070745" y="5449049"/>
              <a:ext cx="768350" cy="741045"/>
            </a:xfrm>
            <a:custGeom>
              <a:avLst/>
              <a:gdLst/>
              <a:ahLst/>
              <a:cxnLst/>
              <a:rect l="l" t="t" r="r" b="b"/>
              <a:pathLst>
                <a:path w="768350" h="741045">
                  <a:moveTo>
                    <a:pt x="16573" y="3708"/>
                  </a:moveTo>
                  <a:lnTo>
                    <a:pt x="12865" y="0"/>
                  </a:lnTo>
                  <a:lnTo>
                    <a:pt x="3708" y="0"/>
                  </a:lnTo>
                  <a:lnTo>
                    <a:pt x="0" y="3708"/>
                  </a:lnTo>
                  <a:lnTo>
                    <a:pt x="0" y="8293"/>
                  </a:lnTo>
                  <a:lnTo>
                    <a:pt x="0" y="12865"/>
                  </a:lnTo>
                  <a:lnTo>
                    <a:pt x="3708" y="16586"/>
                  </a:lnTo>
                  <a:lnTo>
                    <a:pt x="12865" y="16586"/>
                  </a:lnTo>
                  <a:lnTo>
                    <a:pt x="16573" y="12865"/>
                  </a:lnTo>
                  <a:lnTo>
                    <a:pt x="16573" y="3708"/>
                  </a:lnTo>
                  <a:close/>
                </a:path>
                <a:path w="768350" h="741045">
                  <a:moveTo>
                    <a:pt x="33147" y="517626"/>
                  </a:moveTo>
                  <a:lnTo>
                    <a:pt x="29438" y="513918"/>
                  </a:lnTo>
                  <a:lnTo>
                    <a:pt x="20281" y="513918"/>
                  </a:lnTo>
                  <a:lnTo>
                    <a:pt x="16573" y="517626"/>
                  </a:lnTo>
                  <a:lnTo>
                    <a:pt x="16573" y="522198"/>
                  </a:lnTo>
                  <a:lnTo>
                    <a:pt x="16573" y="526783"/>
                  </a:lnTo>
                  <a:lnTo>
                    <a:pt x="20281" y="530491"/>
                  </a:lnTo>
                  <a:lnTo>
                    <a:pt x="29438" y="530491"/>
                  </a:lnTo>
                  <a:lnTo>
                    <a:pt x="33147" y="526783"/>
                  </a:lnTo>
                  <a:lnTo>
                    <a:pt x="33147" y="517626"/>
                  </a:lnTo>
                  <a:close/>
                </a:path>
                <a:path w="768350" h="741045">
                  <a:moveTo>
                    <a:pt x="35991" y="666000"/>
                  </a:moveTo>
                  <a:lnTo>
                    <a:pt x="33147" y="666000"/>
                  </a:lnTo>
                  <a:lnTo>
                    <a:pt x="33147" y="560590"/>
                  </a:lnTo>
                  <a:lnTo>
                    <a:pt x="27622" y="560590"/>
                  </a:lnTo>
                  <a:lnTo>
                    <a:pt x="27622" y="666000"/>
                  </a:lnTo>
                  <a:lnTo>
                    <a:pt x="24790" y="666000"/>
                  </a:lnTo>
                  <a:lnTo>
                    <a:pt x="24790" y="699020"/>
                  </a:lnTo>
                  <a:lnTo>
                    <a:pt x="35991" y="699020"/>
                  </a:lnTo>
                  <a:lnTo>
                    <a:pt x="35991" y="666000"/>
                  </a:lnTo>
                  <a:close/>
                </a:path>
                <a:path w="768350" h="741045">
                  <a:moveTo>
                    <a:pt x="71831" y="727608"/>
                  </a:moveTo>
                  <a:lnTo>
                    <a:pt x="69354" y="723900"/>
                  </a:lnTo>
                  <a:lnTo>
                    <a:pt x="63258" y="723900"/>
                  </a:lnTo>
                  <a:lnTo>
                    <a:pt x="60782" y="727608"/>
                  </a:lnTo>
                  <a:lnTo>
                    <a:pt x="60782" y="732180"/>
                  </a:lnTo>
                  <a:lnTo>
                    <a:pt x="60782" y="736765"/>
                  </a:lnTo>
                  <a:lnTo>
                    <a:pt x="63258" y="740473"/>
                  </a:lnTo>
                  <a:lnTo>
                    <a:pt x="69354" y="740473"/>
                  </a:lnTo>
                  <a:lnTo>
                    <a:pt x="71831" y="736765"/>
                  </a:lnTo>
                  <a:lnTo>
                    <a:pt x="71831" y="727608"/>
                  </a:lnTo>
                  <a:close/>
                </a:path>
                <a:path w="768350" h="741045">
                  <a:moveTo>
                    <a:pt x="80124" y="594042"/>
                  </a:moveTo>
                  <a:lnTo>
                    <a:pt x="69075" y="560882"/>
                  </a:lnTo>
                  <a:lnTo>
                    <a:pt x="58013" y="594042"/>
                  </a:lnTo>
                  <a:lnTo>
                    <a:pt x="66306" y="594042"/>
                  </a:lnTo>
                  <a:lnTo>
                    <a:pt x="66306" y="699312"/>
                  </a:lnTo>
                  <a:lnTo>
                    <a:pt x="71831" y="699312"/>
                  </a:lnTo>
                  <a:lnTo>
                    <a:pt x="71831" y="594042"/>
                  </a:lnTo>
                  <a:lnTo>
                    <a:pt x="80124" y="594042"/>
                  </a:lnTo>
                  <a:close/>
                </a:path>
                <a:path w="768350" h="741045">
                  <a:moveTo>
                    <a:pt x="176822" y="3708"/>
                  </a:moveTo>
                  <a:lnTo>
                    <a:pt x="173113" y="0"/>
                  </a:lnTo>
                  <a:lnTo>
                    <a:pt x="163957" y="0"/>
                  </a:lnTo>
                  <a:lnTo>
                    <a:pt x="160248" y="3708"/>
                  </a:lnTo>
                  <a:lnTo>
                    <a:pt x="160248" y="8293"/>
                  </a:lnTo>
                  <a:lnTo>
                    <a:pt x="160248" y="12865"/>
                  </a:lnTo>
                  <a:lnTo>
                    <a:pt x="163957" y="16586"/>
                  </a:lnTo>
                  <a:lnTo>
                    <a:pt x="173113" y="16586"/>
                  </a:lnTo>
                  <a:lnTo>
                    <a:pt x="176822" y="12865"/>
                  </a:lnTo>
                  <a:lnTo>
                    <a:pt x="176822" y="3708"/>
                  </a:lnTo>
                  <a:close/>
                </a:path>
                <a:path w="768350" h="741045">
                  <a:moveTo>
                    <a:pt x="298399" y="3708"/>
                  </a:moveTo>
                  <a:lnTo>
                    <a:pt x="294690" y="0"/>
                  </a:lnTo>
                  <a:lnTo>
                    <a:pt x="285534" y="0"/>
                  </a:lnTo>
                  <a:lnTo>
                    <a:pt x="281813" y="3708"/>
                  </a:lnTo>
                  <a:lnTo>
                    <a:pt x="281813" y="8293"/>
                  </a:lnTo>
                  <a:lnTo>
                    <a:pt x="281813" y="12865"/>
                  </a:lnTo>
                  <a:lnTo>
                    <a:pt x="285534" y="16586"/>
                  </a:lnTo>
                  <a:lnTo>
                    <a:pt x="294690" y="16586"/>
                  </a:lnTo>
                  <a:lnTo>
                    <a:pt x="298399" y="12865"/>
                  </a:lnTo>
                  <a:lnTo>
                    <a:pt x="298399" y="3708"/>
                  </a:lnTo>
                  <a:close/>
                </a:path>
                <a:path w="768350" h="741045">
                  <a:moveTo>
                    <a:pt x="491807" y="3708"/>
                  </a:moveTo>
                  <a:lnTo>
                    <a:pt x="488086" y="0"/>
                  </a:lnTo>
                  <a:lnTo>
                    <a:pt x="478942" y="0"/>
                  </a:lnTo>
                  <a:lnTo>
                    <a:pt x="475221" y="3708"/>
                  </a:lnTo>
                  <a:lnTo>
                    <a:pt x="475221" y="8293"/>
                  </a:lnTo>
                  <a:lnTo>
                    <a:pt x="475221" y="12865"/>
                  </a:lnTo>
                  <a:lnTo>
                    <a:pt x="478942" y="16586"/>
                  </a:lnTo>
                  <a:lnTo>
                    <a:pt x="488086" y="16586"/>
                  </a:lnTo>
                  <a:lnTo>
                    <a:pt x="491807" y="12865"/>
                  </a:lnTo>
                  <a:lnTo>
                    <a:pt x="491807" y="3708"/>
                  </a:lnTo>
                  <a:close/>
                </a:path>
                <a:path w="768350" h="741045">
                  <a:moveTo>
                    <a:pt x="768096" y="350608"/>
                  </a:moveTo>
                  <a:lnTo>
                    <a:pt x="764387" y="348132"/>
                  </a:lnTo>
                  <a:lnTo>
                    <a:pt x="755230" y="348132"/>
                  </a:lnTo>
                  <a:lnTo>
                    <a:pt x="751522" y="350608"/>
                  </a:lnTo>
                  <a:lnTo>
                    <a:pt x="751522" y="353656"/>
                  </a:lnTo>
                  <a:lnTo>
                    <a:pt x="751522" y="356717"/>
                  </a:lnTo>
                  <a:lnTo>
                    <a:pt x="755230" y="359181"/>
                  </a:lnTo>
                  <a:lnTo>
                    <a:pt x="764387" y="359181"/>
                  </a:lnTo>
                  <a:lnTo>
                    <a:pt x="768096" y="356717"/>
                  </a:lnTo>
                  <a:lnTo>
                    <a:pt x="768096" y="350608"/>
                  </a:lnTo>
                  <a:close/>
                </a:path>
                <a:path w="768350" h="741045">
                  <a:moveTo>
                    <a:pt x="768096" y="268960"/>
                  </a:moveTo>
                  <a:lnTo>
                    <a:pt x="764387" y="265252"/>
                  </a:lnTo>
                  <a:lnTo>
                    <a:pt x="755230" y="265252"/>
                  </a:lnTo>
                  <a:lnTo>
                    <a:pt x="751522" y="268960"/>
                  </a:lnTo>
                  <a:lnTo>
                    <a:pt x="751522" y="273532"/>
                  </a:lnTo>
                  <a:lnTo>
                    <a:pt x="751522" y="278117"/>
                  </a:lnTo>
                  <a:lnTo>
                    <a:pt x="755230" y="281825"/>
                  </a:lnTo>
                  <a:lnTo>
                    <a:pt x="764387" y="281825"/>
                  </a:lnTo>
                  <a:lnTo>
                    <a:pt x="768096" y="278117"/>
                  </a:lnTo>
                  <a:lnTo>
                    <a:pt x="768096" y="268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769797" y="5827570"/>
              <a:ext cx="83185" cy="27940"/>
            </a:xfrm>
            <a:custGeom>
              <a:avLst/>
              <a:gdLst/>
              <a:ahLst/>
              <a:cxnLst/>
              <a:rect l="l" t="t" r="r" b="b"/>
              <a:pathLst>
                <a:path w="83185" h="27939">
                  <a:moveTo>
                    <a:pt x="51157" y="0"/>
                  </a:moveTo>
                  <a:lnTo>
                    <a:pt x="33242" y="1005"/>
                  </a:lnTo>
                  <a:lnTo>
                    <a:pt x="17557" y="2044"/>
                  </a:lnTo>
                  <a:lnTo>
                    <a:pt x="6331" y="3152"/>
                  </a:lnTo>
                  <a:lnTo>
                    <a:pt x="1795" y="4362"/>
                  </a:lnTo>
                  <a:lnTo>
                    <a:pt x="8736" y="5714"/>
                  </a:lnTo>
                  <a:lnTo>
                    <a:pt x="24569" y="7180"/>
                  </a:lnTo>
                  <a:lnTo>
                    <a:pt x="40457" y="8691"/>
                  </a:lnTo>
                  <a:lnTo>
                    <a:pt x="47567" y="10179"/>
                  </a:lnTo>
                  <a:lnTo>
                    <a:pt x="39462" y="11684"/>
                  </a:lnTo>
                  <a:lnTo>
                    <a:pt x="22213" y="13223"/>
                  </a:lnTo>
                  <a:lnTo>
                    <a:pt x="5749" y="14695"/>
                  </a:lnTo>
                  <a:lnTo>
                    <a:pt x="0" y="15996"/>
                  </a:lnTo>
                  <a:lnTo>
                    <a:pt x="10994" y="16956"/>
                  </a:lnTo>
                  <a:lnTo>
                    <a:pt x="32310" y="17677"/>
                  </a:lnTo>
                  <a:lnTo>
                    <a:pt x="55196" y="18467"/>
                  </a:lnTo>
                  <a:lnTo>
                    <a:pt x="70902" y="19631"/>
                  </a:lnTo>
                  <a:lnTo>
                    <a:pt x="83168" y="21570"/>
                  </a:lnTo>
                  <a:lnTo>
                    <a:pt x="73595" y="27629"/>
                  </a:lnTo>
                </a:path>
              </a:pathLst>
            </a:custGeom>
            <a:ln w="5525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769797" y="5810993"/>
              <a:ext cx="83185" cy="27940"/>
            </a:xfrm>
            <a:custGeom>
              <a:avLst/>
              <a:gdLst/>
              <a:ahLst/>
              <a:cxnLst/>
              <a:rect l="l" t="t" r="r" b="b"/>
              <a:pathLst>
                <a:path w="83185" h="27939">
                  <a:moveTo>
                    <a:pt x="51157" y="0"/>
                  </a:moveTo>
                  <a:lnTo>
                    <a:pt x="33242" y="1005"/>
                  </a:lnTo>
                  <a:lnTo>
                    <a:pt x="17557" y="2044"/>
                  </a:lnTo>
                  <a:lnTo>
                    <a:pt x="6331" y="3152"/>
                  </a:lnTo>
                  <a:lnTo>
                    <a:pt x="1795" y="4362"/>
                  </a:lnTo>
                  <a:lnTo>
                    <a:pt x="8736" y="5714"/>
                  </a:lnTo>
                  <a:lnTo>
                    <a:pt x="24569" y="7180"/>
                  </a:lnTo>
                  <a:lnTo>
                    <a:pt x="40457" y="8691"/>
                  </a:lnTo>
                  <a:lnTo>
                    <a:pt x="47567" y="10179"/>
                  </a:lnTo>
                  <a:lnTo>
                    <a:pt x="39462" y="11684"/>
                  </a:lnTo>
                  <a:lnTo>
                    <a:pt x="22213" y="13223"/>
                  </a:lnTo>
                  <a:lnTo>
                    <a:pt x="5749" y="14695"/>
                  </a:lnTo>
                  <a:lnTo>
                    <a:pt x="0" y="15996"/>
                  </a:lnTo>
                  <a:lnTo>
                    <a:pt x="10994" y="16956"/>
                  </a:lnTo>
                  <a:lnTo>
                    <a:pt x="32310" y="17677"/>
                  </a:lnTo>
                  <a:lnTo>
                    <a:pt x="55196" y="18467"/>
                  </a:lnTo>
                  <a:lnTo>
                    <a:pt x="70902" y="19631"/>
                  </a:lnTo>
                  <a:lnTo>
                    <a:pt x="83168" y="21570"/>
                  </a:lnTo>
                  <a:lnTo>
                    <a:pt x="73595" y="27629"/>
                  </a:lnTo>
                </a:path>
              </a:pathLst>
            </a:custGeom>
            <a:ln w="5525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761284" y="5703239"/>
              <a:ext cx="55880" cy="38735"/>
            </a:xfrm>
            <a:custGeom>
              <a:avLst/>
              <a:gdLst/>
              <a:ahLst/>
              <a:cxnLst/>
              <a:rect l="l" t="t" r="r" b="b"/>
              <a:pathLst>
                <a:path w="55880" h="38735">
                  <a:moveTo>
                    <a:pt x="55270" y="4102"/>
                  </a:moveTo>
                  <a:lnTo>
                    <a:pt x="51168" y="0"/>
                  </a:lnTo>
                  <a:lnTo>
                    <a:pt x="4102" y="0"/>
                  </a:lnTo>
                  <a:lnTo>
                    <a:pt x="0" y="4102"/>
                  </a:lnTo>
                  <a:lnTo>
                    <a:pt x="0" y="18008"/>
                  </a:lnTo>
                  <a:lnTo>
                    <a:pt x="4102" y="22110"/>
                  </a:lnTo>
                  <a:lnTo>
                    <a:pt x="2552" y="22110"/>
                  </a:lnTo>
                  <a:lnTo>
                    <a:pt x="0" y="24650"/>
                  </a:lnTo>
                  <a:lnTo>
                    <a:pt x="0" y="36144"/>
                  </a:lnTo>
                  <a:lnTo>
                    <a:pt x="2552" y="38684"/>
                  </a:lnTo>
                  <a:lnTo>
                    <a:pt x="5689" y="38684"/>
                  </a:lnTo>
                  <a:lnTo>
                    <a:pt x="52717" y="38684"/>
                  </a:lnTo>
                  <a:lnTo>
                    <a:pt x="55270" y="36144"/>
                  </a:lnTo>
                  <a:lnTo>
                    <a:pt x="55270" y="24650"/>
                  </a:lnTo>
                  <a:lnTo>
                    <a:pt x="52717" y="22110"/>
                  </a:lnTo>
                  <a:lnTo>
                    <a:pt x="51168" y="22110"/>
                  </a:lnTo>
                  <a:lnTo>
                    <a:pt x="55270" y="18008"/>
                  </a:lnTo>
                  <a:lnTo>
                    <a:pt x="55270" y="4102"/>
                  </a:lnTo>
                  <a:close/>
                </a:path>
              </a:pathLst>
            </a:custGeom>
            <a:solidFill>
              <a:srgbClr val="043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672880" y="5714301"/>
              <a:ext cx="188595" cy="25400"/>
            </a:xfrm>
            <a:custGeom>
              <a:avLst/>
              <a:gdLst/>
              <a:ahLst/>
              <a:cxnLst/>
              <a:rect l="l" t="t" r="r" b="b"/>
              <a:pathLst>
                <a:path w="188594" h="25400">
                  <a:moveTo>
                    <a:pt x="16573" y="3708"/>
                  </a:moveTo>
                  <a:lnTo>
                    <a:pt x="12865" y="0"/>
                  </a:lnTo>
                  <a:lnTo>
                    <a:pt x="3708" y="0"/>
                  </a:lnTo>
                  <a:lnTo>
                    <a:pt x="0" y="3708"/>
                  </a:lnTo>
                  <a:lnTo>
                    <a:pt x="0" y="12865"/>
                  </a:lnTo>
                  <a:lnTo>
                    <a:pt x="3708" y="16573"/>
                  </a:lnTo>
                  <a:lnTo>
                    <a:pt x="8280" y="16573"/>
                  </a:lnTo>
                  <a:lnTo>
                    <a:pt x="12865" y="16573"/>
                  </a:lnTo>
                  <a:lnTo>
                    <a:pt x="16573" y="12865"/>
                  </a:lnTo>
                  <a:lnTo>
                    <a:pt x="16573" y="3708"/>
                  </a:lnTo>
                  <a:close/>
                </a:path>
                <a:path w="188594" h="25400">
                  <a:moveTo>
                    <a:pt x="188328" y="13398"/>
                  </a:moveTo>
                  <a:lnTo>
                    <a:pt x="185902" y="13398"/>
                  </a:lnTo>
                  <a:lnTo>
                    <a:pt x="185902" y="10858"/>
                  </a:lnTo>
                  <a:lnTo>
                    <a:pt x="170662" y="10858"/>
                  </a:lnTo>
                  <a:lnTo>
                    <a:pt x="170662" y="3238"/>
                  </a:lnTo>
                  <a:lnTo>
                    <a:pt x="157772" y="3238"/>
                  </a:lnTo>
                  <a:lnTo>
                    <a:pt x="157772" y="10858"/>
                  </a:lnTo>
                  <a:lnTo>
                    <a:pt x="52489" y="10858"/>
                  </a:lnTo>
                  <a:lnTo>
                    <a:pt x="52489" y="13398"/>
                  </a:lnTo>
                  <a:lnTo>
                    <a:pt x="52489" y="15938"/>
                  </a:lnTo>
                  <a:lnTo>
                    <a:pt x="157772" y="15938"/>
                  </a:lnTo>
                  <a:lnTo>
                    <a:pt x="157772" y="24828"/>
                  </a:lnTo>
                  <a:lnTo>
                    <a:pt x="171183" y="24828"/>
                  </a:lnTo>
                  <a:lnTo>
                    <a:pt x="171183" y="15938"/>
                  </a:lnTo>
                  <a:lnTo>
                    <a:pt x="188328" y="15938"/>
                  </a:lnTo>
                  <a:lnTo>
                    <a:pt x="188328" y="13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309175" y="5780741"/>
              <a:ext cx="44450" cy="45085"/>
            </a:xfrm>
            <a:custGeom>
              <a:avLst/>
              <a:gdLst/>
              <a:ahLst/>
              <a:cxnLst/>
              <a:rect l="l" t="t" r="r" b="b"/>
              <a:pathLst>
                <a:path w="44450" h="45085">
                  <a:moveTo>
                    <a:pt x="40786" y="0"/>
                  </a:moveTo>
                  <a:lnTo>
                    <a:pt x="13394" y="24975"/>
                  </a:lnTo>
                  <a:lnTo>
                    <a:pt x="23794" y="28984"/>
                  </a:lnTo>
                  <a:lnTo>
                    <a:pt x="19710" y="34006"/>
                  </a:lnTo>
                  <a:lnTo>
                    <a:pt x="7016" y="38060"/>
                  </a:lnTo>
                  <a:lnTo>
                    <a:pt x="0" y="38113"/>
                  </a:lnTo>
                  <a:lnTo>
                    <a:pt x="50" y="45020"/>
                  </a:lnTo>
                  <a:lnTo>
                    <a:pt x="8117" y="44960"/>
                  </a:lnTo>
                  <a:lnTo>
                    <a:pt x="23771" y="39960"/>
                  </a:lnTo>
                  <a:lnTo>
                    <a:pt x="30572" y="31596"/>
                  </a:lnTo>
                  <a:lnTo>
                    <a:pt x="44331" y="36898"/>
                  </a:lnTo>
                  <a:lnTo>
                    <a:pt x="40786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070745" y="5653506"/>
              <a:ext cx="492125" cy="332105"/>
            </a:xfrm>
            <a:custGeom>
              <a:avLst/>
              <a:gdLst/>
              <a:ahLst/>
              <a:cxnLst/>
              <a:rect l="l" t="t" r="r" b="b"/>
              <a:pathLst>
                <a:path w="492125" h="332104">
                  <a:moveTo>
                    <a:pt x="16573" y="2476"/>
                  </a:moveTo>
                  <a:lnTo>
                    <a:pt x="12865" y="0"/>
                  </a:lnTo>
                  <a:lnTo>
                    <a:pt x="3708" y="0"/>
                  </a:lnTo>
                  <a:lnTo>
                    <a:pt x="0" y="2476"/>
                  </a:lnTo>
                  <a:lnTo>
                    <a:pt x="0" y="5524"/>
                  </a:lnTo>
                  <a:lnTo>
                    <a:pt x="0" y="8585"/>
                  </a:lnTo>
                  <a:lnTo>
                    <a:pt x="3708" y="11061"/>
                  </a:lnTo>
                  <a:lnTo>
                    <a:pt x="12865" y="11061"/>
                  </a:lnTo>
                  <a:lnTo>
                    <a:pt x="16573" y="8585"/>
                  </a:lnTo>
                  <a:lnTo>
                    <a:pt x="16573" y="2476"/>
                  </a:lnTo>
                  <a:close/>
                </a:path>
                <a:path w="492125" h="332104">
                  <a:moveTo>
                    <a:pt x="116039" y="42392"/>
                  </a:moveTo>
                  <a:lnTo>
                    <a:pt x="112331" y="38684"/>
                  </a:lnTo>
                  <a:lnTo>
                    <a:pt x="103174" y="38684"/>
                  </a:lnTo>
                  <a:lnTo>
                    <a:pt x="99466" y="42392"/>
                  </a:lnTo>
                  <a:lnTo>
                    <a:pt x="99466" y="46977"/>
                  </a:lnTo>
                  <a:lnTo>
                    <a:pt x="99466" y="51549"/>
                  </a:lnTo>
                  <a:lnTo>
                    <a:pt x="103174" y="55257"/>
                  </a:lnTo>
                  <a:lnTo>
                    <a:pt x="112331" y="55257"/>
                  </a:lnTo>
                  <a:lnTo>
                    <a:pt x="116039" y="51549"/>
                  </a:lnTo>
                  <a:lnTo>
                    <a:pt x="116039" y="42392"/>
                  </a:lnTo>
                  <a:close/>
                </a:path>
                <a:path w="492125" h="332104">
                  <a:moveTo>
                    <a:pt x="491807" y="318693"/>
                  </a:moveTo>
                  <a:lnTo>
                    <a:pt x="488086" y="314985"/>
                  </a:lnTo>
                  <a:lnTo>
                    <a:pt x="478942" y="314985"/>
                  </a:lnTo>
                  <a:lnTo>
                    <a:pt x="475221" y="318693"/>
                  </a:lnTo>
                  <a:lnTo>
                    <a:pt x="475221" y="323265"/>
                  </a:lnTo>
                  <a:lnTo>
                    <a:pt x="475221" y="327850"/>
                  </a:lnTo>
                  <a:lnTo>
                    <a:pt x="478942" y="331558"/>
                  </a:lnTo>
                  <a:lnTo>
                    <a:pt x="488086" y="331558"/>
                  </a:lnTo>
                  <a:lnTo>
                    <a:pt x="491807" y="327850"/>
                  </a:lnTo>
                  <a:lnTo>
                    <a:pt x="491807" y="318693"/>
                  </a:lnTo>
                  <a:close/>
                </a:path>
                <a:path w="492125" h="332104">
                  <a:moveTo>
                    <a:pt x="491807" y="13525"/>
                  </a:moveTo>
                  <a:lnTo>
                    <a:pt x="488086" y="11061"/>
                  </a:lnTo>
                  <a:lnTo>
                    <a:pt x="478942" y="11061"/>
                  </a:lnTo>
                  <a:lnTo>
                    <a:pt x="475221" y="13525"/>
                  </a:lnTo>
                  <a:lnTo>
                    <a:pt x="475221" y="16586"/>
                  </a:lnTo>
                  <a:lnTo>
                    <a:pt x="475221" y="19634"/>
                  </a:lnTo>
                  <a:lnTo>
                    <a:pt x="478942" y="22110"/>
                  </a:lnTo>
                  <a:lnTo>
                    <a:pt x="488086" y="22110"/>
                  </a:lnTo>
                  <a:lnTo>
                    <a:pt x="491807" y="19634"/>
                  </a:lnTo>
                  <a:lnTo>
                    <a:pt x="491807" y="135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239288" y="5827570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71836"/>
                  </a:moveTo>
                  <a:lnTo>
                    <a:pt x="5645" y="43874"/>
                  </a:lnTo>
                  <a:lnTo>
                    <a:pt x="21040" y="21040"/>
                  </a:lnTo>
                  <a:lnTo>
                    <a:pt x="43874" y="5645"/>
                  </a:lnTo>
                  <a:lnTo>
                    <a:pt x="71836" y="0"/>
                  </a:lnTo>
                  <a:lnTo>
                    <a:pt x="99799" y="5645"/>
                  </a:lnTo>
                  <a:lnTo>
                    <a:pt x="122633" y="21040"/>
                  </a:lnTo>
                  <a:lnTo>
                    <a:pt x="138028" y="43874"/>
                  </a:lnTo>
                  <a:lnTo>
                    <a:pt x="143673" y="71836"/>
                  </a:lnTo>
                  <a:lnTo>
                    <a:pt x="138028" y="99799"/>
                  </a:lnTo>
                  <a:lnTo>
                    <a:pt x="122633" y="122633"/>
                  </a:lnTo>
                  <a:lnTo>
                    <a:pt x="99799" y="138028"/>
                  </a:lnTo>
                  <a:lnTo>
                    <a:pt x="71836" y="143673"/>
                  </a:lnTo>
                  <a:lnTo>
                    <a:pt x="43874" y="138028"/>
                  </a:lnTo>
                  <a:lnTo>
                    <a:pt x="21040" y="122633"/>
                  </a:lnTo>
                  <a:lnTo>
                    <a:pt x="5645" y="99799"/>
                  </a:lnTo>
                  <a:lnTo>
                    <a:pt x="0" y="71836"/>
                  </a:lnTo>
                  <a:close/>
                </a:path>
              </a:pathLst>
            </a:custGeom>
            <a:ln w="5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230994" y="5752972"/>
              <a:ext cx="226695" cy="182880"/>
            </a:xfrm>
            <a:custGeom>
              <a:avLst/>
              <a:gdLst/>
              <a:ahLst/>
              <a:cxnLst/>
              <a:rect l="l" t="t" r="r" b="b"/>
              <a:pathLst>
                <a:path w="226695" h="182879">
                  <a:moveTo>
                    <a:pt x="11049" y="129578"/>
                  </a:moveTo>
                  <a:lnTo>
                    <a:pt x="8572" y="127101"/>
                  </a:lnTo>
                  <a:lnTo>
                    <a:pt x="2476" y="127101"/>
                  </a:lnTo>
                  <a:lnTo>
                    <a:pt x="0" y="129578"/>
                  </a:lnTo>
                  <a:lnTo>
                    <a:pt x="0" y="132626"/>
                  </a:lnTo>
                  <a:lnTo>
                    <a:pt x="0" y="135674"/>
                  </a:lnTo>
                  <a:lnTo>
                    <a:pt x="2476" y="138150"/>
                  </a:lnTo>
                  <a:lnTo>
                    <a:pt x="8572" y="138150"/>
                  </a:lnTo>
                  <a:lnTo>
                    <a:pt x="11049" y="135674"/>
                  </a:lnTo>
                  <a:lnTo>
                    <a:pt x="11049" y="129578"/>
                  </a:lnTo>
                  <a:close/>
                </a:path>
                <a:path w="226695" h="182879">
                  <a:moveTo>
                    <a:pt x="127101" y="2476"/>
                  </a:moveTo>
                  <a:lnTo>
                    <a:pt x="124625" y="0"/>
                  </a:lnTo>
                  <a:lnTo>
                    <a:pt x="118516" y="0"/>
                  </a:lnTo>
                  <a:lnTo>
                    <a:pt x="116039" y="2476"/>
                  </a:lnTo>
                  <a:lnTo>
                    <a:pt x="116039" y="5524"/>
                  </a:lnTo>
                  <a:lnTo>
                    <a:pt x="116039" y="8585"/>
                  </a:lnTo>
                  <a:lnTo>
                    <a:pt x="118516" y="11061"/>
                  </a:lnTo>
                  <a:lnTo>
                    <a:pt x="124625" y="11061"/>
                  </a:lnTo>
                  <a:lnTo>
                    <a:pt x="127101" y="8585"/>
                  </a:lnTo>
                  <a:lnTo>
                    <a:pt x="127101" y="2476"/>
                  </a:lnTo>
                  <a:close/>
                </a:path>
                <a:path w="226695" h="182879">
                  <a:moveTo>
                    <a:pt x="226568" y="169494"/>
                  </a:moveTo>
                  <a:lnTo>
                    <a:pt x="222846" y="165785"/>
                  </a:lnTo>
                  <a:lnTo>
                    <a:pt x="213690" y="165785"/>
                  </a:lnTo>
                  <a:lnTo>
                    <a:pt x="209981" y="169494"/>
                  </a:lnTo>
                  <a:lnTo>
                    <a:pt x="209981" y="174066"/>
                  </a:lnTo>
                  <a:lnTo>
                    <a:pt x="209981" y="178650"/>
                  </a:lnTo>
                  <a:lnTo>
                    <a:pt x="213690" y="182359"/>
                  </a:lnTo>
                  <a:lnTo>
                    <a:pt x="222846" y="182359"/>
                  </a:lnTo>
                  <a:lnTo>
                    <a:pt x="226568" y="178650"/>
                  </a:lnTo>
                  <a:lnTo>
                    <a:pt x="226568" y="169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134258" y="5872374"/>
              <a:ext cx="76835" cy="33655"/>
            </a:xfrm>
            <a:custGeom>
              <a:avLst/>
              <a:gdLst/>
              <a:ahLst/>
              <a:cxnLst/>
              <a:rect l="l" t="t" r="r" b="b"/>
              <a:pathLst>
                <a:path w="76835" h="33654">
                  <a:moveTo>
                    <a:pt x="43460" y="0"/>
                  </a:moveTo>
                  <a:lnTo>
                    <a:pt x="43270" y="13813"/>
                  </a:lnTo>
                  <a:lnTo>
                    <a:pt x="74" y="13219"/>
                  </a:lnTo>
                  <a:lnTo>
                    <a:pt x="0" y="18744"/>
                  </a:lnTo>
                  <a:lnTo>
                    <a:pt x="43193" y="19338"/>
                  </a:lnTo>
                  <a:lnTo>
                    <a:pt x="43004" y="33152"/>
                  </a:lnTo>
                  <a:lnTo>
                    <a:pt x="76384" y="17032"/>
                  </a:lnTo>
                  <a:lnTo>
                    <a:pt x="4346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230999" y="5659030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30" h="17145">
                  <a:moveTo>
                    <a:pt x="8577" y="0"/>
                  </a:moveTo>
                  <a:lnTo>
                    <a:pt x="2473" y="0"/>
                  </a:lnTo>
                  <a:lnTo>
                    <a:pt x="0" y="3711"/>
                  </a:lnTo>
                  <a:lnTo>
                    <a:pt x="0" y="8288"/>
                  </a:lnTo>
                  <a:lnTo>
                    <a:pt x="0" y="12866"/>
                  </a:lnTo>
                  <a:lnTo>
                    <a:pt x="2473" y="16577"/>
                  </a:lnTo>
                  <a:lnTo>
                    <a:pt x="8577" y="16577"/>
                  </a:lnTo>
                  <a:lnTo>
                    <a:pt x="11051" y="12866"/>
                  </a:lnTo>
                  <a:lnTo>
                    <a:pt x="11051" y="3711"/>
                  </a:lnTo>
                  <a:lnTo>
                    <a:pt x="85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223171" y="5694894"/>
              <a:ext cx="33655" cy="56515"/>
            </a:xfrm>
            <a:custGeom>
              <a:avLst/>
              <a:gdLst/>
              <a:ahLst/>
              <a:cxnLst/>
              <a:rect l="l" t="t" r="r" b="b"/>
              <a:pathLst>
                <a:path w="33654" h="56514">
                  <a:moveTo>
                    <a:pt x="18879" y="0"/>
                  </a:moveTo>
                  <a:lnTo>
                    <a:pt x="13354" y="108"/>
                  </a:lnTo>
                  <a:lnTo>
                    <a:pt x="13811" y="23331"/>
                  </a:lnTo>
                  <a:lnTo>
                    <a:pt x="0" y="23603"/>
                  </a:lnTo>
                  <a:lnTo>
                    <a:pt x="17227" y="56426"/>
                  </a:lnTo>
                  <a:lnTo>
                    <a:pt x="33149" y="22951"/>
                  </a:lnTo>
                  <a:lnTo>
                    <a:pt x="19337" y="23223"/>
                  </a:lnTo>
                  <a:lnTo>
                    <a:pt x="1887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230999" y="5764022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5">
                  <a:moveTo>
                    <a:pt x="12866" y="0"/>
                  </a:moveTo>
                  <a:lnTo>
                    <a:pt x="3710" y="0"/>
                  </a:lnTo>
                  <a:lnTo>
                    <a:pt x="0" y="3710"/>
                  </a:lnTo>
                  <a:lnTo>
                    <a:pt x="0" y="8288"/>
                  </a:lnTo>
                  <a:lnTo>
                    <a:pt x="0" y="12866"/>
                  </a:lnTo>
                  <a:lnTo>
                    <a:pt x="3710" y="16577"/>
                  </a:lnTo>
                  <a:lnTo>
                    <a:pt x="12866" y="16577"/>
                  </a:lnTo>
                  <a:lnTo>
                    <a:pt x="16577" y="12866"/>
                  </a:lnTo>
                  <a:lnTo>
                    <a:pt x="16577" y="3710"/>
                  </a:lnTo>
                  <a:lnTo>
                    <a:pt x="128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223171" y="5799886"/>
              <a:ext cx="33655" cy="56515"/>
            </a:xfrm>
            <a:custGeom>
              <a:avLst/>
              <a:gdLst/>
              <a:ahLst/>
              <a:cxnLst/>
              <a:rect l="l" t="t" r="r" b="b"/>
              <a:pathLst>
                <a:path w="33654" h="56514">
                  <a:moveTo>
                    <a:pt x="18879" y="0"/>
                  </a:moveTo>
                  <a:lnTo>
                    <a:pt x="13354" y="108"/>
                  </a:lnTo>
                  <a:lnTo>
                    <a:pt x="13811" y="23331"/>
                  </a:lnTo>
                  <a:lnTo>
                    <a:pt x="0" y="23603"/>
                  </a:lnTo>
                  <a:lnTo>
                    <a:pt x="17227" y="56426"/>
                  </a:lnTo>
                  <a:lnTo>
                    <a:pt x="33149" y="22951"/>
                  </a:lnTo>
                  <a:lnTo>
                    <a:pt x="19337" y="23223"/>
                  </a:lnTo>
                  <a:lnTo>
                    <a:pt x="1887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302835" y="5813756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29" h="17145">
                  <a:moveTo>
                    <a:pt x="8578" y="0"/>
                  </a:moveTo>
                  <a:lnTo>
                    <a:pt x="2473" y="0"/>
                  </a:lnTo>
                  <a:lnTo>
                    <a:pt x="0" y="3711"/>
                  </a:lnTo>
                  <a:lnTo>
                    <a:pt x="0" y="8288"/>
                  </a:lnTo>
                  <a:lnTo>
                    <a:pt x="0" y="12866"/>
                  </a:lnTo>
                  <a:lnTo>
                    <a:pt x="2473" y="16577"/>
                  </a:lnTo>
                  <a:lnTo>
                    <a:pt x="8578" y="16577"/>
                  </a:lnTo>
                  <a:lnTo>
                    <a:pt x="11052" y="12866"/>
                  </a:lnTo>
                  <a:lnTo>
                    <a:pt x="11052" y="3711"/>
                  </a:lnTo>
                  <a:lnTo>
                    <a:pt x="85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205848" y="5703252"/>
              <a:ext cx="222885" cy="235585"/>
            </a:xfrm>
            <a:custGeom>
              <a:avLst/>
              <a:gdLst/>
              <a:ahLst/>
              <a:cxnLst/>
              <a:rect l="l" t="t" r="r" b="b"/>
              <a:pathLst>
                <a:path w="222885" h="235585">
                  <a:moveTo>
                    <a:pt x="45694" y="12941"/>
                  </a:moveTo>
                  <a:lnTo>
                    <a:pt x="30607" y="16941"/>
                  </a:lnTo>
                  <a:lnTo>
                    <a:pt x="24028" y="7327"/>
                  </a:lnTo>
                  <a:lnTo>
                    <a:pt x="8775" y="838"/>
                  </a:lnTo>
                  <a:lnTo>
                    <a:pt x="558" y="0"/>
                  </a:lnTo>
                  <a:lnTo>
                    <a:pt x="0" y="5499"/>
                  </a:lnTo>
                  <a:lnTo>
                    <a:pt x="7378" y="6261"/>
                  </a:lnTo>
                  <a:lnTo>
                    <a:pt x="20383" y="11785"/>
                  </a:lnTo>
                  <a:lnTo>
                    <a:pt x="24942" y="18440"/>
                  </a:lnTo>
                  <a:lnTo>
                    <a:pt x="13652" y="21437"/>
                  </a:lnTo>
                  <a:lnTo>
                    <a:pt x="38163" y="49237"/>
                  </a:lnTo>
                  <a:lnTo>
                    <a:pt x="45694" y="12941"/>
                  </a:lnTo>
                  <a:close/>
                </a:path>
                <a:path w="222885" h="235585">
                  <a:moveTo>
                    <a:pt x="222872" y="228663"/>
                  </a:moveTo>
                  <a:lnTo>
                    <a:pt x="195541" y="203619"/>
                  </a:lnTo>
                  <a:lnTo>
                    <a:pt x="192328" y="214858"/>
                  </a:lnTo>
                  <a:lnTo>
                    <a:pt x="185762" y="210185"/>
                  </a:lnTo>
                  <a:lnTo>
                    <a:pt x="180479" y="197053"/>
                  </a:lnTo>
                  <a:lnTo>
                    <a:pt x="179857" y="190385"/>
                  </a:lnTo>
                  <a:lnTo>
                    <a:pt x="174358" y="190893"/>
                  </a:lnTo>
                  <a:lnTo>
                    <a:pt x="175044" y="198374"/>
                  </a:lnTo>
                  <a:lnTo>
                    <a:pt x="181241" y="213741"/>
                  </a:lnTo>
                  <a:lnTo>
                    <a:pt x="190715" y="220497"/>
                  </a:lnTo>
                  <a:lnTo>
                    <a:pt x="186436" y="235508"/>
                  </a:lnTo>
                  <a:lnTo>
                    <a:pt x="222872" y="22866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092843" y="5808230"/>
              <a:ext cx="359410" cy="83185"/>
            </a:xfrm>
            <a:custGeom>
              <a:avLst/>
              <a:gdLst/>
              <a:ahLst/>
              <a:cxnLst/>
              <a:rect l="l" t="t" r="r" b="b"/>
              <a:pathLst>
                <a:path w="359410" h="83185">
                  <a:moveTo>
                    <a:pt x="11049" y="74320"/>
                  </a:moveTo>
                  <a:lnTo>
                    <a:pt x="8585" y="71843"/>
                  </a:lnTo>
                  <a:lnTo>
                    <a:pt x="2476" y="71843"/>
                  </a:lnTo>
                  <a:lnTo>
                    <a:pt x="0" y="74320"/>
                  </a:lnTo>
                  <a:lnTo>
                    <a:pt x="0" y="77368"/>
                  </a:lnTo>
                  <a:lnTo>
                    <a:pt x="0" y="80416"/>
                  </a:lnTo>
                  <a:lnTo>
                    <a:pt x="2476" y="82892"/>
                  </a:lnTo>
                  <a:lnTo>
                    <a:pt x="8585" y="82892"/>
                  </a:lnTo>
                  <a:lnTo>
                    <a:pt x="11049" y="80416"/>
                  </a:lnTo>
                  <a:lnTo>
                    <a:pt x="11049" y="74320"/>
                  </a:lnTo>
                  <a:close/>
                </a:path>
                <a:path w="359410" h="83185">
                  <a:moveTo>
                    <a:pt x="359181" y="3721"/>
                  </a:moveTo>
                  <a:lnTo>
                    <a:pt x="356717" y="0"/>
                  </a:lnTo>
                  <a:lnTo>
                    <a:pt x="350608" y="0"/>
                  </a:lnTo>
                  <a:lnTo>
                    <a:pt x="348132" y="3721"/>
                  </a:lnTo>
                  <a:lnTo>
                    <a:pt x="348132" y="8293"/>
                  </a:lnTo>
                  <a:lnTo>
                    <a:pt x="348132" y="12877"/>
                  </a:lnTo>
                  <a:lnTo>
                    <a:pt x="350608" y="16586"/>
                  </a:lnTo>
                  <a:lnTo>
                    <a:pt x="356717" y="16586"/>
                  </a:lnTo>
                  <a:lnTo>
                    <a:pt x="359181" y="12877"/>
                  </a:lnTo>
                  <a:lnTo>
                    <a:pt x="359181" y="37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433155" y="5844094"/>
              <a:ext cx="33655" cy="56515"/>
            </a:xfrm>
            <a:custGeom>
              <a:avLst/>
              <a:gdLst/>
              <a:ahLst/>
              <a:cxnLst/>
              <a:rect l="l" t="t" r="r" b="b"/>
              <a:pathLst>
                <a:path w="33654" h="56514">
                  <a:moveTo>
                    <a:pt x="18879" y="0"/>
                  </a:moveTo>
                  <a:lnTo>
                    <a:pt x="13355" y="108"/>
                  </a:lnTo>
                  <a:lnTo>
                    <a:pt x="13812" y="23331"/>
                  </a:lnTo>
                  <a:lnTo>
                    <a:pt x="0" y="23603"/>
                  </a:lnTo>
                  <a:lnTo>
                    <a:pt x="17227" y="56426"/>
                  </a:lnTo>
                  <a:lnTo>
                    <a:pt x="33149" y="22951"/>
                  </a:lnTo>
                  <a:lnTo>
                    <a:pt x="19337" y="23223"/>
                  </a:lnTo>
                  <a:lnTo>
                    <a:pt x="1887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435457" y="5697711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5" h="17145">
                  <a:moveTo>
                    <a:pt x="12866" y="0"/>
                  </a:moveTo>
                  <a:lnTo>
                    <a:pt x="3710" y="0"/>
                  </a:lnTo>
                  <a:lnTo>
                    <a:pt x="0" y="3711"/>
                  </a:lnTo>
                  <a:lnTo>
                    <a:pt x="0" y="8288"/>
                  </a:lnTo>
                  <a:lnTo>
                    <a:pt x="0" y="12866"/>
                  </a:lnTo>
                  <a:lnTo>
                    <a:pt x="3710" y="16577"/>
                  </a:lnTo>
                  <a:lnTo>
                    <a:pt x="12866" y="16577"/>
                  </a:lnTo>
                  <a:lnTo>
                    <a:pt x="16577" y="12866"/>
                  </a:lnTo>
                  <a:lnTo>
                    <a:pt x="16577" y="3711"/>
                  </a:lnTo>
                  <a:lnTo>
                    <a:pt x="128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433155" y="5728050"/>
              <a:ext cx="33655" cy="56515"/>
            </a:xfrm>
            <a:custGeom>
              <a:avLst/>
              <a:gdLst/>
              <a:ahLst/>
              <a:cxnLst/>
              <a:rect l="l" t="t" r="r" b="b"/>
              <a:pathLst>
                <a:path w="33654" h="56514">
                  <a:moveTo>
                    <a:pt x="18879" y="0"/>
                  </a:moveTo>
                  <a:lnTo>
                    <a:pt x="13355" y="108"/>
                  </a:lnTo>
                  <a:lnTo>
                    <a:pt x="13812" y="23331"/>
                  </a:lnTo>
                  <a:lnTo>
                    <a:pt x="0" y="23603"/>
                  </a:lnTo>
                  <a:lnTo>
                    <a:pt x="17227" y="56426"/>
                  </a:lnTo>
                  <a:lnTo>
                    <a:pt x="33149" y="22951"/>
                  </a:lnTo>
                  <a:lnTo>
                    <a:pt x="19337" y="23223"/>
                  </a:lnTo>
                  <a:lnTo>
                    <a:pt x="1887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092851" y="5775074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30" h="17145">
                  <a:moveTo>
                    <a:pt x="8577" y="0"/>
                  </a:moveTo>
                  <a:lnTo>
                    <a:pt x="2473" y="0"/>
                  </a:lnTo>
                  <a:lnTo>
                    <a:pt x="0" y="3711"/>
                  </a:lnTo>
                  <a:lnTo>
                    <a:pt x="0" y="8288"/>
                  </a:lnTo>
                  <a:lnTo>
                    <a:pt x="0" y="12866"/>
                  </a:lnTo>
                  <a:lnTo>
                    <a:pt x="2473" y="16577"/>
                  </a:lnTo>
                  <a:lnTo>
                    <a:pt x="8577" y="16577"/>
                  </a:lnTo>
                  <a:lnTo>
                    <a:pt x="11051" y="12866"/>
                  </a:lnTo>
                  <a:lnTo>
                    <a:pt x="11051" y="3711"/>
                  </a:lnTo>
                  <a:lnTo>
                    <a:pt x="85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085020" y="5736411"/>
              <a:ext cx="371475" cy="131445"/>
            </a:xfrm>
            <a:custGeom>
              <a:avLst/>
              <a:gdLst/>
              <a:ahLst/>
              <a:cxnLst/>
              <a:rect l="l" t="t" r="r" b="b"/>
              <a:pathLst>
                <a:path w="371475" h="131445">
                  <a:moveTo>
                    <a:pt x="33147" y="97485"/>
                  </a:moveTo>
                  <a:lnTo>
                    <a:pt x="19329" y="97751"/>
                  </a:lnTo>
                  <a:lnTo>
                    <a:pt x="18872" y="74536"/>
                  </a:lnTo>
                  <a:lnTo>
                    <a:pt x="13347" y="74637"/>
                  </a:lnTo>
                  <a:lnTo>
                    <a:pt x="13804" y="97866"/>
                  </a:lnTo>
                  <a:lnTo>
                    <a:pt x="0" y="98132"/>
                  </a:lnTo>
                  <a:lnTo>
                    <a:pt x="17221" y="130962"/>
                  </a:lnTo>
                  <a:lnTo>
                    <a:pt x="33147" y="97485"/>
                  </a:lnTo>
                  <a:close/>
                </a:path>
                <a:path w="371475" h="131445">
                  <a:moveTo>
                    <a:pt x="371208" y="12407"/>
                  </a:moveTo>
                  <a:lnTo>
                    <a:pt x="356209" y="16357"/>
                  </a:lnTo>
                  <a:lnTo>
                    <a:pt x="350139" y="7048"/>
                  </a:lnTo>
                  <a:lnTo>
                    <a:pt x="335788" y="736"/>
                  </a:lnTo>
                  <a:lnTo>
                    <a:pt x="328612" y="0"/>
                  </a:lnTo>
                  <a:lnTo>
                    <a:pt x="328053" y="5499"/>
                  </a:lnTo>
                  <a:lnTo>
                    <a:pt x="334352" y="6146"/>
                  </a:lnTo>
                  <a:lnTo>
                    <a:pt x="346405" y="11442"/>
                  </a:lnTo>
                  <a:lnTo>
                    <a:pt x="350583" y="17830"/>
                  </a:lnTo>
                  <a:lnTo>
                    <a:pt x="339140" y="20853"/>
                  </a:lnTo>
                  <a:lnTo>
                    <a:pt x="363613" y="48691"/>
                  </a:lnTo>
                  <a:lnTo>
                    <a:pt x="371208" y="12407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385724" y="5730867"/>
              <a:ext cx="17145" cy="11430"/>
            </a:xfrm>
            <a:custGeom>
              <a:avLst/>
              <a:gdLst/>
              <a:ahLst/>
              <a:cxnLst/>
              <a:rect l="l" t="t" r="r" b="b"/>
              <a:pathLst>
                <a:path w="17145" h="11429">
                  <a:moveTo>
                    <a:pt x="12866" y="0"/>
                  </a:moveTo>
                  <a:lnTo>
                    <a:pt x="3710" y="0"/>
                  </a:lnTo>
                  <a:lnTo>
                    <a:pt x="0" y="2473"/>
                  </a:lnTo>
                  <a:lnTo>
                    <a:pt x="0" y="5525"/>
                  </a:lnTo>
                  <a:lnTo>
                    <a:pt x="0" y="8577"/>
                  </a:lnTo>
                  <a:lnTo>
                    <a:pt x="3710" y="11051"/>
                  </a:lnTo>
                  <a:lnTo>
                    <a:pt x="12866" y="11051"/>
                  </a:lnTo>
                  <a:lnTo>
                    <a:pt x="16577" y="8577"/>
                  </a:lnTo>
                  <a:lnTo>
                    <a:pt x="16577" y="2473"/>
                  </a:lnTo>
                  <a:lnTo>
                    <a:pt x="128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051873" y="5810719"/>
              <a:ext cx="66040" cy="142240"/>
            </a:xfrm>
            <a:custGeom>
              <a:avLst/>
              <a:gdLst/>
              <a:ahLst/>
              <a:cxnLst/>
              <a:rect l="l" t="t" r="r" b="b"/>
              <a:pathLst>
                <a:path w="66039" h="142239">
                  <a:moveTo>
                    <a:pt x="52006" y="558"/>
                  </a:moveTo>
                  <a:lnTo>
                    <a:pt x="46507" y="0"/>
                  </a:lnTo>
                  <a:lnTo>
                    <a:pt x="45808" y="6858"/>
                  </a:lnTo>
                  <a:lnTo>
                    <a:pt x="40068" y="19951"/>
                  </a:lnTo>
                  <a:lnTo>
                    <a:pt x="31242" y="26009"/>
                  </a:lnTo>
                  <a:lnTo>
                    <a:pt x="28778" y="14897"/>
                  </a:lnTo>
                  <a:lnTo>
                    <a:pt x="0" y="38265"/>
                  </a:lnTo>
                  <a:lnTo>
                    <a:pt x="35953" y="47269"/>
                  </a:lnTo>
                  <a:lnTo>
                    <a:pt x="32524" y="31813"/>
                  </a:lnTo>
                  <a:lnTo>
                    <a:pt x="44488" y="23622"/>
                  </a:lnTo>
                  <a:lnTo>
                    <a:pt x="51219" y="8293"/>
                  </a:lnTo>
                  <a:lnTo>
                    <a:pt x="52006" y="558"/>
                  </a:lnTo>
                  <a:close/>
                </a:path>
                <a:path w="66039" h="142239">
                  <a:moveTo>
                    <a:pt x="65874" y="108673"/>
                  </a:moveTo>
                  <a:lnTo>
                    <a:pt x="52057" y="108737"/>
                  </a:lnTo>
                  <a:lnTo>
                    <a:pt x="52019" y="99733"/>
                  </a:lnTo>
                  <a:lnTo>
                    <a:pt x="46494" y="99758"/>
                  </a:lnTo>
                  <a:lnTo>
                    <a:pt x="46532" y="108762"/>
                  </a:lnTo>
                  <a:lnTo>
                    <a:pt x="32727" y="108826"/>
                  </a:lnTo>
                  <a:lnTo>
                    <a:pt x="49441" y="141909"/>
                  </a:lnTo>
                  <a:lnTo>
                    <a:pt x="65874" y="10867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893911" y="5714301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1049" y="3708"/>
                  </a:moveTo>
                  <a:lnTo>
                    <a:pt x="8585" y="0"/>
                  </a:lnTo>
                  <a:lnTo>
                    <a:pt x="2476" y="0"/>
                  </a:lnTo>
                  <a:lnTo>
                    <a:pt x="0" y="3708"/>
                  </a:lnTo>
                  <a:lnTo>
                    <a:pt x="0" y="12865"/>
                  </a:lnTo>
                  <a:lnTo>
                    <a:pt x="2476" y="16573"/>
                  </a:lnTo>
                  <a:lnTo>
                    <a:pt x="5524" y="16573"/>
                  </a:lnTo>
                  <a:lnTo>
                    <a:pt x="8585" y="16573"/>
                  </a:lnTo>
                  <a:lnTo>
                    <a:pt x="11049" y="12865"/>
                  </a:lnTo>
                  <a:lnTo>
                    <a:pt x="11049" y="3708"/>
                  </a:lnTo>
                  <a:close/>
                </a:path>
                <a:path w="138430" h="138429">
                  <a:moveTo>
                    <a:pt x="138150" y="129565"/>
                  </a:moveTo>
                  <a:lnTo>
                    <a:pt x="135674" y="127088"/>
                  </a:lnTo>
                  <a:lnTo>
                    <a:pt x="129578" y="127088"/>
                  </a:lnTo>
                  <a:lnTo>
                    <a:pt x="127101" y="129565"/>
                  </a:lnTo>
                  <a:lnTo>
                    <a:pt x="127101" y="132613"/>
                  </a:lnTo>
                  <a:lnTo>
                    <a:pt x="127101" y="135674"/>
                  </a:lnTo>
                  <a:lnTo>
                    <a:pt x="129578" y="138137"/>
                  </a:lnTo>
                  <a:lnTo>
                    <a:pt x="135674" y="138137"/>
                  </a:lnTo>
                  <a:lnTo>
                    <a:pt x="138150" y="135674"/>
                  </a:lnTo>
                  <a:lnTo>
                    <a:pt x="138150" y="1295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940469" y="5681674"/>
              <a:ext cx="224154" cy="82550"/>
            </a:xfrm>
            <a:custGeom>
              <a:avLst/>
              <a:gdLst/>
              <a:ahLst/>
              <a:cxnLst/>
              <a:rect l="l" t="t" r="r" b="b"/>
              <a:pathLst>
                <a:path w="224155" h="82550">
                  <a:moveTo>
                    <a:pt x="50152" y="82359"/>
                  </a:moveTo>
                  <a:lnTo>
                    <a:pt x="48488" y="45326"/>
                  </a:lnTo>
                  <a:lnTo>
                    <a:pt x="36169" y="52184"/>
                  </a:lnTo>
                  <a:lnTo>
                    <a:pt x="35064" y="50406"/>
                  </a:lnTo>
                  <a:lnTo>
                    <a:pt x="20104" y="44462"/>
                  </a:lnTo>
                  <a:lnTo>
                    <a:pt x="11163" y="44386"/>
                  </a:lnTo>
                  <a:lnTo>
                    <a:pt x="23799" y="40170"/>
                  </a:lnTo>
                  <a:lnTo>
                    <a:pt x="30492" y="31724"/>
                  </a:lnTo>
                  <a:lnTo>
                    <a:pt x="44310" y="36855"/>
                  </a:lnTo>
                  <a:lnTo>
                    <a:pt x="40309" y="0"/>
                  </a:lnTo>
                  <a:lnTo>
                    <a:pt x="13233" y="25323"/>
                  </a:lnTo>
                  <a:lnTo>
                    <a:pt x="23672" y="29197"/>
                  </a:lnTo>
                  <a:lnTo>
                    <a:pt x="19659" y="34277"/>
                  </a:lnTo>
                  <a:lnTo>
                    <a:pt x="7010" y="38481"/>
                  </a:lnTo>
                  <a:lnTo>
                    <a:pt x="0" y="38620"/>
                  </a:lnTo>
                  <a:lnTo>
                    <a:pt x="139" y="45529"/>
                  </a:lnTo>
                  <a:lnTo>
                    <a:pt x="4216" y="45453"/>
                  </a:lnTo>
                  <a:lnTo>
                    <a:pt x="4178" y="49834"/>
                  </a:lnTo>
                  <a:lnTo>
                    <a:pt x="19024" y="49974"/>
                  </a:lnTo>
                  <a:lnTo>
                    <a:pt x="31343" y="54876"/>
                  </a:lnTo>
                  <a:lnTo>
                    <a:pt x="19519" y="61468"/>
                  </a:lnTo>
                  <a:lnTo>
                    <a:pt x="50152" y="82359"/>
                  </a:lnTo>
                  <a:close/>
                </a:path>
                <a:path w="224155" h="82550">
                  <a:moveTo>
                    <a:pt x="223583" y="18808"/>
                  </a:moveTo>
                  <a:lnTo>
                    <a:pt x="190423" y="2222"/>
                  </a:lnTo>
                  <a:lnTo>
                    <a:pt x="190423" y="16040"/>
                  </a:lnTo>
                  <a:lnTo>
                    <a:pt x="160667" y="16040"/>
                  </a:lnTo>
                  <a:lnTo>
                    <a:pt x="160667" y="21564"/>
                  </a:lnTo>
                  <a:lnTo>
                    <a:pt x="190423" y="21564"/>
                  </a:lnTo>
                  <a:lnTo>
                    <a:pt x="190423" y="35382"/>
                  </a:lnTo>
                  <a:lnTo>
                    <a:pt x="223583" y="18808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079036" y="5681134"/>
              <a:ext cx="21590" cy="19685"/>
            </a:xfrm>
            <a:custGeom>
              <a:avLst/>
              <a:gdLst/>
              <a:ahLst/>
              <a:cxnLst/>
              <a:rect l="l" t="t" r="r" b="b"/>
              <a:pathLst>
                <a:path w="21589" h="19685">
                  <a:moveTo>
                    <a:pt x="21118" y="19321"/>
                  </a:moveTo>
                  <a:lnTo>
                    <a:pt x="12835" y="17562"/>
                  </a:lnTo>
                  <a:lnTo>
                    <a:pt x="6129" y="13367"/>
                  </a:lnTo>
                  <a:lnTo>
                    <a:pt x="1638" y="7318"/>
                  </a:lnTo>
                  <a:lnTo>
                    <a:pt x="0" y="0"/>
                  </a:lnTo>
                </a:path>
              </a:pathLst>
            </a:custGeom>
            <a:ln w="5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982333" y="5775074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30" h="17145">
                  <a:moveTo>
                    <a:pt x="8577" y="0"/>
                  </a:moveTo>
                  <a:lnTo>
                    <a:pt x="2473" y="0"/>
                  </a:lnTo>
                  <a:lnTo>
                    <a:pt x="0" y="3711"/>
                  </a:lnTo>
                  <a:lnTo>
                    <a:pt x="0" y="8288"/>
                  </a:lnTo>
                  <a:lnTo>
                    <a:pt x="0" y="12866"/>
                  </a:lnTo>
                  <a:lnTo>
                    <a:pt x="2473" y="16577"/>
                  </a:lnTo>
                  <a:lnTo>
                    <a:pt x="8577" y="16577"/>
                  </a:lnTo>
                  <a:lnTo>
                    <a:pt x="11051" y="12866"/>
                  </a:lnTo>
                  <a:lnTo>
                    <a:pt x="11051" y="3711"/>
                  </a:lnTo>
                  <a:lnTo>
                    <a:pt x="85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007161" y="5772907"/>
              <a:ext cx="76835" cy="33655"/>
            </a:xfrm>
            <a:custGeom>
              <a:avLst/>
              <a:gdLst/>
              <a:ahLst/>
              <a:cxnLst/>
              <a:rect l="l" t="t" r="r" b="b"/>
              <a:pathLst>
                <a:path w="76835" h="33654">
                  <a:moveTo>
                    <a:pt x="43460" y="0"/>
                  </a:moveTo>
                  <a:lnTo>
                    <a:pt x="43271" y="13813"/>
                  </a:lnTo>
                  <a:lnTo>
                    <a:pt x="76" y="13218"/>
                  </a:lnTo>
                  <a:lnTo>
                    <a:pt x="0" y="18744"/>
                  </a:lnTo>
                  <a:lnTo>
                    <a:pt x="43195" y="19338"/>
                  </a:lnTo>
                  <a:lnTo>
                    <a:pt x="43004" y="33152"/>
                  </a:lnTo>
                  <a:lnTo>
                    <a:pt x="76385" y="17032"/>
                  </a:lnTo>
                  <a:lnTo>
                    <a:pt x="4346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982333" y="5869015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30" h="17145">
                  <a:moveTo>
                    <a:pt x="8577" y="0"/>
                  </a:moveTo>
                  <a:lnTo>
                    <a:pt x="2473" y="0"/>
                  </a:lnTo>
                  <a:lnTo>
                    <a:pt x="0" y="3711"/>
                  </a:lnTo>
                  <a:lnTo>
                    <a:pt x="0" y="8288"/>
                  </a:lnTo>
                  <a:lnTo>
                    <a:pt x="0" y="12866"/>
                  </a:lnTo>
                  <a:lnTo>
                    <a:pt x="2473" y="16577"/>
                  </a:lnTo>
                  <a:lnTo>
                    <a:pt x="8577" y="16577"/>
                  </a:lnTo>
                  <a:lnTo>
                    <a:pt x="11051" y="12866"/>
                  </a:lnTo>
                  <a:lnTo>
                    <a:pt x="11051" y="3711"/>
                  </a:lnTo>
                  <a:lnTo>
                    <a:pt x="85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941891" y="5799899"/>
              <a:ext cx="66040" cy="147320"/>
            </a:xfrm>
            <a:custGeom>
              <a:avLst/>
              <a:gdLst/>
              <a:ahLst/>
              <a:cxnLst/>
              <a:rect l="l" t="t" r="r" b="b"/>
              <a:pathLst>
                <a:path w="66039" h="147320">
                  <a:moveTo>
                    <a:pt x="65341" y="113969"/>
                  </a:moveTo>
                  <a:lnTo>
                    <a:pt x="51523" y="114033"/>
                  </a:lnTo>
                  <a:lnTo>
                    <a:pt x="51485" y="105029"/>
                  </a:lnTo>
                  <a:lnTo>
                    <a:pt x="45961" y="105054"/>
                  </a:lnTo>
                  <a:lnTo>
                    <a:pt x="45999" y="114058"/>
                  </a:lnTo>
                  <a:lnTo>
                    <a:pt x="32181" y="114122"/>
                  </a:lnTo>
                  <a:lnTo>
                    <a:pt x="48907" y="147205"/>
                  </a:lnTo>
                  <a:lnTo>
                    <a:pt x="65341" y="113969"/>
                  </a:lnTo>
                  <a:close/>
                </a:path>
                <a:path w="66039" h="147320">
                  <a:moveTo>
                    <a:pt x="65760" y="22948"/>
                  </a:moveTo>
                  <a:lnTo>
                    <a:pt x="51943" y="23215"/>
                  </a:lnTo>
                  <a:lnTo>
                    <a:pt x="51485" y="0"/>
                  </a:lnTo>
                  <a:lnTo>
                    <a:pt x="46418" y="101"/>
                  </a:lnTo>
                  <a:lnTo>
                    <a:pt x="46418" y="23329"/>
                  </a:lnTo>
                  <a:lnTo>
                    <a:pt x="44627" y="23368"/>
                  </a:lnTo>
                  <a:lnTo>
                    <a:pt x="46342" y="19608"/>
                  </a:lnTo>
                  <a:lnTo>
                    <a:pt x="46418" y="23329"/>
                  </a:lnTo>
                  <a:lnTo>
                    <a:pt x="46418" y="101"/>
                  </a:lnTo>
                  <a:lnTo>
                    <a:pt x="45961" y="101"/>
                  </a:lnTo>
                  <a:lnTo>
                    <a:pt x="45999" y="2540"/>
                  </a:lnTo>
                  <a:lnTo>
                    <a:pt x="45377" y="8382"/>
                  </a:lnTo>
                  <a:lnTo>
                    <a:pt x="39865" y="20510"/>
                  </a:lnTo>
                  <a:lnTo>
                    <a:pt x="35204" y="23558"/>
                  </a:lnTo>
                  <a:lnTo>
                    <a:pt x="32613" y="23596"/>
                  </a:lnTo>
                  <a:lnTo>
                    <a:pt x="33248" y="24828"/>
                  </a:lnTo>
                  <a:lnTo>
                    <a:pt x="31292" y="26098"/>
                  </a:lnTo>
                  <a:lnTo>
                    <a:pt x="28803" y="14833"/>
                  </a:lnTo>
                  <a:lnTo>
                    <a:pt x="0" y="38176"/>
                  </a:lnTo>
                  <a:lnTo>
                    <a:pt x="35953" y="47218"/>
                  </a:lnTo>
                  <a:lnTo>
                    <a:pt x="32562" y="31877"/>
                  </a:lnTo>
                  <a:lnTo>
                    <a:pt x="35826" y="29743"/>
                  </a:lnTo>
                  <a:lnTo>
                    <a:pt x="49834" y="56426"/>
                  </a:lnTo>
                  <a:lnTo>
                    <a:pt x="65760" y="22948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904960" y="5659030"/>
              <a:ext cx="436880" cy="187960"/>
            </a:xfrm>
            <a:custGeom>
              <a:avLst/>
              <a:gdLst/>
              <a:ahLst/>
              <a:cxnLst/>
              <a:rect l="l" t="t" r="r" b="b"/>
              <a:pathLst>
                <a:path w="436879" h="187960">
                  <a:moveTo>
                    <a:pt x="16586" y="175018"/>
                  </a:moveTo>
                  <a:lnTo>
                    <a:pt x="12877" y="171310"/>
                  </a:lnTo>
                  <a:lnTo>
                    <a:pt x="3721" y="171310"/>
                  </a:lnTo>
                  <a:lnTo>
                    <a:pt x="0" y="175018"/>
                  </a:lnTo>
                  <a:lnTo>
                    <a:pt x="0" y="179603"/>
                  </a:lnTo>
                  <a:lnTo>
                    <a:pt x="0" y="184175"/>
                  </a:lnTo>
                  <a:lnTo>
                    <a:pt x="3721" y="187883"/>
                  </a:lnTo>
                  <a:lnTo>
                    <a:pt x="12877" y="187883"/>
                  </a:lnTo>
                  <a:lnTo>
                    <a:pt x="16586" y="184175"/>
                  </a:lnTo>
                  <a:lnTo>
                    <a:pt x="16586" y="175018"/>
                  </a:lnTo>
                  <a:close/>
                </a:path>
                <a:path w="436879" h="187960">
                  <a:moveTo>
                    <a:pt x="436549" y="3721"/>
                  </a:moveTo>
                  <a:lnTo>
                    <a:pt x="432841" y="0"/>
                  </a:lnTo>
                  <a:lnTo>
                    <a:pt x="423684" y="0"/>
                  </a:lnTo>
                  <a:lnTo>
                    <a:pt x="419976" y="3721"/>
                  </a:lnTo>
                  <a:lnTo>
                    <a:pt x="419976" y="12877"/>
                  </a:lnTo>
                  <a:lnTo>
                    <a:pt x="423684" y="16586"/>
                  </a:lnTo>
                  <a:lnTo>
                    <a:pt x="428269" y="16586"/>
                  </a:lnTo>
                  <a:lnTo>
                    <a:pt x="432841" y="16586"/>
                  </a:lnTo>
                  <a:lnTo>
                    <a:pt x="436549" y="12877"/>
                  </a:lnTo>
                  <a:lnTo>
                    <a:pt x="436549" y="37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255581" y="5650890"/>
              <a:ext cx="142240" cy="68580"/>
            </a:xfrm>
            <a:custGeom>
              <a:avLst/>
              <a:gdLst/>
              <a:ahLst/>
              <a:cxnLst/>
              <a:rect l="l" t="t" r="r" b="b"/>
              <a:pathLst>
                <a:path w="142239" h="68579">
                  <a:moveTo>
                    <a:pt x="56654" y="16433"/>
                  </a:moveTo>
                  <a:lnTo>
                    <a:pt x="23672" y="749"/>
                  </a:lnTo>
                  <a:lnTo>
                    <a:pt x="23672" y="26403"/>
                  </a:lnTo>
                  <a:lnTo>
                    <a:pt x="8966" y="20142"/>
                  </a:lnTo>
                  <a:lnTo>
                    <a:pt x="23558" y="19850"/>
                  </a:lnTo>
                  <a:lnTo>
                    <a:pt x="23672" y="26403"/>
                  </a:lnTo>
                  <a:lnTo>
                    <a:pt x="23672" y="749"/>
                  </a:lnTo>
                  <a:lnTo>
                    <a:pt x="23177" y="508"/>
                  </a:lnTo>
                  <a:lnTo>
                    <a:pt x="23444" y="14325"/>
                  </a:lnTo>
                  <a:lnTo>
                    <a:pt x="228" y="14782"/>
                  </a:lnTo>
                  <a:lnTo>
                    <a:pt x="330" y="20307"/>
                  </a:lnTo>
                  <a:lnTo>
                    <a:pt x="0" y="24714"/>
                  </a:lnTo>
                  <a:lnTo>
                    <a:pt x="7378" y="25463"/>
                  </a:lnTo>
                  <a:lnTo>
                    <a:pt x="20383" y="30988"/>
                  </a:lnTo>
                  <a:lnTo>
                    <a:pt x="24942" y="37642"/>
                  </a:lnTo>
                  <a:lnTo>
                    <a:pt x="13652" y="40640"/>
                  </a:lnTo>
                  <a:lnTo>
                    <a:pt x="38163" y="68440"/>
                  </a:lnTo>
                  <a:lnTo>
                    <a:pt x="45694" y="32143"/>
                  </a:lnTo>
                  <a:lnTo>
                    <a:pt x="30607" y="36144"/>
                  </a:lnTo>
                  <a:lnTo>
                    <a:pt x="27559" y="31711"/>
                  </a:lnTo>
                  <a:lnTo>
                    <a:pt x="56654" y="16433"/>
                  </a:lnTo>
                  <a:close/>
                </a:path>
                <a:path w="142239" h="68579">
                  <a:moveTo>
                    <a:pt x="141909" y="16433"/>
                  </a:moveTo>
                  <a:lnTo>
                    <a:pt x="108673" y="0"/>
                  </a:lnTo>
                  <a:lnTo>
                    <a:pt x="108737" y="13817"/>
                  </a:lnTo>
                  <a:lnTo>
                    <a:pt x="99733" y="13855"/>
                  </a:lnTo>
                  <a:lnTo>
                    <a:pt x="99758" y="19380"/>
                  </a:lnTo>
                  <a:lnTo>
                    <a:pt x="108762" y="19342"/>
                  </a:lnTo>
                  <a:lnTo>
                    <a:pt x="108826" y="33159"/>
                  </a:lnTo>
                  <a:lnTo>
                    <a:pt x="141909" y="1643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286252" y="5730874"/>
              <a:ext cx="99695" cy="243204"/>
            </a:xfrm>
            <a:custGeom>
              <a:avLst/>
              <a:gdLst/>
              <a:ahLst/>
              <a:cxnLst/>
              <a:rect l="l" t="t" r="r" b="b"/>
              <a:pathLst>
                <a:path w="99695" h="243204">
                  <a:moveTo>
                    <a:pt x="11049" y="3708"/>
                  </a:moveTo>
                  <a:lnTo>
                    <a:pt x="8572" y="0"/>
                  </a:lnTo>
                  <a:lnTo>
                    <a:pt x="2476" y="0"/>
                  </a:lnTo>
                  <a:lnTo>
                    <a:pt x="0" y="3708"/>
                  </a:lnTo>
                  <a:lnTo>
                    <a:pt x="0" y="12865"/>
                  </a:lnTo>
                  <a:lnTo>
                    <a:pt x="2476" y="16573"/>
                  </a:lnTo>
                  <a:lnTo>
                    <a:pt x="5524" y="16573"/>
                  </a:lnTo>
                  <a:lnTo>
                    <a:pt x="8572" y="16573"/>
                  </a:lnTo>
                  <a:lnTo>
                    <a:pt x="11049" y="12865"/>
                  </a:lnTo>
                  <a:lnTo>
                    <a:pt x="11049" y="3708"/>
                  </a:lnTo>
                  <a:close/>
                </a:path>
                <a:path w="99695" h="243204">
                  <a:moveTo>
                    <a:pt x="27635" y="234556"/>
                  </a:moveTo>
                  <a:lnTo>
                    <a:pt x="25158" y="232092"/>
                  </a:lnTo>
                  <a:lnTo>
                    <a:pt x="19050" y="232092"/>
                  </a:lnTo>
                  <a:lnTo>
                    <a:pt x="16573" y="234556"/>
                  </a:lnTo>
                  <a:lnTo>
                    <a:pt x="16573" y="237617"/>
                  </a:lnTo>
                  <a:lnTo>
                    <a:pt x="16573" y="240665"/>
                  </a:lnTo>
                  <a:lnTo>
                    <a:pt x="19050" y="243141"/>
                  </a:lnTo>
                  <a:lnTo>
                    <a:pt x="25158" y="243141"/>
                  </a:lnTo>
                  <a:lnTo>
                    <a:pt x="27635" y="240665"/>
                  </a:lnTo>
                  <a:lnTo>
                    <a:pt x="27635" y="234556"/>
                  </a:lnTo>
                  <a:close/>
                </a:path>
                <a:path w="99695" h="243204">
                  <a:moveTo>
                    <a:pt x="82892" y="213690"/>
                  </a:moveTo>
                  <a:lnTo>
                    <a:pt x="79184" y="209981"/>
                  </a:lnTo>
                  <a:lnTo>
                    <a:pt x="70027" y="209981"/>
                  </a:lnTo>
                  <a:lnTo>
                    <a:pt x="66306" y="213690"/>
                  </a:lnTo>
                  <a:lnTo>
                    <a:pt x="66306" y="218274"/>
                  </a:lnTo>
                  <a:lnTo>
                    <a:pt x="66306" y="222846"/>
                  </a:lnTo>
                  <a:lnTo>
                    <a:pt x="70027" y="226555"/>
                  </a:lnTo>
                  <a:lnTo>
                    <a:pt x="79184" y="226555"/>
                  </a:lnTo>
                  <a:lnTo>
                    <a:pt x="82892" y="222846"/>
                  </a:lnTo>
                  <a:lnTo>
                    <a:pt x="82892" y="213690"/>
                  </a:lnTo>
                  <a:close/>
                </a:path>
                <a:path w="99695" h="243204">
                  <a:moveTo>
                    <a:pt x="99466" y="158432"/>
                  </a:moveTo>
                  <a:lnTo>
                    <a:pt x="96989" y="154724"/>
                  </a:lnTo>
                  <a:lnTo>
                    <a:pt x="90893" y="154724"/>
                  </a:lnTo>
                  <a:lnTo>
                    <a:pt x="88417" y="158432"/>
                  </a:lnTo>
                  <a:lnTo>
                    <a:pt x="88417" y="163017"/>
                  </a:lnTo>
                  <a:lnTo>
                    <a:pt x="88417" y="167589"/>
                  </a:lnTo>
                  <a:lnTo>
                    <a:pt x="90893" y="171297"/>
                  </a:lnTo>
                  <a:lnTo>
                    <a:pt x="96989" y="171297"/>
                  </a:lnTo>
                  <a:lnTo>
                    <a:pt x="99466" y="167589"/>
                  </a:lnTo>
                  <a:lnTo>
                    <a:pt x="99466" y="158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218191" y="5938836"/>
              <a:ext cx="37465" cy="32384"/>
            </a:xfrm>
            <a:custGeom>
              <a:avLst/>
              <a:gdLst/>
              <a:ahLst/>
              <a:cxnLst/>
              <a:rect l="l" t="t" r="r" b="b"/>
              <a:pathLst>
                <a:path w="37464" h="32385">
                  <a:moveTo>
                    <a:pt x="33679" y="0"/>
                  </a:moveTo>
                  <a:lnTo>
                    <a:pt x="26774" y="203"/>
                  </a:lnTo>
                  <a:lnTo>
                    <a:pt x="27071" y="10296"/>
                  </a:lnTo>
                  <a:lnTo>
                    <a:pt x="26219" y="11197"/>
                  </a:lnTo>
                  <a:lnTo>
                    <a:pt x="20652" y="1390"/>
                  </a:lnTo>
                  <a:lnTo>
                    <a:pt x="0" y="32172"/>
                  </a:lnTo>
                  <a:lnTo>
                    <a:pt x="37017" y="30225"/>
                  </a:lnTo>
                  <a:lnTo>
                    <a:pt x="29784" y="17479"/>
                  </a:lnTo>
                  <a:lnTo>
                    <a:pt x="34060" y="12961"/>
                  </a:lnTo>
                  <a:lnTo>
                    <a:pt x="3367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242043" y="5791656"/>
              <a:ext cx="320675" cy="149225"/>
            </a:xfrm>
            <a:custGeom>
              <a:avLst/>
              <a:gdLst/>
              <a:ahLst/>
              <a:cxnLst/>
              <a:rect l="l" t="t" r="r" b="b"/>
              <a:pathLst>
                <a:path w="320675" h="149225">
                  <a:moveTo>
                    <a:pt x="11049" y="136334"/>
                  </a:moveTo>
                  <a:lnTo>
                    <a:pt x="8585" y="132626"/>
                  </a:lnTo>
                  <a:lnTo>
                    <a:pt x="2476" y="132626"/>
                  </a:lnTo>
                  <a:lnTo>
                    <a:pt x="0" y="136334"/>
                  </a:lnTo>
                  <a:lnTo>
                    <a:pt x="0" y="140906"/>
                  </a:lnTo>
                  <a:lnTo>
                    <a:pt x="0" y="145491"/>
                  </a:lnTo>
                  <a:lnTo>
                    <a:pt x="2476" y="149199"/>
                  </a:lnTo>
                  <a:lnTo>
                    <a:pt x="8585" y="149199"/>
                  </a:lnTo>
                  <a:lnTo>
                    <a:pt x="11049" y="145491"/>
                  </a:lnTo>
                  <a:lnTo>
                    <a:pt x="11049" y="136334"/>
                  </a:lnTo>
                  <a:close/>
                </a:path>
                <a:path w="320675" h="149225">
                  <a:moveTo>
                    <a:pt x="320509" y="2476"/>
                  </a:moveTo>
                  <a:lnTo>
                    <a:pt x="316788" y="0"/>
                  </a:lnTo>
                  <a:lnTo>
                    <a:pt x="307644" y="0"/>
                  </a:lnTo>
                  <a:lnTo>
                    <a:pt x="303923" y="2476"/>
                  </a:lnTo>
                  <a:lnTo>
                    <a:pt x="303923" y="8585"/>
                  </a:lnTo>
                  <a:lnTo>
                    <a:pt x="307644" y="11049"/>
                  </a:lnTo>
                  <a:lnTo>
                    <a:pt x="316788" y="11049"/>
                  </a:lnTo>
                  <a:lnTo>
                    <a:pt x="320509" y="8585"/>
                  </a:lnTo>
                  <a:lnTo>
                    <a:pt x="320509" y="5524"/>
                  </a:lnTo>
                  <a:lnTo>
                    <a:pt x="320509" y="2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537686" y="5689434"/>
              <a:ext cx="55880" cy="183515"/>
            </a:xfrm>
            <a:custGeom>
              <a:avLst/>
              <a:gdLst/>
              <a:ahLst/>
              <a:cxnLst/>
              <a:rect l="l" t="t" r="r" b="b"/>
              <a:pathLst>
                <a:path w="55879" h="183514">
                  <a:moveTo>
                    <a:pt x="33147" y="150304"/>
                  </a:moveTo>
                  <a:lnTo>
                    <a:pt x="19342" y="150304"/>
                  </a:lnTo>
                  <a:lnTo>
                    <a:pt x="19342" y="127088"/>
                  </a:lnTo>
                  <a:lnTo>
                    <a:pt x="13804" y="127088"/>
                  </a:lnTo>
                  <a:lnTo>
                    <a:pt x="13804" y="150304"/>
                  </a:lnTo>
                  <a:lnTo>
                    <a:pt x="0" y="150304"/>
                  </a:lnTo>
                  <a:lnTo>
                    <a:pt x="16573" y="183464"/>
                  </a:lnTo>
                  <a:lnTo>
                    <a:pt x="33147" y="150304"/>
                  </a:lnTo>
                  <a:close/>
                </a:path>
                <a:path w="55879" h="183514">
                  <a:moveTo>
                    <a:pt x="55537" y="41427"/>
                  </a:moveTo>
                  <a:lnTo>
                    <a:pt x="54978" y="35928"/>
                  </a:lnTo>
                  <a:lnTo>
                    <a:pt x="46761" y="36766"/>
                  </a:lnTo>
                  <a:lnTo>
                    <a:pt x="31496" y="43256"/>
                  </a:lnTo>
                  <a:lnTo>
                    <a:pt x="26136" y="51079"/>
                  </a:lnTo>
                  <a:lnTo>
                    <a:pt x="19342" y="51079"/>
                  </a:lnTo>
                  <a:lnTo>
                    <a:pt x="19342" y="0"/>
                  </a:lnTo>
                  <a:lnTo>
                    <a:pt x="13804" y="0"/>
                  </a:lnTo>
                  <a:lnTo>
                    <a:pt x="13804" y="49911"/>
                  </a:lnTo>
                  <a:lnTo>
                    <a:pt x="9842" y="48856"/>
                  </a:lnTo>
                  <a:lnTo>
                    <a:pt x="10299" y="51079"/>
                  </a:lnTo>
                  <a:lnTo>
                    <a:pt x="0" y="51079"/>
                  </a:lnTo>
                  <a:lnTo>
                    <a:pt x="16573" y="84226"/>
                  </a:lnTo>
                  <a:lnTo>
                    <a:pt x="16992" y="83388"/>
                  </a:lnTo>
                  <a:lnTo>
                    <a:pt x="17360" y="85153"/>
                  </a:lnTo>
                  <a:lnTo>
                    <a:pt x="41884" y="57353"/>
                  </a:lnTo>
                  <a:lnTo>
                    <a:pt x="31394" y="54571"/>
                  </a:lnTo>
                  <a:lnTo>
                    <a:pt x="33147" y="51079"/>
                  </a:lnTo>
                  <a:lnTo>
                    <a:pt x="32829" y="51079"/>
                  </a:lnTo>
                  <a:lnTo>
                    <a:pt x="35140" y="47713"/>
                  </a:lnTo>
                  <a:lnTo>
                    <a:pt x="48158" y="42176"/>
                  </a:lnTo>
                  <a:lnTo>
                    <a:pt x="55537" y="41427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545967" y="5714301"/>
              <a:ext cx="66675" cy="199390"/>
            </a:xfrm>
            <a:custGeom>
              <a:avLst/>
              <a:gdLst/>
              <a:ahLst/>
              <a:cxnLst/>
              <a:rect l="l" t="t" r="r" b="b"/>
              <a:pathLst>
                <a:path w="66675" h="199389">
                  <a:moveTo>
                    <a:pt x="16586" y="186055"/>
                  </a:moveTo>
                  <a:lnTo>
                    <a:pt x="12865" y="182346"/>
                  </a:lnTo>
                  <a:lnTo>
                    <a:pt x="3721" y="182346"/>
                  </a:lnTo>
                  <a:lnTo>
                    <a:pt x="0" y="186055"/>
                  </a:lnTo>
                  <a:lnTo>
                    <a:pt x="0" y="195211"/>
                  </a:lnTo>
                  <a:lnTo>
                    <a:pt x="3721" y="198932"/>
                  </a:lnTo>
                  <a:lnTo>
                    <a:pt x="12865" y="198932"/>
                  </a:lnTo>
                  <a:lnTo>
                    <a:pt x="16586" y="195211"/>
                  </a:lnTo>
                  <a:lnTo>
                    <a:pt x="16586" y="190639"/>
                  </a:lnTo>
                  <a:lnTo>
                    <a:pt x="16586" y="186055"/>
                  </a:lnTo>
                  <a:close/>
                </a:path>
                <a:path w="66675" h="199389">
                  <a:moveTo>
                    <a:pt x="66319" y="3708"/>
                  </a:moveTo>
                  <a:lnTo>
                    <a:pt x="62598" y="0"/>
                  </a:lnTo>
                  <a:lnTo>
                    <a:pt x="53454" y="0"/>
                  </a:lnTo>
                  <a:lnTo>
                    <a:pt x="49733" y="3708"/>
                  </a:lnTo>
                  <a:lnTo>
                    <a:pt x="49733" y="12865"/>
                  </a:lnTo>
                  <a:lnTo>
                    <a:pt x="53454" y="16573"/>
                  </a:lnTo>
                  <a:lnTo>
                    <a:pt x="62598" y="16573"/>
                  </a:lnTo>
                  <a:lnTo>
                    <a:pt x="66319" y="12865"/>
                  </a:lnTo>
                  <a:lnTo>
                    <a:pt x="66319" y="8280"/>
                  </a:lnTo>
                  <a:lnTo>
                    <a:pt x="66319" y="37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537687" y="5927037"/>
              <a:ext cx="33655" cy="36195"/>
            </a:xfrm>
            <a:custGeom>
              <a:avLst/>
              <a:gdLst/>
              <a:ahLst/>
              <a:cxnLst/>
              <a:rect l="l" t="t" r="r" b="b"/>
              <a:pathLst>
                <a:path w="33654" h="36195">
                  <a:moveTo>
                    <a:pt x="19340" y="0"/>
                  </a:moveTo>
                  <a:lnTo>
                    <a:pt x="13813" y="0"/>
                  </a:lnTo>
                  <a:lnTo>
                    <a:pt x="13813" y="3011"/>
                  </a:lnTo>
                  <a:lnTo>
                    <a:pt x="0" y="3010"/>
                  </a:lnTo>
                  <a:lnTo>
                    <a:pt x="16577" y="36166"/>
                  </a:lnTo>
                  <a:lnTo>
                    <a:pt x="33154" y="3011"/>
                  </a:lnTo>
                  <a:lnTo>
                    <a:pt x="19340" y="3011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440983" y="5990585"/>
              <a:ext cx="17145" cy="11430"/>
            </a:xfrm>
            <a:custGeom>
              <a:avLst/>
              <a:gdLst/>
              <a:ahLst/>
              <a:cxnLst/>
              <a:rect l="l" t="t" r="r" b="b"/>
              <a:pathLst>
                <a:path w="17145" h="11429">
                  <a:moveTo>
                    <a:pt x="12866" y="0"/>
                  </a:moveTo>
                  <a:lnTo>
                    <a:pt x="3710" y="0"/>
                  </a:lnTo>
                  <a:lnTo>
                    <a:pt x="0" y="2473"/>
                  </a:lnTo>
                  <a:lnTo>
                    <a:pt x="0" y="5525"/>
                  </a:lnTo>
                  <a:lnTo>
                    <a:pt x="0" y="8577"/>
                  </a:lnTo>
                  <a:lnTo>
                    <a:pt x="3710" y="11051"/>
                  </a:lnTo>
                  <a:lnTo>
                    <a:pt x="12866" y="11051"/>
                  </a:lnTo>
                  <a:lnTo>
                    <a:pt x="16578" y="8577"/>
                  </a:lnTo>
                  <a:lnTo>
                    <a:pt x="16578" y="2473"/>
                  </a:lnTo>
                  <a:lnTo>
                    <a:pt x="128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432695" y="5821768"/>
              <a:ext cx="124460" cy="158115"/>
            </a:xfrm>
            <a:custGeom>
              <a:avLst/>
              <a:gdLst/>
              <a:ahLst/>
              <a:cxnLst/>
              <a:rect l="l" t="t" r="r" b="b"/>
              <a:pathLst>
                <a:path w="124460" h="158114">
                  <a:moveTo>
                    <a:pt x="33147" y="124866"/>
                  </a:moveTo>
                  <a:lnTo>
                    <a:pt x="19329" y="124866"/>
                  </a:lnTo>
                  <a:lnTo>
                    <a:pt x="19329" y="121856"/>
                  </a:lnTo>
                  <a:lnTo>
                    <a:pt x="13804" y="121856"/>
                  </a:lnTo>
                  <a:lnTo>
                    <a:pt x="13804" y="124866"/>
                  </a:lnTo>
                  <a:lnTo>
                    <a:pt x="0" y="124866"/>
                  </a:lnTo>
                  <a:lnTo>
                    <a:pt x="16573" y="158013"/>
                  </a:lnTo>
                  <a:lnTo>
                    <a:pt x="33147" y="124866"/>
                  </a:lnTo>
                  <a:close/>
                </a:path>
                <a:path w="124460" h="158114">
                  <a:moveTo>
                    <a:pt x="124307" y="558"/>
                  </a:moveTo>
                  <a:lnTo>
                    <a:pt x="118821" y="0"/>
                  </a:lnTo>
                  <a:lnTo>
                    <a:pt x="118059" y="7378"/>
                  </a:lnTo>
                  <a:lnTo>
                    <a:pt x="112534" y="20396"/>
                  </a:lnTo>
                  <a:lnTo>
                    <a:pt x="105879" y="24942"/>
                  </a:lnTo>
                  <a:lnTo>
                    <a:pt x="102882" y="13652"/>
                  </a:lnTo>
                  <a:lnTo>
                    <a:pt x="75082" y="38176"/>
                  </a:lnTo>
                  <a:lnTo>
                    <a:pt x="111379" y="45694"/>
                  </a:lnTo>
                  <a:lnTo>
                    <a:pt x="107378" y="30607"/>
                  </a:lnTo>
                  <a:lnTo>
                    <a:pt x="116979" y="24041"/>
                  </a:lnTo>
                  <a:lnTo>
                    <a:pt x="123482" y="8775"/>
                  </a:lnTo>
                  <a:lnTo>
                    <a:pt x="124307" y="558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474139" y="5846911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29" h="17145">
                  <a:moveTo>
                    <a:pt x="8577" y="0"/>
                  </a:moveTo>
                  <a:lnTo>
                    <a:pt x="2473" y="0"/>
                  </a:lnTo>
                  <a:lnTo>
                    <a:pt x="0" y="3711"/>
                  </a:lnTo>
                  <a:lnTo>
                    <a:pt x="0" y="12866"/>
                  </a:lnTo>
                  <a:lnTo>
                    <a:pt x="2473" y="16577"/>
                  </a:lnTo>
                  <a:lnTo>
                    <a:pt x="8577" y="16577"/>
                  </a:lnTo>
                  <a:lnTo>
                    <a:pt x="11051" y="12866"/>
                  </a:lnTo>
                  <a:lnTo>
                    <a:pt x="11051" y="8288"/>
                  </a:lnTo>
                  <a:lnTo>
                    <a:pt x="11051" y="3711"/>
                  </a:lnTo>
                  <a:lnTo>
                    <a:pt x="85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55976" y="6056375"/>
              <a:ext cx="886968" cy="758952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2894627" y="6151138"/>
              <a:ext cx="710565" cy="509270"/>
            </a:xfrm>
            <a:custGeom>
              <a:avLst/>
              <a:gdLst/>
              <a:ahLst/>
              <a:cxnLst/>
              <a:rect l="l" t="t" r="r" b="b"/>
              <a:pathLst>
                <a:path w="710564" h="509270">
                  <a:moveTo>
                    <a:pt x="0" y="84790"/>
                  </a:moveTo>
                  <a:lnTo>
                    <a:pt x="6663" y="51786"/>
                  </a:lnTo>
                  <a:lnTo>
                    <a:pt x="24834" y="24834"/>
                  </a:lnTo>
                  <a:lnTo>
                    <a:pt x="51786" y="6663"/>
                  </a:lnTo>
                  <a:lnTo>
                    <a:pt x="84790" y="0"/>
                  </a:lnTo>
                  <a:lnTo>
                    <a:pt x="625513" y="0"/>
                  </a:lnTo>
                  <a:lnTo>
                    <a:pt x="658518" y="6663"/>
                  </a:lnTo>
                  <a:lnTo>
                    <a:pt x="685469" y="24834"/>
                  </a:lnTo>
                  <a:lnTo>
                    <a:pt x="703641" y="51786"/>
                  </a:lnTo>
                  <a:lnTo>
                    <a:pt x="710304" y="84790"/>
                  </a:lnTo>
                  <a:lnTo>
                    <a:pt x="710304" y="423941"/>
                  </a:lnTo>
                  <a:lnTo>
                    <a:pt x="703641" y="456945"/>
                  </a:lnTo>
                  <a:lnTo>
                    <a:pt x="685469" y="483897"/>
                  </a:lnTo>
                  <a:lnTo>
                    <a:pt x="658518" y="502068"/>
                  </a:lnTo>
                  <a:lnTo>
                    <a:pt x="625513" y="508731"/>
                  </a:lnTo>
                  <a:lnTo>
                    <a:pt x="84790" y="508731"/>
                  </a:lnTo>
                  <a:lnTo>
                    <a:pt x="51786" y="502068"/>
                  </a:lnTo>
                  <a:lnTo>
                    <a:pt x="24834" y="483897"/>
                  </a:lnTo>
                  <a:lnTo>
                    <a:pt x="6663" y="456945"/>
                  </a:lnTo>
                  <a:lnTo>
                    <a:pt x="0" y="423941"/>
                  </a:lnTo>
                  <a:lnTo>
                    <a:pt x="0" y="84790"/>
                  </a:lnTo>
                  <a:close/>
                </a:path>
              </a:pathLst>
            </a:custGeom>
            <a:ln w="19197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913824" y="6176734"/>
              <a:ext cx="669290" cy="457834"/>
            </a:xfrm>
            <a:custGeom>
              <a:avLst/>
              <a:gdLst/>
              <a:ahLst/>
              <a:cxnLst/>
              <a:rect l="l" t="t" r="r" b="b"/>
              <a:pathLst>
                <a:path w="669289" h="457834">
                  <a:moveTo>
                    <a:pt x="0" y="76258"/>
                  </a:moveTo>
                  <a:lnTo>
                    <a:pt x="5992" y="46575"/>
                  </a:lnTo>
                  <a:lnTo>
                    <a:pt x="22335" y="22335"/>
                  </a:lnTo>
                  <a:lnTo>
                    <a:pt x="46575" y="5992"/>
                  </a:lnTo>
                  <a:lnTo>
                    <a:pt x="76258" y="0"/>
                  </a:lnTo>
                  <a:lnTo>
                    <a:pt x="592451" y="0"/>
                  </a:lnTo>
                  <a:lnTo>
                    <a:pt x="622134" y="5992"/>
                  </a:lnTo>
                  <a:lnTo>
                    <a:pt x="646374" y="22335"/>
                  </a:lnTo>
                  <a:lnTo>
                    <a:pt x="662717" y="46575"/>
                  </a:lnTo>
                  <a:lnTo>
                    <a:pt x="668709" y="76258"/>
                  </a:lnTo>
                  <a:lnTo>
                    <a:pt x="668709" y="381280"/>
                  </a:lnTo>
                  <a:lnTo>
                    <a:pt x="662717" y="410963"/>
                  </a:lnTo>
                  <a:lnTo>
                    <a:pt x="646374" y="435203"/>
                  </a:lnTo>
                  <a:lnTo>
                    <a:pt x="622134" y="451545"/>
                  </a:lnTo>
                  <a:lnTo>
                    <a:pt x="592451" y="457538"/>
                  </a:lnTo>
                  <a:lnTo>
                    <a:pt x="76258" y="457538"/>
                  </a:lnTo>
                  <a:lnTo>
                    <a:pt x="46575" y="451545"/>
                  </a:lnTo>
                  <a:lnTo>
                    <a:pt x="22335" y="435203"/>
                  </a:lnTo>
                  <a:lnTo>
                    <a:pt x="5992" y="410963"/>
                  </a:lnTo>
                  <a:lnTo>
                    <a:pt x="0" y="381280"/>
                  </a:lnTo>
                  <a:lnTo>
                    <a:pt x="0" y="76258"/>
                  </a:lnTo>
                  <a:close/>
                </a:path>
              </a:pathLst>
            </a:custGeom>
            <a:ln w="19197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262566" y="6160744"/>
              <a:ext cx="29209" cy="41910"/>
            </a:xfrm>
            <a:custGeom>
              <a:avLst/>
              <a:gdLst/>
              <a:ahLst/>
              <a:cxnLst/>
              <a:rect l="l" t="t" r="r" b="b"/>
              <a:pathLst>
                <a:path w="29210" h="41910">
                  <a:moveTo>
                    <a:pt x="28803" y="2959"/>
                  </a:moveTo>
                  <a:lnTo>
                    <a:pt x="25831" y="0"/>
                  </a:lnTo>
                  <a:lnTo>
                    <a:pt x="15773" y="0"/>
                  </a:lnTo>
                  <a:lnTo>
                    <a:pt x="12801" y="2959"/>
                  </a:lnTo>
                  <a:lnTo>
                    <a:pt x="12801" y="1968"/>
                  </a:lnTo>
                  <a:lnTo>
                    <a:pt x="10833" y="0"/>
                  </a:lnTo>
                  <a:lnTo>
                    <a:pt x="1968" y="0"/>
                  </a:lnTo>
                  <a:lnTo>
                    <a:pt x="0" y="1968"/>
                  </a:lnTo>
                  <a:lnTo>
                    <a:pt x="0" y="4394"/>
                  </a:lnTo>
                  <a:lnTo>
                    <a:pt x="0" y="39624"/>
                  </a:lnTo>
                  <a:lnTo>
                    <a:pt x="1968" y="41592"/>
                  </a:lnTo>
                  <a:lnTo>
                    <a:pt x="10833" y="41592"/>
                  </a:lnTo>
                  <a:lnTo>
                    <a:pt x="12801" y="39624"/>
                  </a:lnTo>
                  <a:lnTo>
                    <a:pt x="12801" y="38633"/>
                  </a:lnTo>
                  <a:lnTo>
                    <a:pt x="15773" y="41592"/>
                  </a:lnTo>
                  <a:lnTo>
                    <a:pt x="25831" y="41592"/>
                  </a:lnTo>
                  <a:lnTo>
                    <a:pt x="28803" y="38633"/>
                  </a:lnTo>
                  <a:lnTo>
                    <a:pt x="28803" y="295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271063" y="6127152"/>
              <a:ext cx="12700" cy="122555"/>
            </a:xfrm>
            <a:custGeom>
              <a:avLst/>
              <a:gdLst/>
              <a:ahLst/>
              <a:cxnLst/>
              <a:rect l="l" t="t" r="r" b="b"/>
              <a:pathLst>
                <a:path w="12700" h="122554">
                  <a:moveTo>
                    <a:pt x="12306" y="103911"/>
                  </a:moveTo>
                  <a:lnTo>
                    <a:pt x="7505" y="103911"/>
                  </a:lnTo>
                  <a:lnTo>
                    <a:pt x="7505" y="0"/>
                  </a:lnTo>
                  <a:lnTo>
                    <a:pt x="4305" y="0"/>
                  </a:lnTo>
                  <a:lnTo>
                    <a:pt x="4305" y="103466"/>
                  </a:lnTo>
                  <a:lnTo>
                    <a:pt x="0" y="103466"/>
                  </a:lnTo>
                  <a:lnTo>
                    <a:pt x="0" y="107276"/>
                  </a:lnTo>
                  <a:lnTo>
                    <a:pt x="3175" y="107276"/>
                  </a:lnTo>
                  <a:lnTo>
                    <a:pt x="3175" y="122516"/>
                  </a:lnTo>
                  <a:lnTo>
                    <a:pt x="8636" y="122516"/>
                  </a:lnTo>
                  <a:lnTo>
                    <a:pt x="8636" y="107276"/>
                  </a:lnTo>
                  <a:lnTo>
                    <a:pt x="4305" y="107276"/>
                  </a:lnTo>
                  <a:lnTo>
                    <a:pt x="4305" y="107111"/>
                  </a:lnTo>
                  <a:lnTo>
                    <a:pt x="7505" y="107111"/>
                  </a:lnTo>
                  <a:lnTo>
                    <a:pt x="11239" y="107111"/>
                  </a:lnTo>
                  <a:lnTo>
                    <a:pt x="12306" y="103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163390" y="6160737"/>
              <a:ext cx="16510" cy="41910"/>
            </a:xfrm>
            <a:custGeom>
              <a:avLst/>
              <a:gdLst/>
              <a:ahLst/>
              <a:cxnLst/>
              <a:rect l="l" t="t" r="r" b="b"/>
              <a:pathLst>
                <a:path w="16510" h="41910">
                  <a:moveTo>
                    <a:pt x="13539" y="0"/>
                  </a:moveTo>
                  <a:lnTo>
                    <a:pt x="2457" y="0"/>
                  </a:lnTo>
                  <a:lnTo>
                    <a:pt x="0" y="2457"/>
                  </a:lnTo>
                  <a:lnTo>
                    <a:pt x="0" y="5489"/>
                  </a:lnTo>
                  <a:lnTo>
                    <a:pt x="0" y="39136"/>
                  </a:lnTo>
                  <a:lnTo>
                    <a:pt x="2457" y="41594"/>
                  </a:lnTo>
                  <a:lnTo>
                    <a:pt x="13539" y="41594"/>
                  </a:lnTo>
                  <a:lnTo>
                    <a:pt x="15998" y="39136"/>
                  </a:lnTo>
                  <a:lnTo>
                    <a:pt x="15998" y="2457"/>
                  </a:lnTo>
                  <a:lnTo>
                    <a:pt x="1353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175076" y="6127152"/>
              <a:ext cx="12700" cy="122555"/>
            </a:xfrm>
            <a:custGeom>
              <a:avLst/>
              <a:gdLst/>
              <a:ahLst/>
              <a:cxnLst/>
              <a:rect l="l" t="t" r="r" b="b"/>
              <a:pathLst>
                <a:path w="12700" h="122554">
                  <a:moveTo>
                    <a:pt x="12306" y="103911"/>
                  </a:moveTo>
                  <a:lnTo>
                    <a:pt x="7505" y="103911"/>
                  </a:lnTo>
                  <a:lnTo>
                    <a:pt x="7505" y="0"/>
                  </a:lnTo>
                  <a:lnTo>
                    <a:pt x="4305" y="0"/>
                  </a:lnTo>
                  <a:lnTo>
                    <a:pt x="4305" y="103466"/>
                  </a:lnTo>
                  <a:lnTo>
                    <a:pt x="0" y="103466"/>
                  </a:lnTo>
                  <a:lnTo>
                    <a:pt x="0" y="107276"/>
                  </a:lnTo>
                  <a:lnTo>
                    <a:pt x="3175" y="107276"/>
                  </a:lnTo>
                  <a:lnTo>
                    <a:pt x="3175" y="122516"/>
                  </a:lnTo>
                  <a:lnTo>
                    <a:pt x="8636" y="122516"/>
                  </a:lnTo>
                  <a:lnTo>
                    <a:pt x="8636" y="107276"/>
                  </a:lnTo>
                  <a:lnTo>
                    <a:pt x="4305" y="107276"/>
                  </a:lnTo>
                  <a:lnTo>
                    <a:pt x="4305" y="107111"/>
                  </a:lnTo>
                  <a:lnTo>
                    <a:pt x="7505" y="107111"/>
                  </a:lnTo>
                  <a:lnTo>
                    <a:pt x="11239" y="107111"/>
                  </a:lnTo>
                  <a:lnTo>
                    <a:pt x="12306" y="103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419348" y="6160744"/>
              <a:ext cx="29209" cy="41910"/>
            </a:xfrm>
            <a:custGeom>
              <a:avLst/>
              <a:gdLst/>
              <a:ahLst/>
              <a:cxnLst/>
              <a:rect l="l" t="t" r="r" b="b"/>
              <a:pathLst>
                <a:path w="29210" h="41910">
                  <a:moveTo>
                    <a:pt x="28803" y="2959"/>
                  </a:moveTo>
                  <a:lnTo>
                    <a:pt x="25831" y="0"/>
                  </a:lnTo>
                  <a:lnTo>
                    <a:pt x="15760" y="0"/>
                  </a:lnTo>
                  <a:lnTo>
                    <a:pt x="12801" y="2959"/>
                  </a:lnTo>
                  <a:lnTo>
                    <a:pt x="12801" y="1968"/>
                  </a:lnTo>
                  <a:lnTo>
                    <a:pt x="10833" y="0"/>
                  </a:lnTo>
                  <a:lnTo>
                    <a:pt x="1968" y="0"/>
                  </a:lnTo>
                  <a:lnTo>
                    <a:pt x="0" y="1968"/>
                  </a:lnTo>
                  <a:lnTo>
                    <a:pt x="0" y="4394"/>
                  </a:lnTo>
                  <a:lnTo>
                    <a:pt x="0" y="39624"/>
                  </a:lnTo>
                  <a:lnTo>
                    <a:pt x="1968" y="41592"/>
                  </a:lnTo>
                  <a:lnTo>
                    <a:pt x="10833" y="41592"/>
                  </a:lnTo>
                  <a:lnTo>
                    <a:pt x="12801" y="39624"/>
                  </a:lnTo>
                  <a:lnTo>
                    <a:pt x="12801" y="38633"/>
                  </a:lnTo>
                  <a:lnTo>
                    <a:pt x="15760" y="41592"/>
                  </a:lnTo>
                  <a:lnTo>
                    <a:pt x="25831" y="41592"/>
                  </a:lnTo>
                  <a:lnTo>
                    <a:pt x="28803" y="38633"/>
                  </a:lnTo>
                  <a:lnTo>
                    <a:pt x="28803" y="295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427831" y="6127152"/>
              <a:ext cx="12700" cy="122555"/>
            </a:xfrm>
            <a:custGeom>
              <a:avLst/>
              <a:gdLst/>
              <a:ahLst/>
              <a:cxnLst/>
              <a:rect l="l" t="t" r="r" b="b"/>
              <a:pathLst>
                <a:path w="12700" h="122554">
                  <a:moveTo>
                    <a:pt x="12319" y="103911"/>
                  </a:moveTo>
                  <a:lnTo>
                    <a:pt x="7518" y="103911"/>
                  </a:lnTo>
                  <a:lnTo>
                    <a:pt x="7518" y="0"/>
                  </a:lnTo>
                  <a:lnTo>
                    <a:pt x="4318" y="0"/>
                  </a:lnTo>
                  <a:lnTo>
                    <a:pt x="4318" y="103466"/>
                  </a:lnTo>
                  <a:lnTo>
                    <a:pt x="0" y="103466"/>
                  </a:lnTo>
                  <a:lnTo>
                    <a:pt x="0" y="107276"/>
                  </a:lnTo>
                  <a:lnTo>
                    <a:pt x="3187" y="107276"/>
                  </a:lnTo>
                  <a:lnTo>
                    <a:pt x="3187" y="122516"/>
                  </a:lnTo>
                  <a:lnTo>
                    <a:pt x="8648" y="122516"/>
                  </a:lnTo>
                  <a:lnTo>
                    <a:pt x="8648" y="107276"/>
                  </a:lnTo>
                  <a:lnTo>
                    <a:pt x="4318" y="107276"/>
                  </a:lnTo>
                  <a:lnTo>
                    <a:pt x="4318" y="107111"/>
                  </a:lnTo>
                  <a:lnTo>
                    <a:pt x="7518" y="107111"/>
                  </a:lnTo>
                  <a:lnTo>
                    <a:pt x="11252" y="107111"/>
                  </a:lnTo>
                  <a:lnTo>
                    <a:pt x="12319" y="103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560127" y="6378308"/>
              <a:ext cx="38735" cy="32384"/>
            </a:xfrm>
            <a:custGeom>
              <a:avLst/>
              <a:gdLst/>
              <a:ahLst/>
              <a:cxnLst/>
              <a:rect l="l" t="t" r="r" b="b"/>
              <a:pathLst>
                <a:path w="38735" h="32385">
                  <a:moveTo>
                    <a:pt x="38404" y="2463"/>
                  </a:moveTo>
                  <a:lnTo>
                    <a:pt x="35941" y="0"/>
                  </a:lnTo>
                  <a:lnTo>
                    <a:pt x="32905" y="0"/>
                  </a:lnTo>
                  <a:lnTo>
                    <a:pt x="2463" y="0"/>
                  </a:lnTo>
                  <a:lnTo>
                    <a:pt x="0" y="2463"/>
                  </a:lnTo>
                  <a:lnTo>
                    <a:pt x="0" y="13550"/>
                  </a:lnTo>
                  <a:lnTo>
                    <a:pt x="2463" y="16002"/>
                  </a:lnTo>
                  <a:lnTo>
                    <a:pt x="2971" y="16002"/>
                  </a:lnTo>
                  <a:lnTo>
                    <a:pt x="0" y="18973"/>
                  </a:lnTo>
                  <a:lnTo>
                    <a:pt x="0" y="29032"/>
                  </a:lnTo>
                  <a:lnTo>
                    <a:pt x="2971" y="32004"/>
                  </a:lnTo>
                  <a:lnTo>
                    <a:pt x="35433" y="32004"/>
                  </a:lnTo>
                  <a:lnTo>
                    <a:pt x="38404" y="29032"/>
                  </a:lnTo>
                  <a:lnTo>
                    <a:pt x="38404" y="18973"/>
                  </a:lnTo>
                  <a:lnTo>
                    <a:pt x="35433" y="16002"/>
                  </a:lnTo>
                  <a:lnTo>
                    <a:pt x="35941" y="16002"/>
                  </a:lnTo>
                  <a:lnTo>
                    <a:pt x="38404" y="13550"/>
                  </a:lnTo>
                  <a:lnTo>
                    <a:pt x="38404" y="2463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523342" y="6389506"/>
              <a:ext cx="112395" cy="13335"/>
            </a:xfrm>
            <a:custGeom>
              <a:avLst/>
              <a:gdLst/>
              <a:ahLst/>
              <a:cxnLst/>
              <a:rect l="l" t="t" r="r" b="b"/>
              <a:pathLst>
                <a:path w="112395" h="13335">
                  <a:moveTo>
                    <a:pt x="19198" y="0"/>
                  </a:moveTo>
                  <a:lnTo>
                    <a:pt x="0" y="6399"/>
                  </a:lnTo>
                  <a:lnTo>
                    <a:pt x="19198" y="12798"/>
                  </a:lnTo>
                  <a:lnTo>
                    <a:pt x="19198" y="7998"/>
                  </a:lnTo>
                  <a:lnTo>
                    <a:pt x="15998" y="7998"/>
                  </a:lnTo>
                  <a:lnTo>
                    <a:pt x="15998" y="4799"/>
                  </a:lnTo>
                  <a:lnTo>
                    <a:pt x="19198" y="4799"/>
                  </a:lnTo>
                  <a:lnTo>
                    <a:pt x="19198" y="0"/>
                  </a:lnTo>
                  <a:close/>
                </a:path>
                <a:path w="112395" h="13335">
                  <a:moveTo>
                    <a:pt x="19198" y="4799"/>
                  </a:moveTo>
                  <a:lnTo>
                    <a:pt x="15998" y="4799"/>
                  </a:lnTo>
                  <a:lnTo>
                    <a:pt x="15998" y="7998"/>
                  </a:lnTo>
                  <a:lnTo>
                    <a:pt x="19198" y="7998"/>
                  </a:lnTo>
                  <a:lnTo>
                    <a:pt x="19198" y="4799"/>
                  </a:lnTo>
                  <a:close/>
                </a:path>
                <a:path w="112395" h="13335">
                  <a:moveTo>
                    <a:pt x="19198" y="7998"/>
                  </a:moveTo>
                  <a:lnTo>
                    <a:pt x="15998" y="7998"/>
                  </a:lnTo>
                  <a:lnTo>
                    <a:pt x="19198" y="7998"/>
                  </a:lnTo>
                  <a:close/>
                </a:path>
                <a:path w="112395" h="13335">
                  <a:moveTo>
                    <a:pt x="112010" y="4799"/>
                  </a:moveTo>
                  <a:lnTo>
                    <a:pt x="19198" y="4799"/>
                  </a:lnTo>
                  <a:lnTo>
                    <a:pt x="19198" y="7998"/>
                  </a:lnTo>
                  <a:lnTo>
                    <a:pt x="112010" y="7998"/>
                  </a:lnTo>
                  <a:lnTo>
                    <a:pt x="112010" y="4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332962" y="6615086"/>
              <a:ext cx="29209" cy="48260"/>
            </a:xfrm>
            <a:custGeom>
              <a:avLst/>
              <a:gdLst/>
              <a:ahLst/>
              <a:cxnLst/>
              <a:rect l="l" t="t" r="r" b="b"/>
              <a:pathLst>
                <a:path w="29210" h="48259">
                  <a:moveTo>
                    <a:pt x="28790" y="2362"/>
                  </a:moveTo>
                  <a:lnTo>
                    <a:pt x="26428" y="0"/>
                  </a:lnTo>
                  <a:lnTo>
                    <a:pt x="18364" y="0"/>
                  </a:lnTo>
                  <a:lnTo>
                    <a:pt x="16002" y="2362"/>
                  </a:lnTo>
                  <a:lnTo>
                    <a:pt x="13538" y="0"/>
                  </a:lnTo>
                  <a:lnTo>
                    <a:pt x="2463" y="0"/>
                  </a:lnTo>
                  <a:lnTo>
                    <a:pt x="0" y="2451"/>
                  </a:lnTo>
                  <a:lnTo>
                    <a:pt x="0" y="5486"/>
                  </a:lnTo>
                  <a:lnTo>
                    <a:pt x="0" y="45529"/>
                  </a:lnTo>
                  <a:lnTo>
                    <a:pt x="2463" y="47993"/>
                  </a:lnTo>
                  <a:lnTo>
                    <a:pt x="13538" y="47993"/>
                  </a:lnTo>
                  <a:lnTo>
                    <a:pt x="16002" y="45529"/>
                  </a:lnTo>
                  <a:lnTo>
                    <a:pt x="18364" y="47993"/>
                  </a:lnTo>
                  <a:lnTo>
                    <a:pt x="26428" y="47993"/>
                  </a:lnTo>
                  <a:lnTo>
                    <a:pt x="28790" y="45618"/>
                  </a:lnTo>
                  <a:lnTo>
                    <a:pt x="28790" y="2362"/>
                  </a:lnTo>
                  <a:close/>
                </a:path>
              </a:pathLst>
            </a:custGeom>
            <a:solidFill>
              <a:srgbClr val="043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344761" y="6581482"/>
              <a:ext cx="12700" cy="123189"/>
            </a:xfrm>
            <a:custGeom>
              <a:avLst/>
              <a:gdLst/>
              <a:ahLst/>
              <a:cxnLst/>
              <a:rect l="l" t="t" r="r" b="b"/>
              <a:pathLst>
                <a:path w="12700" h="123190">
                  <a:moveTo>
                    <a:pt x="12204" y="103924"/>
                  </a:moveTo>
                  <a:lnTo>
                    <a:pt x="7404" y="103924"/>
                  </a:lnTo>
                  <a:lnTo>
                    <a:pt x="7404" y="0"/>
                  </a:lnTo>
                  <a:lnTo>
                    <a:pt x="4203" y="0"/>
                  </a:lnTo>
                  <a:lnTo>
                    <a:pt x="4203" y="103797"/>
                  </a:lnTo>
                  <a:lnTo>
                    <a:pt x="0" y="103797"/>
                  </a:lnTo>
                  <a:lnTo>
                    <a:pt x="0" y="107607"/>
                  </a:lnTo>
                  <a:lnTo>
                    <a:pt x="3175" y="107607"/>
                  </a:lnTo>
                  <a:lnTo>
                    <a:pt x="3175" y="122847"/>
                  </a:lnTo>
                  <a:lnTo>
                    <a:pt x="8432" y="122847"/>
                  </a:lnTo>
                  <a:lnTo>
                    <a:pt x="8432" y="107607"/>
                  </a:lnTo>
                  <a:lnTo>
                    <a:pt x="4203" y="107607"/>
                  </a:lnTo>
                  <a:lnTo>
                    <a:pt x="4203" y="107124"/>
                  </a:lnTo>
                  <a:lnTo>
                    <a:pt x="7404" y="107124"/>
                  </a:lnTo>
                  <a:lnTo>
                    <a:pt x="11137" y="107124"/>
                  </a:lnTo>
                  <a:lnTo>
                    <a:pt x="12204" y="1039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419348" y="6615086"/>
              <a:ext cx="29209" cy="48260"/>
            </a:xfrm>
            <a:custGeom>
              <a:avLst/>
              <a:gdLst/>
              <a:ahLst/>
              <a:cxnLst/>
              <a:rect l="l" t="t" r="r" b="b"/>
              <a:pathLst>
                <a:path w="29210" h="48259">
                  <a:moveTo>
                    <a:pt x="28803" y="2959"/>
                  </a:moveTo>
                  <a:lnTo>
                    <a:pt x="25831" y="0"/>
                  </a:lnTo>
                  <a:lnTo>
                    <a:pt x="15760" y="0"/>
                  </a:lnTo>
                  <a:lnTo>
                    <a:pt x="14643" y="1117"/>
                  </a:lnTo>
                  <a:lnTo>
                    <a:pt x="13538" y="0"/>
                  </a:lnTo>
                  <a:lnTo>
                    <a:pt x="2463" y="0"/>
                  </a:lnTo>
                  <a:lnTo>
                    <a:pt x="0" y="2451"/>
                  </a:lnTo>
                  <a:lnTo>
                    <a:pt x="0" y="5486"/>
                  </a:lnTo>
                  <a:lnTo>
                    <a:pt x="0" y="45529"/>
                  </a:lnTo>
                  <a:lnTo>
                    <a:pt x="2463" y="47993"/>
                  </a:lnTo>
                  <a:lnTo>
                    <a:pt x="13538" y="47993"/>
                  </a:lnTo>
                  <a:lnTo>
                    <a:pt x="14643" y="46888"/>
                  </a:lnTo>
                  <a:lnTo>
                    <a:pt x="15760" y="47993"/>
                  </a:lnTo>
                  <a:lnTo>
                    <a:pt x="25831" y="47993"/>
                  </a:lnTo>
                  <a:lnTo>
                    <a:pt x="28803" y="45021"/>
                  </a:lnTo>
                  <a:lnTo>
                    <a:pt x="28803" y="2959"/>
                  </a:lnTo>
                  <a:close/>
                </a:path>
              </a:pathLst>
            </a:custGeom>
            <a:solidFill>
              <a:srgbClr val="043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431146" y="6581482"/>
              <a:ext cx="12700" cy="123189"/>
            </a:xfrm>
            <a:custGeom>
              <a:avLst/>
              <a:gdLst/>
              <a:ahLst/>
              <a:cxnLst/>
              <a:rect l="l" t="t" r="r" b="b"/>
              <a:pathLst>
                <a:path w="12700" h="123190">
                  <a:moveTo>
                    <a:pt x="12204" y="103924"/>
                  </a:moveTo>
                  <a:lnTo>
                    <a:pt x="7404" y="103924"/>
                  </a:lnTo>
                  <a:lnTo>
                    <a:pt x="7404" y="0"/>
                  </a:lnTo>
                  <a:lnTo>
                    <a:pt x="4203" y="0"/>
                  </a:lnTo>
                  <a:lnTo>
                    <a:pt x="4203" y="103797"/>
                  </a:lnTo>
                  <a:lnTo>
                    <a:pt x="0" y="103797"/>
                  </a:lnTo>
                  <a:lnTo>
                    <a:pt x="0" y="107607"/>
                  </a:lnTo>
                  <a:lnTo>
                    <a:pt x="3175" y="107607"/>
                  </a:lnTo>
                  <a:lnTo>
                    <a:pt x="3175" y="122847"/>
                  </a:lnTo>
                  <a:lnTo>
                    <a:pt x="8432" y="122847"/>
                  </a:lnTo>
                  <a:lnTo>
                    <a:pt x="8432" y="107607"/>
                  </a:lnTo>
                  <a:lnTo>
                    <a:pt x="4203" y="107607"/>
                  </a:lnTo>
                  <a:lnTo>
                    <a:pt x="4203" y="107124"/>
                  </a:lnTo>
                  <a:lnTo>
                    <a:pt x="7404" y="107124"/>
                  </a:lnTo>
                  <a:lnTo>
                    <a:pt x="11137" y="107124"/>
                  </a:lnTo>
                  <a:lnTo>
                    <a:pt x="12204" y="1039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556927" y="6307924"/>
              <a:ext cx="41910" cy="32384"/>
            </a:xfrm>
            <a:custGeom>
              <a:avLst/>
              <a:gdLst/>
              <a:ahLst/>
              <a:cxnLst/>
              <a:rect l="l" t="t" r="r" b="b"/>
              <a:pathLst>
                <a:path w="41910" h="32385">
                  <a:moveTo>
                    <a:pt x="41605" y="2451"/>
                  </a:moveTo>
                  <a:lnTo>
                    <a:pt x="39141" y="0"/>
                  </a:lnTo>
                  <a:lnTo>
                    <a:pt x="36106" y="0"/>
                  </a:lnTo>
                  <a:lnTo>
                    <a:pt x="2463" y="0"/>
                  </a:lnTo>
                  <a:lnTo>
                    <a:pt x="0" y="2451"/>
                  </a:lnTo>
                  <a:lnTo>
                    <a:pt x="0" y="13538"/>
                  </a:lnTo>
                  <a:lnTo>
                    <a:pt x="2463" y="16002"/>
                  </a:lnTo>
                  <a:lnTo>
                    <a:pt x="2971" y="16002"/>
                  </a:lnTo>
                  <a:lnTo>
                    <a:pt x="0" y="18961"/>
                  </a:lnTo>
                  <a:lnTo>
                    <a:pt x="0" y="29032"/>
                  </a:lnTo>
                  <a:lnTo>
                    <a:pt x="2971" y="31991"/>
                  </a:lnTo>
                  <a:lnTo>
                    <a:pt x="38633" y="31991"/>
                  </a:lnTo>
                  <a:lnTo>
                    <a:pt x="41605" y="29032"/>
                  </a:lnTo>
                  <a:lnTo>
                    <a:pt x="41605" y="18961"/>
                  </a:lnTo>
                  <a:lnTo>
                    <a:pt x="38633" y="16002"/>
                  </a:lnTo>
                  <a:lnTo>
                    <a:pt x="39141" y="16002"/>
                  </a:lnTo>
                  <a:lnTo>
                    <a:pt x="41605" y="13538"/>
                  </a:lnTo>
                  <a:lnTo>
                    <a:pt x="41605" y="2451"/>
                  </a:lnTo>
                  <a:close/>
                </a:path>
              </a:pathLst>
            </a:custGeom>
            <a:solidFill>
              <a:srgbClr val="043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3523342" y="6319116"/>
              <a:ext cx="112395" cy="13335"/>
            </a:xfrm>
            <a:custGeom>
              <a:avLst/>
              <a:gdLst/>
              <a:ahLst/>
              <a:cxnLst/>
              <a:rect l="l" t="t" r="r" b="b"/>
              <a:pathLst>
                <a:path w="112395" h="13335">
                  <a:moveTo>
                    <a:pt x="19198" y="0"/>
                  </a:moveTo>
                  <a:lnTo>
                    <a:pt x="0" y="6399"/>
                  </a:lnTo>
                  <a:lnTo>
                    <a:pt x="19198" y="12798"/>
                  </a:lnTo>
                  <a:lnTo>
                    <a:pt x="19198" y="7998"/>
                  </a:lnTo>
                  <a:lnTo>
                    <a:pt x="15998" y="7998"/>
                  </a:lnTo>
                  <a:lnTo>
                    <a:pt x="15998" y="4799"/>
                  </a:lnTo>
                  <a:lnTo>
                    <a:pt x="19198" y="4799"/>
                  </a:lnTo>
                  <a:lnTo>
                    <a:pt x="19198" y="0"/>
                  </a:lnTo>
                  <a:close/>
                </a:path>
                <a:path w="112395" h="13335">
                  <a:moveTo>
                    <a:pt x="19198" y="4799"/>
                  </a:moveTo>
                  <a:lnTo>
                    <a:pt x="15998" y="4799"/>
                  </a:lnTo>
                  <a:lnTo>
                    <a:pt x="15998" y="7998"/>
                  </a:lnTo>
                  <a:lnTo>
                    <a:pt x="19198" y="7998"/>
                  </a:lnTo>
                  <a:lnTo>
                    <a:pt x="19198" y="4799"/>
                  </a:lnTo>
                  <a:close/>
                </a:path>
                <a:path w="112395" h="13335">
                  <a:moveTo>
                    <a:pt x="19198" y="7998"/>
                  </a:moveTo>
                  <a:lnTo>
                    <a:pt x="15998" y="7998"/>
                  </a:lnTo>
                  <a:lnTo>
                    <a:pt x="19198" y="7998"/>
                  </a:lnTo>
                  <a:close/>
                </a:path>
                <a:path w="112395" h="13335">
                  <a:moveTo>
                    <a:pt x="112010" y="4799"/>
                  </a:moveTo>
                  <a:lnTo>
                    <a:pt x="19198" y="4799"/>
                  </a:lnTo>
                  <a:lnTo>
                    <a:pt x="19198" y="7998"/>
                  </a:lnTo>
                  <a:lnTo>
                    <a:pt x="112010" y="7998"/>
                  </a:lnTo>
                  <a:lnTo>
                    <a:pt x="112010" y="4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035401" y="6160744"/>
              <a:ext cx="29209" cy="48260"/>
            </a:xfrm>
            <a:custGeom>
              <a:avLst/>
              <a:gdLst/>
              <a:ahLst/>
              <a:cxnLst/>
              <a:rect l="l" t="t" r="r" b="b"/>
              <a:pathLst>
                <a:path w="29210" h="48260">
                  <a:moveTo>
                    <a:pt x="28790" y="2959"/>
                  </a:moveTo>
                  <a:lnTo>
                    <a:pt x="25831" y="0"/>
                  </a:lnTo>
                  <a:lnTo>
                    <a:pt x="15760" y="0"/>
                  </a:lnTo>
                  <a:lnTo>
                    <a:pt x="12801" y="2959"/>
                  </a:lnTo>
                  <a:lnTo>
                    <a:pt x="12801" y="1968"/>
                  </a:lnTo>
                  <a:lnTo>
                    <a:pt x="10833" y="0"/>
                  </a:lnTo>
                  <a:lnTo>
                    <a:pt x="1968" y="0"/>
                  </a:lnTo>
                  <a:lnTo>
                    <a:pt x="0" y="1968"/>
                  </a:lnTo>
                  <a:lnTo>
                    <a:pt x="0" y="4394"/>
                  </a:lnTo>
                  <a:lnTo>
                    <a:pt x="0" y="46024"/>
                  </a:lnTo>
                  <a:lnTo>
                    <a:pt x="1968" y="47993"/>
                  </a:lnTo>
                  <a:lnTo>
                    <a:pt x="10833" y="47993"/>
                  </a:lnTo>
                  <a:lnTo>
                    <a:pt x="12801" y="46024"/>
                  </a:lnTo>
                  <a:lnTo>
                    <a:pt x="12801" y="45034"/>
                  </a:lnTo>
                  <a:lnTo>
                    <a:pt x="15760" y="47993"/>
                  </a:lnTo>
                  <a:lnTo>
                    <a:pt x="25831" y="47993"/>
                  </a:lnTo>
                  <a:lnTo>
                    <a:pt x="28790" y="45034"/>
                  </a:lnTo>
                  <a:lnTo>
                    <a:pt x="28790" y="2959"/>
                  </a:lnTo>
                  <a:close/>
                </a:path>
              </a:pathLst>
            </a:custGeom>
            <a:solidFill>
              <a:srgbClr val="043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001812" y="6589053"/>
              <a:ext cx="19685" cy="72390"/>
            </a:xfrm>
            <a:custGeom>
              <a:avLst/>
              <a:gdLst/>
              <a:ahLst/>
              <a:cxnLst/>
              <a:rect l="l" t="t" r="r" b="b"/>
              <a:pathLst>
                <a:path w="19685" h="72390">
                  <a:moveTo>
                    <a:pt x="0" y="27802"/>
                  </a:moveTo>
                  <a:lnTo>
                    <a:pt x="698" y="43361"/>
                  </a:lnTo>
                  <a:lnTo>
                    <a:pt x="1420" y="56984"/>
                  </a:lnTo>
                  <a:lnTo>
                    <a:pt x="2190" y="66734"/>
                  </a:lnTo>
                  <a:lnTo>
                    <a:pt x="3031" y="70674"/>
                  </a:lnTo>
                  <a:lnTo>
                    <a:pt x="3970" y="64645"/>
                  </a:lnTo>
                  <a:lnTo>
                    <a:pt x="4988" y="50894"/>
                  </a:lnTo>
                  <a:lnTo>
                    <a:pt x="6038" y="37095"/>
                  </a:lnTo>
                  <a:lnTo>
                    <a:pt x="7072" y="30920"/>
                  </a:lnTo>
                  <a:lnTo>
                    <a:pt x="8118" y="37959"/>
                  </a:lnTo>
                  <a:lnTo>
                    <a:pt x="9188" y="52940"/>
                  </a:lnTo>
                  <a:lnTo>
                    <a:pt x="10210" y="67239"/>
                  </a:lnTo>
                  <a:lnTo>
                    <a:pt x="11114" y="72233"/>
                  </a:lnTo>
                  <a:lnTo>
                    <a:pt x="11781" y="62684"/>
                  </a:lnTo>
                  <a:lnTo>
                    <a:pt x="12282" y="44171"/>
                  </a:lnTo>
                  <a:lnTo>
                    <a:pt x="12831" y="24294"/>
                  </a:lnTo>
                  <a:lnTo>
                    <a:pt x="13640" y="10653"/>
                  </a:lnTo>
                  <a:lnTo>
                    <a:pt x="14987" y="0"/>
                  </a:lnTo>
                  <a:lnTo>
                    <a:pt x="19197" y="8314"/>
                  </a:lnTo>
                </a:path>
              </a:pathLst>
            </a:custGeom>
            <a:ln w="319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985814" y="6589053"/>
              <a:ext cx="19685" cy="72390"/>
            </a:xfrm>
            <a:custGeom>
              <a:avLst/>
              <a:gdLst/>
              <a:ahLst/>
              <a:cxnLst/>
              <a:rect l="l" t="t" r="r" b="b"/>
              <a:pathLst>
                <a:path w="19685" h="72390">
                  <a:moveTo>
                    <a:pt x="0" y="27802"/>
                  </a:moveTo>
                  <a:lnTo>
                    <a:pt x="698" y="43361"/>
                  </a:lnTo>
                  <a:lnTo>
                    <a:pt x="1420" y="56984"/>
                  </a:lnTo>
                  <a:lnTo>
                    <a:pt x="2190" y="66734"/>
                  </a:lnTo>
                  <a:lnTo>
                    <a:pt x="3031" y="70674"/>
                  </a:lnTo>
                  <a:lnTo>
                    <a:pt x="3970" y="64645"/>
                  </a:lnTo>
                  <a:lnTo>
                    <a:pt x="4988" y="50894"/>
                  </a:lnTo>
                  <a:lnTo>
                    <a:pt x="6038" y="37095"/>
                  </a:lnTo>
                  <a:lnTo>
                    <a:pt x="7072" y="30920"/>
                  </a:lnTo>
                  <a:lnTo>
                    <a:pt x="8118" y="37959"/>
                  </a:lnTo>
                  <a:lnTo>
                    <a:pt x="9188" y="52940"/>
                  </a:lnTo>
                  <a:lnTo>
                    <a:pt x="10210" y="67239"/>
                  </a:lnTo>
                  <a:lnTo>
                    <a:pt x="11114" y="72233"/>
                  </a:lnTo>
                  <a:lnTo>
                    <a:pt x="11781" y="62684"/>
                  </a:lnTo>
                  <a:lnTo>
                    <a:pt x="12282" y="44171"/>
                  </a:lnTo>
                  <a:lnTo>
                    <a:pt x="12831" y="24294"/>
                  </a:lnTo>
                  <a:lnTo>
                    <a:pt x="13640" y="10653"/>
                  </a:lnTo>
                  <a:lnTo>
                    <a:pt x="14987" y="0"/>
                  </a:lnTo>
                  <a:lnTo>
                    <a:pt x="19197" y="8314"/>
                  </a:lnTo>
                </a:path>
              </a:pathLst>
            </a:custGeom>
            <a:ln w="3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147392" y="6611876"/>
              <a:ext cx="35560" cy="51435"/>
            </a:xfrm>
            <a:custGeom>
              <a:avLst/>
              <a:gdLst/>
              <a:ahLst/>
              <a:cxnLst/>
              <a:rect l="l" t="t" r="r" b="b"/>
              <a:pathLst>
                <a:path w="35560" h="51434">
                  <a:moveTo>
                    <a:pt x="17598" y="0"/>
                  </a:moveTo>
                  <a:lnTo>
                    <a:pt x="10748" y="2011"/>
                  </a:lnTo>
                  <a:lnTo>
                    <a:pt x="5154" y="7497"/>
                  </a:lnTo>
                  <a:lnTo>
                    <a:pt x="1382" y="15633"/>
                  </a:lnTo>
                  <a:lnTo>
                    <a:pt x="0" y="25596"/>
                  </a:lnTo>
                  <a:lnTo>
                    <a:pt x="1382" y="35559"/>
                  </a:lnTo>
                  <a:lnTo>
                    <a:pt x="5154" y="43696"/>
                  </a:lnTo>
                  <a:lnTo>
                    <a:pt x="10748" y="49181"/>
                  </a:lnTo>
                  <a:lnTo>
                    <a:pt x="17598" y="51193"/>
                  </a:lnTo>
                  <a:lnTo>
                    <a:pt x="24447" y="49181"/>
                  </a:lnTo>
                  <a:lnTo>
                    <a:pt x="30041" y="43696"/>
                  </a:lnTo>
                  <a:lnTo>
                    <a:pt x="33812" y="35559"/>
                  </a:lnTo>
                  <a:lnTo>
                    <a:pt x="35195" y="25596"/>
                  </a:lnTo>
                  <a:lnTo>
                    <a:pt x="33812" y="15633"/>
                  </a:lnTo>
                  <a:lnTo>
                    <a:pt x="30041" y="7497"/>
                  </a:lnTo>
                  <a:lnTo>
                    <a:pt x="24447" y="2011"/>
                  </a:lnTo>
                  <a:lnTo>
                    <a:pt x="175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140989" y="6538289"/>
              <a:ext cx="50165" cy="198755"/>
            </a:xfrm>
            <a:custGeom>
              <a:avLst/>
              <a:gdLst/>
              <a:ahLst/>
              <a:cxnLst/>
              <a:rect l="l" t="t" r="r" b="b"/>
              <a:pathLst>
                <a:path w="50164" h="198754">
                  <a:moveTo>
                    <a:pt x="12801" y="2870"/>
                  </a:moveTo>
                  <a:lnTo>
                    <a:pt x="9931" y="0"/>
                  </a:lnTo>
                  <a:lnTo>
                    <a:pt x="2870" y="0"/>
                  </a:lnTo>
                  <a:lnTo>
                    <a:pt x="0" y="2870"/>
                  </a:lnTo>
                  <a:lnTo>
                    <a:pt x="0" y="6400"/>
                  </a:lnTo>
                  <a:lnTo>
                    <a:pt x="0" y="9931"/>
                  </a:lnTo>
                  <a:lnTo>
                    <a:pt x="2870" y="12801"/>
                  </a:lnTo>
                  <a:lnTo>
                    <a:pt x="9931" y="12801"/>
                  </a:lnTo>
                  <a:lnTo>
                    <a:pt x="12801" y="9931"/>
                  </a:lnTo>
                  <a:lnTo>
                    <a:pt x="12801" y="2870"/>
                  </a:lnTo>
                  <a:close/>
                </a:path>
                <a:path w="50164" h="198754">
                  <a:moveTo>
                    <a:pt x="14401" y="143916"/>
                  </a:moveTo>
                  <a:lnTo>
                    <a:pt x="9601" y="143916"/>
                  </a:lnTo>
                  <a:lnTo>
                    <a:pt x="9601" y="39992"/>
                  </a:lnTo>
                  <a:lnTo>
                    <a:pt x="6400" y="39992"/>
                  </a:lnTo>
                  <a:lnTo>
                    <a:pt x="6400" y="144449"/>
                  </a:lnTo>
                  <a:lnTo>
                    <a:pt x="2197" y="144449"/>
                  </a:lnTo>
                  <a:lnTo>
                    <a:pt x="2197" y="146989"/>
                  </a:lnTo>
                  <a:lnTo>
                    <a:pt x="5372" y="146989"/>
                  </a:lnTo>
                  <a:lnTo>
                    <a:pt x="5372" y="163499"/>
                  </a:lnTo>
                  <a:lnTo>
                    <a:pt x="10617" y="163499"/>
                  </a:lnTo>
                  <a:lnTo>
                    <a:pt x="10617" y="147116"/>
                  </a:lnTo>
                  <a:lnTo>
                    <a:pt x="13335" y="147116"/>
                  </a:lnTo>
                  <a:lnTo>
                    <a:pt x="14401" y="143916"/>
                  </a:lnTo>
                  <a:close/>
                </a:path>
                <a:path w="50164" h="198754">
                  <a:moveTo>
                    <a:pt x="44792" y="188442"/>
                  </a:moveTo>
                  <a:lnTo>
                    <a:pt x="42646" y="185572"/>
                  </a:lnTo>
                  <a:lnTo>
                    <a:pt x="37338" y="185572"/>
                  </a:lnTo>
                  <a:lnTo>
                    <a:pt x="35191" y="188442"/>
                  </a:lnTo>
                  <a:lnTo>
                    <a:pt x="35191" y="191973"/>
                  </a:lnTo>
                  <a:lnTo>
                    <a:pt x="35191" y="195516"/>
                  </a:lnTo>
                  <a:lnTo>
                    <a:pt x="37338" y="198374"/>
                  </a:lnTo>
                  <a:lnTo>
                    <a:pt x="42646" y="198374"/>
                  </a:lnTo>
                  <a:lnTo>
                    <a:pt x="44792" y="195516"/>
                  </a:lnTo>
                  <a:lnTo>
                    <a:pt x="44792" y="188442"/>
                  </a:lnTo>
                  <a:close/>
                </a:path>
                <a:path w="50164" h="198754">
                  <a:moveTo>
                    <a:pt x="49593" y="59194"/>
                  </a:moveTo>
                  <a:lnTo>
                    <a:pt x="48526" y="55994"/>
                  </a:lnTo>
                  <a:lnTo>
                    <a:pt x="43192" y="39992"/>
                  </a:lnTo>
                  <a:lnTo>
                    <a:pt x="36791" y="59194"/>
                  </a:lnTo>
                  <a:lnTo>
                    <a:pt x="41592" y="59194"/>
                  </a:lnTo>
                  <a:lnTo>
                    <a:pt x="41592" y="163106"/>
                  </a:lnTo>
                  <a:lnTo>
                    <a:pt x="44792" y="163106"/>
                  </a:lnTo>
                  <a:lnTo>
                    <a:pt x="44792" y="59194"/>
                  </a:lnTo>
                  <a:lnTo>
                    <a:pt x="49593" y="591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064203" y="6615076"/>
              <a:ext cx="32384" cy="48260"/>
            </a:xfrm>
            <a:custGeom>
              <a:avLst/>
              <a:gdLst/>
              <a:ahLst/>
              <a:cxnLst/>
              <a:rect l="l" t="t" r="r" b="b"/>
              <a:pathLst>
                <a:path w="32385" h="48259">
                  <a:moveTo>
                    <a:pt x="15998" y="0"/>
                  </a:moveTo>
                  <a:lnTo>
                    <a:pt x="9771" y="1885"/>
                  </a:lnTo>
                  <a:lnTo>
                    <a:pt x="4685" y="7028"/>
                  </a:lnTo>
                  <a:lnTo>
                    <a:pt x="1257" y="14656"/>
                  </a:lnTo>
                  <a:lnTo>
                    <a:pt x="0" y="23996"/>
                  </a:lnTo>
                  <a:lnTo>
                    <a:pt x="1257" y="33337"/>
                  </a:lnTo>
                  <a:lnTo>
                    <a:pt x="4685" y="40965"/>
                  </a:lnTo>
                  <a:lnTo>
                    <a:pt x="9771" y="46107"/>
                  </a:lnTo>
                  <a:lnTo>
                    <a:pt x="15998" y="47993"/>
                  </a:lnTo>
                  <a:lnTo>
                    <a:pt x="22225" y="46107"/>
                  </a:lnTo>
                  <a:lnTo>
                    <a:pt x="27310" y="40965"/>
                  </a:lnTo>
                  <a:lnTo>
                    <a:pt x="30739" y="33337"/>
                  </a:lnTo>
                  <a:lnTo>
                    <a:pt x="31996" y="23996"/>
                  </a:lnTo>
                  <a:lnTo>
                    <a:pt x="30739" y="14656"/>
                  </a:lnTo>
                  <a:lnTo>
                    <a:pt x="27310" y="7028"/>
                  </a:lnTo>
                  <a:lnTo>
                    <a:pt x="22225" y="1885"/>
                  </a:lnTo>
                  <a:lnTo>
                    <a:pt x="159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057804" y="6080759"/>
              <a:ext cx="605155" cy="655955"/>
            </a:xfrm>
            <a:custGeom>
              <a:avLst/>
              <a:gdLst/>
              <a:ahLst/>
              <a:cxnLst/>
              <a:rect l="l" t="t" r="r" b="b"/>
              <a:pathLst>
                <a:path w="605154" h="655954">
                  <a:moveTo>
                    <a:pt x="12788" y="460400"/>
                  </a:moveTo>
                  <a:lnTo>
                    <a:pt x="9931" y="457530"/>
                  </a:lnTo>
                  <a:lnTo>
                    <a:pt x="2857" y="457530"/>
                  </a:lnTo>
                  <a:lnTo>
                    <a:pt x="0" y="460400"/>
                  </a:lnTo>
                  <a:lnTo>
                    <a:pt x="0" y="463931"/>
                  </a:lnTo>
                  <a:lnTo>
                    <a:pt x="0" y="467461"/>
                  </a:lnTo>
                  <a:lnTo>
                    <a:pt x="2857" y="470331"/>
                  </a:lnTo>
                  <a:lnTo>
                    <a:pt x="9931" y="470331"/>
                  </a:lnTo>
                  <a:lnTo>
                    <a:pt x="12788" y="467461"/>
                  </a:lnTo>
                  <a:lnTo>
                    <a:pt x="12788" y="460400"/>
                  </a:lnTo>
                  <a:close/>
                </a:path>
                <a:path w="605154" h="655954">
                  <a:moveTo>
                    <a:pt x="14389" y="604647"/>
                  </a:moveTo>
                  <a:lnTo>
                    <a:pt x="9588" y="604647"/>
                  </a:lnTo>
                  <a:lnTo>
                    <a:pt x="9588" y="500722"/>
                  </a:lnTo>
                  <a:lnTo>
                    <a:pt x="6388" y="500722"/>
                  </a:lnTo>
                  <a:lnTo>
                    <a:pt x="6388" y="604520"/>
                  </a:lnTo>
                  <a:lnTo>
                    <a:pt x="2184" y="604520"/>
                  </a:lnTo>
                  <a:lnTo>
                    <a:pt x="2184" y="608330"/>
                  </a:lnTo>
                  <a:lnTo>
                    <a:pt x="5359" y="608330"/>
                  </a:lnTo>
                  <a:lnTo>
                    <a:pt x="5359" y="623570"/>
                  </a:lnTo>
                  <a:lnTo>
                    <a:pt x="10617" y="623570"/>
                  </a:lnTo>
                  <a:lnTo>
                    <a:pt x="10617" y="608330"/>
                  </a:lnTo>
                  <a:lnTo>
                    <a:pt x="6388" y="608330"/>
                  </a:lnTo>
                  <a:lnTo>
                    <a:pt x="6388" y="607847"/>
                  </a:lnTo>
                  <a:lnTo>
                    <a:pt x="9588" y="607847"/>
                  </a:lnTo>
                  <a:lnTo>
                    <a:pt x="13322" y="607847"/>
                  </a:lnTo>
                  <a:lnTo>
                    <a:pt x="14389" y="604647"/>
                  </a:lnTo>
                  <a:close/>
                </a:path>
                <a:path w="605154" h="655954">
                  <a:moveTo>
                    <a:pt x="44792" y="645972"/>
                  </a:moveTo>
                  <a:lnTo>
                    <a:pt x="42646" y="643102"/>
                  </a:lnTo>
                  <a:lnTo>
                    <a:pt x="37338" y="643102"/>
                  </a:lnTo>
                  <a:lnTo>
                    <a:pt x="35191" y="645972"/>
                  </a:lnTo>
                  <a:lnTo>
                    <a:pt x="35191" y="649503"/>
                  </a:lnTo>
                  <a:lnTo>
                    <a:pt x="35191" y="653046"/>
                  </a:lnTo>
                  <a:lnTo>
                    <a:pt x="37338" y="655904"/>
                  </a:lnTo>
                  <a:lnTo>
                    <a:pt x="42646" y="655904"/>
                  </a:lnTo>
                  <a:lnTo>
                    <a:pt x="44792" y="653046"/>
                  </a:lnTo>
                  <a:lnTo>
                    <a:pt x="44792" y="645972"/>
                  </a:lnTo>
                  <a:close/>
                </a:path>
                <a:path w="605154" h="655954">
                  <a:moveTo>
                    <a:pt x="46393" y="519925"/>
                  </a:moveTo>
                  <a:lnTo>
                    <a:pt x="45326" y="516724"/>
                  </a:lnTo>
                  <a:lnTo>
                    <a:pt x="39992" y="500722"/>
                  </a:lnTo>
                  <a:lnTo>
                    <a:pt x="33591" y="519925"/>
                  </a:lnTo>
                  <a:lnTo>
                    <a:pt x="38392" y="519925"/>
                  </a:lnTo>
                  <a:lnTo>
                    <a:pt x="38392" y="623836"/>
                  </a:lnTo>
                  <a:lnTo>
                    <a:pt x="41592" y="623836"/>
                  </a:lnTo>
                  <a:lnTo>
                    <a:pt x="41592" y="519925"/>
                  </a:lnTo>
                  <a:lnTo>
                    <a:pt x="46393" y="519925"/>
                  </a:lnTo>
                  <a:close/>
                </a:path>
                <a:path w="605154" h="655954">
                  <a:moveTo>
                    <a:pt x="127977" y="6057"/>
                  </a:moveTo>
                  <a:lnTo>
                    <a:pt x="125107" y="3187"/>
                  </a:lnTo>
                  <a:lnTo>
                    <a:pt x="118046" y="3187"/>
                  </a:lnTo>
                  <a:lnTo>
                    <a:pt x="115176" y="6057"/>
                  </a:lnTo>
                  <a:lnTo>
                    <a:pt x="115176" y="9588"/>
                  </a:lnTo>
                  <a:lnTo>
                    <a:pt x="115176" y="13131"/>
                  </a:lnTo>
                  <a:lnTo>
                    <a:pt x="118046" y="15989"/>
                  </a:lnTo>
                  <a:lnTo>
                    <a:pt x="125107" y="15989"/>
                  </a:lnTo>
                  <a:lnTo>
                    <a:pt x="127977" y="13131"/>
                  </a:lnTo>
                  <a:lnTo>
                    <a:pt x="127977" y="6057"/>
                  </a:lnTo>
                  <a:close/>
                </a:path>
                <a:path w="605154" h="655954">
                  <a:moveTo>
                    <a:pt x="227164" y="2857"/>
                  </a:moveTo>
                  <a:lnTo>
                    <a:pt x="224294" y="0"/>
                  </a:lnTo>
                  <a:lnTo>
                    <a:pt x="217233" y="0"/>
                  </a:lnTo>
                  <a:lnTo>
                    <a:pt x="214363" y="2857"/>
                  </a:lnTo>
                  <a:lnTo>
                    <a:pt x="214363" y="6388"/>
                  </a:lnTo>
                  <a:lnTo>
                    <a:pt x="214363" y="9931"/>
                  </a:lnTo>
                  <a:lnTo>
                    <a:pt x="217233" y="12788"/>
                  </a:lnTo>
                  <a:lnTo>
                    <a:pt x="224294" y="12788"/>
                  </a:lnTo>
                  <a:lnTo>
                    <a:pt x="227164" y="9931"/>
                  </a:lnTo>
                  <a:lnTo>
                    <a:pt x="227164" y="2857"/>
                  </a:lnTo>
                  <a:close/>
                </a:path>
                <a:path w="605154" h="655954">
                  <a:moveTo>
                    <a:pt x="380746" y="6057"/>
                  </a:moveTo>
                  <a:lnTo>
                    <a:pt x="377875" y="3187"/>
                  </a:lnTo>
                  <a:lnTo>
                    <a:pt x="370814" y="3187"/>
                  </a:lnTo>
                  <a:lnTo>
                    <a:pt x="367944" y="6057"/>
                  </a:lnTo>
                  <a:lnTo>
                    <a:pt x="367944" y="9588"/>
                  </a:lnTo>
                  <a:lnTo>
                    <a:pt x="367944" y="13131"/>
                  </a:lnTo>
                  <a:lnTo>
                    <a:pt x="370814" y="15989"/>
                  </a:lnTo>
                  <a:lnTo>
                    <a:pt x="377875" y="15989"/>
                  </a:lnTo>
                  <a:lnTo>
                    <a:pt x="380746" y="13131"/>
                  </a:lnTo>
                  <a:lnTo>
                    <a:pt x="380746" y="6057"/>
                  </a:lnTo>
                  <a:close/>
                </a:path>
                <a:path w="605154" h="655954">
                  <a:moveTo>
                    <a:pt x="604710" y="310019"/>
                  </a:moveTo>
                  <a:lnTo>
                    <a:pt x="601853" y="307149"/>
                  </a:lnTo>
                  <a:lnTo>
                    <a:pt x="594779" y="307149"/>
                  </a:lnTo>
                  <a:lnTo>
                    <a:pt x="591921" y="310019"/>
                  </a:lnTo>
                  <a:lnTo>
                    <a:pt x="591921" y="313550"/>
                  </a:lnTo>
                  <a:lnTo>
                    <a:pt x="591921" y="317080"/>
                  </a:lnTo>
                  <a:lnTo>
                    <a:pt x="594779" y="319951"/>
                  </a:lnTo>
                  <a:lnTo>
                    <a:pt x="601853" y="319951"/>
                  </a:lnTo>
                  <a:lnTo>
                    <a:pt x="604710" y="317080"/>
                  </a:lnTo>
                  <a:lnTo>
                    <a:pt x="604710" y="310019"/>
                  </a:lnTo>
                  <a:close/>
                </a:path>
                <a:path w="605154" h="655954">
                  <a:moveTo>
                    <a:pt x="604710" y="239623"/>
                  </a:moveTo>
                  <a:lnTo>
                    <a:pt x="601853" y="236766"/>
                  </a:lnTo>
                  <a:lnTo>
                    <a:pt x="594779" y="236766"/>
                  </a:lnTo>
                  <a:lnTo>
                    <a:pt x="591921" y="239623"/>
                  </a:lnTo>
                  <a:lnTo>
                    <a:pt x="591921" y="243166"/>
                  </a:lnTo>
                  <a:lnTo>
                    <a:pt x="591921" y="246697"/>
                  </a:lnTo>
                  <a:lnTo>
                    <a:pt x="594779" y="249555"/>
                  </a:lnTo>
                  <a:lnTo>
                    <a:pt x="601853" y="249555"/>
                  </a:lnTo>
                  <a:lnTo>
                    <a:pt x="604710" y="246697"/>
                  </a:lnTo>
                  <a:lnTo>
                    <a:pt x="604710" y="239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886803" y="6421502"/>
              <a:ext cx="69215" cy="22860"/>
            </a:xfrm>
            <a:custGeom>
              <a:avLst/>
              <a:gdLst/>
              <a:ahLst/>
              <a:cxnLst/>
              <a:rect l="l" t="t" r="r" b="b"/>
              <a:pathLst>
                <a:path w="69214" h="22860">
                  <a:moveTo>
                    <a:pt x="42315" y="0"/>
                  </a:moveTo>
                  <a:lnTo>
                    <a:pt x="27496" y="815"/>
                  </a:lnTo>
                  <a:lnTo>
                    <a:pt x="14522" y="1657"/>
                  </a:lnTo>
                  <a:lnTo>
                    <a:pt x="5237" y="2555"/>
                  </a:lnTo>
                  <a:lnTo>
                    <a:pt x="1484" y="3536"/>
                  </a:lnTo>
                  <a:lnTo>
                    <a:pt x="7226" y="4632"/>
                  </a:lnTo>
                  <a:lnTo>
                    <a:pt x="20322" y="5820"/>
                  </a:lnTo>
                  <a:lnTo>
                    <a:pt x="33465" y="7045"/>
                  </a:lnTo>
                  <a:lnTo>
                    <a:pt x="39346" y="8251"/>
                  </a:lnTo>
                  <a:lnTo>
                    <a:pt x="32641" y="9471"/>
                  </a:lnTo>
                  <a:lnTo>
                    <a:pt x="18373" y="10719"/>
                  </a:lnTo>
                  <a:lnTo>
                    <a:pt x="4755" y="11912"/>
                  </a:lnTo>
                  <a:lnTo>
                    <a:pt x="0" y="12966"/>
                  </a:lnTo>
                  <a:lnTo>
                    <a:pt x="9094" y="13744"/>
                  </a:lnTo>
                  <a:lnTo>
                    <a:pt x="26725" y="14329"/>
                  </a:lnTo>
                  <a:lnTo>
                    <a:pt x="45656" y="14969"/>
                  </a:lnTo>
                  <a:lnTo>
                    <a:pt x="58647" y="15913"/>
                  </a:lnTo>
                  <a:lnTo>
                    <a:pt x="68793" y="17485"/>
                  </a:lnTo>
                  <a:lnTo>
                    <a:pt x="60875" y="22396"/>
                  </a:lnTo>
                </a:path>
              </a:pathLst>
            </a:custGeom>
            <a:ln w="319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883594" y="6402304"/>
              <a:ext cx="65405" cy="22860"/>
            </a:xfrm>
            <a:custGeom>
              <a:avLst/>
              <a:gdLst/>
              <a:ahLst/>
              <a:cxnLst/>
              <a:rect l="l" t="t" r="r" b="b"/>
              <a:pathLst>
                <a:path w="65405" h="22860">
                  <a:moveTo>
                    <a:pt x="40199" y="0"/>
                  </a:moveTo>
                  <a:lnTo>
                    <a:pt x="26122" y="815"/>
                  </a:lnTo>
                  <a:lnTo>
                    <a:pt x="13796" y="1657"/>
                  </a:lnTo>
                  <a:lnTo>
                    <a:pt x="4975" y="2555"/>
                  </a:lnTo>
                  <a:lnTo>
                    <a:pt x="1410" y="3536"/>
                  </a:lnTo>
                  <a:lnTo>
                    <a:pt x="6865" y="4632"/>
                  </a:lnTo>
                  <a:lnTo>
                    <a:pt x="19306" y="5820"/>
                  </a:lnTo>
                  <a:lnTo>
                    <a:pt x="31791" y="7045"/>
                  </a:lnTo>
                  <a:lnTo>
                    <a:pt x="37378" y="8251"/>
                  </a:lnTo>
                  <a:lnTo>
                    <a:pt x="31009" y="9471"/>
                  </a:lnTo>
                  <a:lnTo>
                    <a:pt x="17455" y="10719"/>
                  </a:lnTo>
                  <a:lnTo>
                    <a:pt x="4518" y="11912"/>
                  </a:lnTo>
                  <a:lnTo>
                    <a:pt x="0" y="12966"/>
                  </a:lnTo>
                  <a:lnTo>
                    <a:pt x="8639" y="13744"/>
                  </a:lnTo>
                  <a:lnTo>
                    <a:pt x="25389" y="14329"/>
                  </a:lnTo>
                  <a:lnTo>
                    <a:pt x="43373" y="14969"/>
                  </a:lnTo>
                  <a:lnTo>
                    <a:pt x="55715" y="15913"/>
                  </a:lnTo>
                  <a:lnTo>
                    <a:pt x="65354" y="17485"/>
                  </a:lnTo>
                  <a:lnTo>
                    <a:pt x="57831" y="22396"/>
                  </a:lnTo>
                </a:path>
              </a:pathLst>
            </a:custGeom>
            <a:ln w="3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894622" y="6311125"/>
              <a:ext cx="45085" cy="29209"/>
            </a:xfrm>
            <a:custGeom>
              <a:avLst/>
              <a:gdLst/>
              <a:ahLst/>
              <a:cxnLst/>
              <a:rect l="l" t="t" r="r" b="b"/>
              <a:pathLst>
                <a:path w="45085" h="29210">
                  <a:moveTo>
                    <a:pt x="44792" y="2959"/>
                  </a:moveTo>
                  <a:lnTo>
                    <a:pt x="41833" y="0"/>
                  </a:lnTo>
                  <a:lnTo>
                    <a:pt x="2959" y="0"/>
                  </a:lnTo>
                  <a:lnTo>
                    <a:pt x="0" y="2959"/>
                  </a:lnTo>
                  <a:lnTo>
                    <a:pt x="0" y="13030"/>
                  </a:lnTo>
                  <a:lnTo>
                    <a:pt x="1104" y="14147"/>
                  </a:lnTo>
                  <a:lnTo>
                    <a:pt x="0" y="15252"/>
                  </a:lnTo>
                  <a:lnTo>
                    <a:pt x="0" y="26339"/>
                  </a:lnTo>
                  <a:lnTo>
                    <a:pt x="2451" y="28790"/>
                  </a:lnTo>
                  <a:lnTo>
                    <a:pt x="5486" y="28790"/>
                  </a:lnTo>
                  <a:lnTo>
                    <a:pt x="42329" y="28790"/>
                  </a:lnTo>
                  <a:lnTo>
                    <a:pt x="44792" y="26339"/>
                  </a:lnTo>
                  <a:lnTo>
                    <a:pt x="44792" y="15252"/>
                  </a:lnTo>
                  <a:lnTo>
                    <a:pt x="43675" y="14147"/>
                  </a:lnTo>
                  <a:lnTo>
                    <a:pt x="44792" y="13030"/>
                  </a:lnTo>
                  <a:lnTo>
                    <a:pt x="44792" y="2959"/>
                  </a:lnTo>
                  <a:close/>
                </a:path>
              </a:pathLst>
            </a:custGeom>
            <a:solidFill>
              <a:srgbClr val="043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235561" y="6375252"/>
              <a:ext cx="38735" cy="38735"/>
            </a:xfrm>
            <a:custGeom>
              <a:avLst/>
              <a:gdLst/>
              <a:ahLst/>
              <a:cxnLst/>
              <a:rect l="l" t="t" r="r" b="b"/>
              <a:pathLst>
                <a:path w="38735" h="38735">
                  <a:moveTo>
                    <a:pt x="5359" y="34611"/>
                  </a:moveTo>
                  <a:lnTo>
                    <a:pt x="0" y="34652"/>
                  </a:lnTo>
                  <a:lnTo>
                    <a:pt x="30" y="38651"/>
                  </a:lnTo>
                  <a:lnTo>
                    <a:pt x="5812" y="38607"/>
                  </a:lnTo>
                  <a:lnTo>
                    <a:pt x="12272" y="37171"/>
                  </a:lnTo>
                  <a:lnTo>
                    <a:pt x="17703" y="34657"/>
                  </a:lnTo>
                  <a:lnTo>
                    <a:pt x="5152" y="34657"/>
                  </a:lnTo>
                  <a:lnTo>
                    <a:pt x="5359" y="34611"/>
                  </a:lnTo>
                  <a:close/>
                </a:path>
                <a:path w="38735" h="38735">
                  <a:moveTo>
                    <a:pt x="5570" y="34609"/>
                  </a:moveTo>
                  <a:lnTo>
                    <a:pt x="5359" y="34611"/>
                  </a:lnTo>
                  <a:lnTo>
                    <a:pt x="5152" y="34657"/>
                  </a:lnTo>
                  <a:lnTo>
                    <a:pt x="5570" y="34609"/>
                  </a:lnTo>
                  <a:close/>
                </a:path>
                <a:path w="38735" h="38735">
                  <a:moveTo>
                    <a:pt x="17806" y="34609"/>
                  </a:moveTo>
                  <a:lnTo>
                    <a:pt x="5556" y="34611"/>
                  </a:lnTo>
                  <a:lnTo>
                    <a:pt x="5152" y="34657"/>
                  </a:lnTo>
                  <a:lnTo>
                    <a:pt x="17703" y="34657"/>
                  </a:lnTo>
                  <a:close/>
                </a:path>
                <a:path w="38735" h="38735">
                  <a:moveTo>
                    <a:pt x="10983" y="33361"/>
                  </a:moveTo>
                  <a:lnTo>
                    <a:pt x="5359" y="34611"/>
                  </a:lnTo>
                  <a:lnTo>
                    <a:pt x="17806" y="34609"/>
                  </a:lnTo>
                  <a:lnTo>
                    <a:pt x="18274" y="34393"/>
                  </a:lnTo>
                  <a:lnTo>
                    <a:pt x="19318" y="33452"/>
                  </a:lnTo>
                  <a:lnTo>
                    <a:pt x="10787" y="33452"/>
                  </a:lnTo>
                  <a:lnTo>
                    <a:pt x="10983" y="33361"/>
                  </a:lnTo>
                  <a:close/>
                </a:path>
                <a:path w="38735" h="38735">
                  <a:moveTo>
                    <a:pt x="11193" y="33314"/>
                  </a:moveTo>
                  <a:lnTo>
                    <a:pt x="10983" y="33361"/>
                  </a:lnTo>
                  <a:lnTo>
                    <a:pt x="10787" y="33452"/>
                  </a:lnTo>
                  <a:lnTo>
                    <a:pt x="11193" y="33314"/>
                  </a:lnTo>
                  <a:close/>
                </a:path>
                <a:path w="38735" h="38735">
                  <a:moveTo>
                    <a:pt x="19471" y="33314"/>
                  </a:moveTo>
                  <a:lnTo>
                    <a:pt x="11193" y="33314"/>
                  </a:lnTo>
                  <a:lnTo>
                    <a:pt x="10787" y="33452"/>
                  </a:lnTo>
                  <a:lnTo>
                    <a:pt x="19318" y="33452"/>
                  </a:lnTo>
                  <a:lnTo>
                    <a:pt x="19471" y="33314"/>
                  </a:lnTo>
                  <a:close/>
                </a:path>
                <a:path w="38735" h="38735">
                  <a:moveTo>
                    <a:pt x="16045" y="31018"/>
                  </a:moveTo>
                  <a:lnTo>
                    <a:pt x="10983" y="33361"/>
                  </a:lnTo>
                  <a:lnTo>
                    <a:pt x="11193" y="33314"/>
                  </a:lnTo>
                  <a:lnTo>
                    <a:pt x="19471" y="33314"/>
                  </a:lnTo>
                  <a:lnTo>
                    <a:pt x="21796" y="31220"/>
                  </a:lnTo>
                  <a:lnTo>
                    <a:pt x="15821" y="31220"/>
                  </a:lnTo>
                  <a:lnTo>
                    <a:pt x="16045" y="31018"/>
                  </a:lnTo>
                  <a:close/>
                </a:path>
                <a:path w="38735" h="38735">
                  <a:moveTo>
                    <a:pt x="16320" y="30890"/>
                  </a:moveTo>
                  <a:lnTo>
                    <a:pt x="16045" y="31018"/>
                  </a:lnTo>
                  <a:lnTo>
                    <a:pt x="15821" y="31220"/>
                  </a:lnTo>
                  <a:lnTo>
                    <a:pt x="16320" y="30890"/>
                  </a:lnTo>
                  <a:close/>
                </a:path>
                <a:path w="38735" h="38735">
                  <a:moveTo>
                    <a:pt x="22161" y="30890"/>
                  </a:moveTo>
                  <a:lnTo>
                    <a:pt x="16320" y="30890"/>
                  </a:lnTo>
                  <a:lnTo>
                    <a:pt x="15821" y="31220"/>
                  </a:lnTo>
                  <a:lnTo>
                    <a:pt x="21796" y="31220"/>
                  </a:lnTo>
                  <a:lnTo>
                    <a:pt x="22161" y="30890"/>
                  </a:lnTo>
                  <a:close/>
                </a:path>
                <a:path w="38735" h="38735">
                  <a:moveTo>
                    <a:pt x="24568" y="23338"/>
                  </a:moveTo>
                  <a:lnTo>
                    <a:pt x="16045" y="31018"/>
                  </a:lnTo>
                  <a:lnTo>
                    <a:pt x="16320" y="30890"/>
                  </a:lnTo>
                  <a:lnTo>
                    <a:pt x="22161" y="30890"/>
                  </a:lnTo>
                  <a:lnTo>
                    <a:pt x="27927" y="25696"/>
                  </a:lnTo>
                  <a:lnTo>
                    <a:pt x="28713" y="23763"/>
                  </a:lnTo>
                  <a:lnTo>
                    <a:pt x="24395" y="23763"/>
                  </a:lnTo>
                  <a:lnTo>
                    <a:pt x="24568" y="23338"/>
                  </a:lnTo>
                  <a:close/>
                </a:path>
                <a:path w="38735" h="38735">
                  <a:moveTo>
                    <a:pt x="24908" y="23032"/>
                  </a:moveTo>
                  <a:lnTo>
                    <a:pt x="24568" y="23338"/>
                  </a:lnTo>
                  <a:lnTo>
                    <a:pt x="24395" y="23763"/>
                  </a:lnTo>
                  <a:lnTo>
                    <a:pt x="24908" y="23032"/>
                  </a:lnTo>
                  <a:close/>
                </a:path>
                <a:path w="38735" h="38735">
                  <a:moveTo>
                    <a:pt x="29011" y="23032"/>
                  </a:moveTo>
                  <a:lnTo>
                    <a:pt x="24908" y="23032"/>
                  </a:lnTo>
                  <a:lnTo>
                    <a:pt x="24395" y="23763"/>
                  </a:lnTo>
                  <a:lnTo>
                    <a:pt x="28713" y="23763"/>
                  </a:lnTo>
                  <a:lnTo>
                    <a:pt x="29011" y="23032"/>
                  </a:lnTo>
                  <a:close/>
                </a:path>
                <a:path w="38735" h="38735">
                  <a:moveTo>
                    <a:pt x="26672" y="18167"/>
                  </a:moveTo>
                  <a:lnTo>
                    <a:pt x="24568" y="23338"/>
                  </a:lnTo>
                  <a:lnTo>
                    <a:pt x="24908" y="23032"/>
                  </a:lnTo>
                  <a:lnTo>
                    <a:pt x="29011" y="23032"/>
                  </a:lnTo>
                  <a:lnTo>
                    <a:pt x="30628" y="19057"/>
                  </a:lnTo>
                  <a:lnTo>
                    <a:pt x="26672" y="18167"/>
                  </a:lnTo>
                  <a:close/>
                </a:path>
                <a:path w="38735" h="38735">
                  <a:moveTo>
                    <a:pt x="37057" y="14853"/>
                  </a:moveTo>
                  <a:lnTo>
                    <a:pt x="28021" y="14853"/>
                  </a:lnTo>
                  <a:lnTo>
                    <a:pt x="31725" y="16361"/>
                  </a:lnTo>
                  <a:lnTo>
                    <a:pt x="30628" y="19057"/>
                  </a:lnTo>
                  <a:lnTo>
                    <a:pt x="38536" y="20835"/>
                  </a:lnTo>
                  <a:lnTo>
                    <a:pt x="37057" y="14853"/>
                  </a:lnTo>
                  <a:close/>
                </a:path>
                <a:path w="38735" h="38735">
                  <a:moveTo>
                    <a:pt x="28021" y="14853"/>
                  </a:moveTo>
                  <a:lnTo>
                    <a:pt x="26672" y="18167"/>
                  </a:lnTo>
                  <a:lnTo>
                    <a:pt x="30628" y="19057"/>
                  </a:lnTo>
                  <a:lnTo>
                    <a:pt x="31725" y="16361"/>
                  </a:lnTo>
                  <a:lnTo>
                    <a:pt x="28021" y="14853"/>
                  </a:lnTo>
                  <a:close/>
                </a:path>
                <a:path w="38735" h="38735">
                  <a:moveTo>
                    <a:pt x="33384" y="0"/>
                  </a:moveTo>
                  <a:lnTo>
                    <a:pt x="19806" y="16623"/>
                  </a:lnTo>
                  <a:lnTo>
                    <a:pt x="26672" y="18167"/>
                  </a:lnTo>
                  <a:lnTo>
                    <a:pt x="28021" y="14853"/>
                  </a:lnTo>
                  <a:lnTo>
                    <a:pt x="37057" y="14853"/>
                  </a:lnTo>
                  <a:lnTo>
                    <a:pt x="3338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45002" y="6259931"/>
              <a:ext cx="393700" cy="294640"/>
            </a:xfrm>
            <a:custGeom>
              <a:avLst/>
              <a:gdLst/>
              <a:ahLst/>
              <a:cxnLst/>
              <a:rect l="l" t="t" r="r" b="b"/>
              <a:pathLst>
                <a:path w="393700" h="294640">
                  <a:moveTo>
                    <a:pt x="9601" y="2857"/>
                  </a:moveTo>
                  <a:lnTo>
                    <a:pt x="7442" y="0"/>
                  </a:lnTo>
                  <a:lnTo>
                    <a:pt x="2146" y="0"/>
                  </a:lnTo>
                  <a:lnTo>
                    <a:pt x="0" y="2857"/>
                  </a:lnTo>
                  <a:lnTo>
                    <a:pt x="0" y="6400"/>
                  </a:lnTo>
                  <a:lnTo>
                    <a:pt x="0" y="9931"/>
                  </a:lnTo>
                  <a:lnTo>
                    <a:pt x="2146" y="12801"/>
                  </a:lnTo>
                  <a:lnTo>
                    <a:pt x="7442" y="12801"/>
                  </a:lnTo>
                  <a:lnTo>
                    <a:pt x="9601" y="9931"/>
                  </a:lnTo>
                  <a:lnTo>
                    <a:pt x="9601" y="2857"/>
                  </a:lnTo>
                  <a:close/>
                </a:path>
                <a:path w="393700" h="294640">
                  <a:moveTo>
                    <a:pt x="89585" y="41262"/>
                  </a:moveTo>
                  <a:lnTo>
                    <a:pt x="87439" y="38392"/>
                  </a:lnTo>
                  <a:lnTo>
                    <a:pt x="82130" y="38392"/>
                  </a:lnTo>
                  <a:lnTo>
                    <a:pt x="79984" y="41262"/>
                  </a:lnTo>
                  <a:lnTo>
                    <a:pt x="79984" y="44792"/>
                  </a:lnTo>
                  <a:lnTo>
                    <a:pt x="79984" y="48323"/>
                  </a:lnTo>
                  <a:lnTo>
                    <a:pt x="82130" y="51193"/>
                  </a:lnTo>
                  <a:lnTo>
                    <a:pt x="87439" y="51193"/>
                  </a:lnTo>
                  <a:lnTo>
                    <a:pt x="89585" y="48323"/>
                  </a:lnTo>
                  <a:lnTo>
                    <a:pt x="89585" y="41262"/>
                  </a:lnTo>
                  <a:close/>
                </a:path>
                <a:path w="393700" h="294640">
                  <a:moveTo>
                    <a:pt x="393547" y="284429"/>
                  </a:moveTo>
                  <a:lnTo>
                    <a:pt x="391401" y="281559"/>
                  </a:lnTo>
                  <a:lnTo>
                    <a:pt x="386092" y="281559"/>
                  </a:lnTo>
                  <a:lnTo>
                    <a:pt x="383946" y="284429"/>
                  </a:lnTo>
                  <a:lnTo>
                    <a:pt x="383946" y="287959"/>
                  </a:lnTo>
                  <a:lnTo>
                    <a:pt x="383946" y="291490"/>
                  </a:lnTo>
                  <a:lnTo>
                    <a:pt x="386092" y="294360"/>
                  </a:lnTo>
                  <a:lnTo>
                    <a:pt x="391401" y="294360"/>
                  </a:lnTo>
                  <a:lnTo>
                    <a:pt x="393547" y="291490"/>
                  </a:lnTo>
                  <a:lnTo>
                    <a:pt x="393547" y="284429"/>
                  </a:lnTo>
                  <a:close/>
                </a:path>
                <a:path w="393700" h="294640">
                  <a:moveTo>
                    <a:pt x="393547" y="12458"/>
                  </a:moveTo>
                  <a:lnTo>
                    <a:pt x="391401" y="9601"/>
                  </a:lnTo>
                  <a:lnTo>
                    <a:pt x="386092" y="9601"/>
                  </a:lnTo>
                  <a:lnTo>
                    <a:pt x="383946" y="12458"/>
                  </a:lnTo>
                  <a:lnTo>
                    <a:pt x="383946" y="16002"/>
                  </a:lnTo>
                  <a:lnTo>
                    <a:pt x="383946" y="19532"/>
                  </a:lnTo>
                  <a:lnTo>
                    <a:pt x="386092" y="22390"/>
                  </a:lnTo>
                  <a:lnTo>
                    <a:pt x="391401" y="22390"/>
                  </a:lnTo>
                  <a:lnTo>
                    <a:pt x="393547" y="19532"/>
                  </a:lnTo>
                  <a:lnTo>
                    <a:pt x="393547" y="124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177788" y="6415102"/>
              <a:ext cx="118745" cy="128270"/>
            </a:xfrm>
            <a:custGeom>
              <a:avLst/>
              <a:gdLst/>
              <a:ahLst/>
              <a:cxnLst/>
              <a:rect l="l" t="t" r="r" b="b"/>
              <a:pathLst>
                <a:path w="118745" h="128270">
                  <a:moveTo>
                    <a:pt x="0" y="63991"/>
                  </a:moveTo>
                  <a:lnTo>
                    <a:pt x="4651" y="39083"/>
                  </a:lnTo>
                  <a:lnTo>
                    <a:pt x="17336" y="18742"/>
                  </a:lnTo>
                  <a:lnTo>
                    <a:pt x="36151" y="5028"/>
                  </a:lnTo>
                  <a:lnTo>
                    <a:pt x="59192" y="0"/>
                  </a:lnTo>
                  <a:lnTo>
                    <a:pt x="82232" y="5028"/>
                  </a:lnTo>
                  <a:lnTo>
                    <a:pt x="101047" y="18742"/>
                  </a:lnTo>
                  <a:lnTo>
                    <a:pt x="113732" y="39083"/>
                  </a:lnTo>
                  <a:lnTo>
                    <a:pt x="118384" y="63991"/>
                  </a:lnTo>
                  <a:lnTo>
                    <a:pt x="113732" y="88899"/>
                  </a:lnTo>
                  <a:lnTo>
                    <a:pt x="101047" y="109240"/>
                  </a:lnTo>
                  <a:lnTo>
                    <a:pt x="82232" y="122954"/>
                  </a:lnTo>
                  <a:lnTo>
                    <a:pt x="59192" y="127982"/>
                  </a:lnTo>
                  <a:lnTo>
                    <a:pt x="36151" y="122954"/>
                  </a:lnTo>
                  <a:lnTo>
                    <a:pt x="17336" y="109240"/>
                  </a:lnTo>
                  <a:lnTo>
                    <a:pt x="4651" y="88899"/>
                  </a:lnTo>
                  <a:lnTo>
                    <a:pt x="0" y="63991"/>
                  </a:lnTo>
                  <a:close/>
                </a:path>
              </a:pathLst>
            </a:custGeom>
            <a:ln w="319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172980" y="6349517"/>
              <a:ext cx="182880" cy="160020"/>
            </a:xfrm>
            <a:custGeom>
              <a:avLst/>
              <a:gdLst/>
              <a:ahLst/>
              <a:cxnLst/>
              <a:rect l="l" t="t" r="r" b="b"/>
              <a:pathLst>
                <a:path w="182879" h="160020">
                  <a:moveTo>
                    <a:pt x="9601" y="114846"/>
                  </a:moveTo>
                  <a:lnTo>
                    <a:pt x="7454" y="111988"/>
                  </a:lnTo>
                  <a:lnTo>
                    <a:pt x="2146" y="111988"/>
                  </a:lnTo>
                  <a:lnTo>
                    <a:pt x="0" y="114846"/>
                  </a:lnTo>
                  <a:lnTo>
                    <a:pt x="0" y="118389"/>
                  </a:lnTo>
                  <a:lnTo>
                    <a:pt x="0" y="121920"/>
                  </a:lnTo>
                  <a:lnTo>
                    <a:pt x="2146" y="124790"/>
                  </a:lnTo>
                  <a:lnTo>
                    <a:pt x="7454" y="124790"/>
                  </a:lnTo>
                  <a:lnTo>
                    <a:pt x="9601" y="121920"/>
                  </a:lnTo>
                  <a:lnTo>
                    <a:pt x="9601" y="114846"/>
                  </a:lnTo>
                  <a:close/>
                </a:path>
                <a:path w="182879" h="160020">
                  <a:moveTo>
                    <a:pt x="102387" y="2870"/>
                  </a:moveTo>
                  <a:lnTo>
                    <a:pt x="100241" y="0"/>
                  </a:lnTo>
                  <a:lnTo>
                    <a:pt x="94945" y="0"/>
                  </a:lnTo>
                  <a:lnTo>
                    <a:pt x="92786" y="2870"/>
                  </a:lnTo>
                  <a:lnTo>
                    <a:pt x="92786" y="6400"/>
                  </a:lnTo>
                  <a:lnTo>
                    <a:pt x="92786" y="9931"/>
                  </a:lnTo>
                  <a:lnTo>
                    <a:pt x="94945" y="12801"/>
                  </a:lnTo>
                  <a:lnTo>
                    <a:pt x="100241" y="12801"/>
                  </a:lnTo>
                  <a:lnTo>
                    <a:pt x="102387" y="9931"/>
                  </a:lnTo>
                  <a:lnTo>
                    <a:pt x="102387" y="2870"/>
                  </a:lnTo>
                  <a:close/>
                </a:path>
                <a:path w="182879" h="160020">
                  <a:moveTo>
                    <a:pt x="182384" y="150050"/>
                  </a:moveTo>
                  <a:lnTo>
                    <a:pt x="179514" y="147180"/>
                  </a:lnTo>
                  <a:lnTo>
                    <a:pt x="172440" y="147180"/>
                  </a:lnTo>
                  <a:lnTo>
                    <a:pt x="169583" y="150050"/>
                  </a:lnTo>
                  <a:lnTo>
                    <a:pt x="169583" y="153581"/>
                  </a:lnTo>
                  <a:lnTo>
                    <a:pt x="169583" y="157111"/>
                  </a:lnTo>
                  <a:lnTo>
                    <a:pt x="172440" y="159981"/>
                  </a:lnTo>
                  <a:lnTo>
                    <a:pt x="179514" y="159981"/>
                  </a:lnTo>
                  <a:lnTo>
                    <a:pt x="182384" y="157111"/>
                  </a:lnTo>
                  <a:lnTo>
                    <a:pt x="182384" y="150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094576" y="6460542"/>
              <a:ext cx="62230" cy="19685"/>
            </a:xfrm>
            <a:custGeom>
              <a:avLst/>
              <a:gdLst/>
              <a:ahLst/>
              <a:cxnLst/>
              <a:rect l="l" t="t" r="r" b="b"/>
              <a:pathLst>
                <a:path w="62230" h="19685">
                  <a:moveTo>
                    <a:pt x="42579" y="11197"/>
                  </a:moveTo>
                  <a:lnTo>
                    <a:pt x="42458" y="19195"/>
                  </a:lnTo>
                  <a:lnTo>
                    <a:pt x="58978" y="11245"/>
                  </a:lnTo>
                  <a:lnTo>
                    <a:pt x="45779" y="11245"/>
                  </a:lnTo>
                  <a:lnTo>
                    <a:pt x="42579" y="11197"/>
                  </a:lnTo>
                  <a:close/>
                </a:path>
                <a:path w="62230" h="19685">
                  <a:moveTo>
                    <a:pt x="42628" y="7997"/>
                  </a:moveTo>
                  <a:lnTo>
                    <a:pt x="42579" y="11197"/>
                  </a:lnTo>
                  <a:lnTo>
                    <a:pt x="45779" y="11245"/>
                  </a:lnTo>
                  <a:lnTo>
                    <a:pt x="45827" y="8046"/>
                  </a:lnTo>
                  <a:lnTo>
                    <a:pt x="42628" y="7997"/>
                  </a:lnTo>
                  <a:close/>
                </a:path>
                <a:path w="62230" h="19685">
                  <a:moveTo>
                    <a:pt x="42749" y="0"/>
                  </a:moveTo>
                  <a:lnTo>
                    <a:pt x="42628" y="7997"/>
                  </a:lnTo>
                  <a:lnTo>
                    <a:pt x="45827" y="8046"/>
                  </a:lnTo>
                  <a:lnTo>
                    <a:pt x="45779" y="11245"/>
                  </a:lnTo>
                  <a:lnTo>
                    <a:pt x="58978" y="11245"/>
                  </a:lnTo>
                  <a:lnTo>
                    <a:pt x="61799" y="9887"/>
                  </a:lnTo>
                  <a:lnTo>
                    <a:pt x="42749" y="0"/>
                  </a:lnTo>
                  <a:close/>
                </a:path>
                <a:path w="62230" h="19685">
                  <a:moveTo>
                    <a:pt x="48" y="7353"/>
                  </a:moveTo>
                  <a:lnTo>
                    <a:pt x="0" y="10552"/>
                  </a:lnTo>
                  <a:lnTo>
                    <a:pt x="42579" y="11197"/>
                  </a:lnTo>
                  <a:lnTo>
                    <a:pt x="42628" y="7997"/>
                  </a:lnTo>
                  <a:lnTo>
                    <a:pt x="48" y="735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172989" y="6269522"/>
              <a:ext cx="10160" cy="13335"/>
            </a:xfrm>
            <a:custGeom>
              <a:avLst/>
              <a:gdLst/>
              <a:ahLst/>
              <a:cxnLst/>
              <a:rect l="l" t="t" r="r" b="b"/>
              <a:pathLst>
                <a:path w="10160" h="13335">
                  <a:moveTo>
                    <a:pt x="7449" y="0"/>
                  </a:moveTo>
                  <a:lnTo>
                    <a:pt x="2148" y="0"/>
                  </a:lnTo>
                  <a:lnTo>
                    <a:pt x="0" y="2864"/>
                  </a:lnTo>
                  <a:lnTo>
                    <a:pt x="0" y="6399"/>
                  </a:lnTo>
                  <a:lnTo>
                    <a:pt x="0" y="9933"/>
                  </a:lnTo>
                  <a:lnTo>
                    <a:pt x="2148" y="12798"/>
                  </a:lnTo>
                  <a:lnTo>
                    <a:pt x="7449" y="12798"/>
                  </a:lnTo>
                  <a:lnTo>
                    <a:pt x="9598" y="9933"/>
                  </a:lnTo>
                  <a:lnTo>
                    <a:pt x="9598" y="2864"/>
                  </a:lnTo>
                  <a:lnTo>
                    <a:pt x="74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171945" y="6296690"/>
              <a:ext cx="19685" cy="50165"/>
            </a:xfrm>
            <a:custGeom>
              <a:avLst/>
              <a:gdLst/>
              <a:ahLst/>
              <a:cxnLst/>
              <a:rect l="l" t="t" r="r" b="b"/>
              <a:pathLst>
                <a:path w="19685" h="50164">
                  <a:moveTo>
                    <a:pt x="7998" y="30997"/>
                  </a:moveTo>
                  <a:lnTo>
                    <a:pt x="0" y="31140"/>
                  </a:lnTo>
                  <a:lnTo>
                    <a:pt x="9941" y="50163"/>
                  </a:lnTo>
                  <a:lnTo>
                    <a:pt x="17570" y="34196"/>
                  </a:lnTo>
                  <a:lnTo>
                    <a:pt x="8055" y="34196"/>
                  </a:lnTo>
                  <a:lnTo>
                    <a:pt x="7998" y="30997"/>
                  </a:lnTo>
                  <a:close/>
                </a:path>
                <a:path w="19685" h="50164">
                  <a:moveTo>
                    <a:pt x="11196" y="30940"/>
                  </a:moveTo>
                  <a:lnTo>
                    <a:pt x="7998" y="30997"/>
                  </a:lnTo>
                  <a:lnTo>
                    <a:pt x="8055" y="34196"/>
                  </a:lnTo>
                  <a:lnTo>
                    <a:pt x="11253" y="34138"/>
                  </a:lnTo>
                  <a:lnTo>
                    <a:pt x="11196" y="30940"/>
                  </a:lnTo>
                  <a:close/>
                </a:path>
                <a:path w="19685" h="50164">
                  <a:moveTo>
                    <a:pt x="19194" y="30796"/>
                  </a:moveTo>
                  <a:lnTo>
                    <a:pt x="11196" y="30940"/>
                  </a:lnTo>
                  <a:lnTo>
                    <a:pt x="11253" y="34138"/>
                  </a:lnTo>
                  <a:lnTo>
                    <a:pt x="8055" y="34196"/>
                  </a:lnTo>
                  <a:lnTo>
                    <a:pt x="17570" y="34196"/>
                  </a:lnTo>
                  <a:lnTo>
                    <a:pt x="19194" y="30796"/>
                  </a:lnTo>
                  <a:close/>
                </a:path>
                <a:path w="19685" h="50164">
                  <a:moveTo>
                    <a:pt x="10642" y="0"/>
                  </a:moveTo>
                  <a:lnTo>
                    <a:pt x="7443" y="57"/>
                  </a:lnTo>
                  <a:lnTo>
                    <a:pt x="7998" y="30997"/>
                  </a:lnTo>
                  <a:lnTo>
                    <a:pt x="11196" y="30940"/>
                  </a:lnTo>
                  <a:lnTo>
                    <a:pt x="1064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172989" y="6362309"/>
              <a:ext cx="13335" cy="13335"/>
            </a:xfrm>
            <a:custGeom>
              <a:avLst/>
              <a:gdLst/>
              <a:ahLst/>
              <a:cxnLst/>
              <a:rect l="l" t="t" r="r" b="b"/>
              <a:pathLst>
                <a:path w="13335" h="13335">
                  <a:moveTo>
                    <a:pt x="9933" y="0"/>
                  </a:moveTo>
                  <a:lnTo>
                    <a:pt x="2865" y="0"/>
                  </a:lnTo>
                  <a:lnTo>
                    <a:pt x="0" y="2864"/>
                  </a:lnTo>
                  <a:lnTo>
                    <a:pt x="0" y="6399"/>
                  </a:lnTo>
                  <a:lnTo>
                    <a:pt x="0" y="9933"/>
                  </a:lnTo>
                  <a:lnTo>
                    <a:pt x="2865" y="12798"/>
                  </a:lnTo>
                  <a:lnTo>
                    <a:pt x="9933" y="12798"/>
                  </a:lnTo>
                  <a:lnTo>
                    <a:pt x="12797" y="9933"/>
                  </a:lnTo>
                  <a:lnTo>
                    <a:pt x="12797" y="2864"/>
                  </a:lnTo>
                  <a:lnTo>
                    <a:pt x="99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171945" y="6389477"/>
              <a:ext cx="19685" cy="50165"/>
            </a:xfrm>
            <a:custGeom>
              <a:avLst/>
              <a:gdLst/>
              <a:ahLst/>
              <a:cxnLst/>
              <a:rect l="l" t="t" r="r" b="b"/>
              <a:pathLst>
                <a:path w="19685" h="50164">
                  <a:moveTo>
                    <a:pt x="7998" y="30997"/>
                  </a:moveTo>
                  <a:lnTo>
                    <a:pt x="0" y="31140"/>
                  </a:lnTo>
                  <a:lnTo>
                    <a:pt x="9941" y="50163"/>
                  </a:lnTo>
                  <a:lnTo>
                    <a:pt x="17570" y="34196"/>
                  </a:lnTo>
                  <a:lnTo>
                    <a:pt x="8055" y="34196"/>
                  </a:lnTo>
                  <a:lnTo>
                    <a:pt x="7998" y="30997"/>
                  </a:lnTo>
                  <a:close/>
                </a:path>
                <a:path w="19685" h="50164">
                  <a:moveTo>
                    <a:pt x="11196" y="30940"/>
                  </a:moveTo>
                  <a:lnTo>
                    <a:pt x="7998" y="30997"/>
                  </a:lnTo>
                  <a:lnTo>
                    <a:pt x="8055" y="34196"/>
                  </a:lnTo>
                  <a:lnTo>
                    <a:pt x="11253" y="34139"/>
                  </a:lnTo>
                  <a:lnTo>
                    <a:pt x="11196" y="30940"/>
                  </a:lnTo>
                  <a:close/>
                </a:path>
                <a:path w="19685" h="50164">
                  <a:moveTo>
                    <a:pt x="19194" y="30796"/>
                  </a:moveTo>
                  <a:lnTo>
                    <a:pt x="11196" y="30940"/>
                  </a:lnTo>
                  <a:lnTo>
                    <a:pt x="11253" y="34139"/>
                  </a:lnTo>
                  <a:lnTo>
                    <a:pt x="8055" y="34196"/>
                  </a:lnTo>
                  <a:lnTo>
                    <a:pt x="17570" y="34196"/>
                  </a:lnTo>
                  <a:lnTo>
                    <a:pt x="19194" y="30796"/>
                  </a:lnTo>
                  <a:close/>
                </a:path>
                <a:path w="19685" h="50164">
                  <a:moveTo>
                    <a:pt x="10642" y="0"/>
                  </a:moveTo>
                  <a:lnTo>
                    <a:pt x="7443" y="57"/>
                  </a:lnTo>
                  <a:lnTo>
                    <a:pt x="7998" y="30997"/>
                  </a:lnTo>
                  <a:lnTo>
                    <a:pt x="11196" y="30940"/>
                  </a:lnTo>
                  <a:lnTo>
                    <a:pt x="1064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230581" y="6407103"/>
              <a:ext cx="10160" cy="13335"/>
            </a:xfrm>
            <a:custGeom>
              <a:avLst/>
              <a:gdLst/>
              <a:ahLst/>
              <a:cxnLst/>
              <a:rect l="l" t="t" r="r" b="b"/>
              <a:pathLst>
                <a:path w="10160" h="13335">
                  <a:moveTo>
                    <a:pt x="7449" y="0"/>
                  </a:moveTo>
                  <a:lnTo>
                    <a:pt x="2148" y="0"/>
                  </a:lnTo>
                  <a:lnTo>
                    <a:pt x="0" y="2864"/>
                  </a:lnTo>
                  <a:lnTo>
                    <a:pt x="0" y="6399"/>
                  </a:lnTo>
                  <a:lnTo>
                    <a:pt x="0" y="9933"/>
                  </a:lnTo>
                  <a:lnTo>
                    <a:pt x="2148" y="12798"/>
                  </a:lnTo>
                  <a:lnTo>
                    <a:pt x="7449" y="12798"/>
                  </a:lnTo>
                  <a:lnTo>
                    <a:pt x="9598" y="9933"/>
                  </a:lnTo>
                  <a:lnTo>
                    <a:pt x="9598" y="2864"/>
                  </a:lnTo>
                  <a:lnTo>
                    <a:pt x="74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150425" y="6304736"/>
              <a:ext cx="182880" cy="209550"/>
            </a:xfrm>
            <a:custGeom>
              <a:avLst/>
              <a:gdLst/>
              <a:ahLst/>
              <a:cxnLst/>
              <a:rect l="l" t="t" r="r" b="b"/>
              <a:pathLst>
                <a:path w="182879" h="209550">
                  <a:moveTo>
                    <a:pt x="27000" y="17437"/>
                  </a:moveTo>
                  <a:lnTo>
                    <a:pt x="26898" y="17094"/>
                  </a:lnTo>
                  <a:lnTo>
                    <a:pt x="26517" y="15836"/>
                  </a:lnTo>
                  <a:lnTo>
                    <a:pt x="19799" y="8318"/>
                  </a:lnTo>
                  <a:lnTo>
                    <a:pt x="17741" y="6007"/>
                  </a:lnTo>
                  <a:lnTo>
                    <a:pt x="330" y="0"/>
                  </a:lnTo>
                  <a:lnTo>
                    <a:pt x="0" y="3175"/>
                  </a:lnTo>
                  <a:lnTo>
                    <a:pt x="5143" y="3708"/>
                  </a:lnTo>
                  <a:lnTo>
                    <a:pt x="10731" y="5537"/>
                  </a:lnTo>
                  <a:lnTo>
                    <a:pt x="15684" y="8496"/>
                  </a:lnTo>
                  <a:lnTo>
                    <a:pt x="15786" y="8623"/>
                  </a:lnTo>
                  <a:lnTo>
                    <a:pt x="23660" y="17437"/>
                  </a:lnTo>
                  <a:lnTo>
                    <a:pt x="27000" y="17437"/>
                  </a:lnTo>
                  <a:close/>
                </a:path>
                <a:path w="182879" h="209550">
                  <a:moveTo>
                    <a:pt x="37388" y="22758"/>
                  </a:moveTo>
                  <a:lnTo>
                    <a:pt x="28905" y="23749"/>
                  </a:lnTo>
                  <a:lnTo>
                    <a:pt x="27076" y="17703"/>
                  </a:lnTo>
                  <a:lnTo>
                    <a:pt x="23888" y="17703"/>
                  </a:lnTo>
                  <a:lnTo>
                    <a:pt x="23736" y="17703"/>
                  </a:lnTo>
                  <a:lnTo>
                    <a:pt x="25679" y="24130"/>
                  </a:lnTo>
                  <a:lnTo>
                    <a:pt x="18326" y="24993"/>
                  </a:lnTo>
                  <a:lnTo>
                    <a:pt x="30086" y="42938"/>
                  </a:lnTo>
                  <a:lnTo>
                    <a:pt x="35674" y="27508"/>
                  </a:lnTo>
                  <a:lnTo>
                    <a:pt x="37388" y="22758"/>
                  </a:lnTo>
                  <a:close/>
                </a:path>
                <a:path w="182879" h="209550">
                  <a:moveTo>
                    <a:pt x="179743" y="200748"/>
                  </a:moveTo>
                  <a:lnTo>
                    <a:pt x="164553" y="190347"/>
                  </a:lnTo>
                  <a:lnTo>
                    <a:pt x="163563" y="197497"/>
                  </a:lnTo>
                  <a:lnTo>
                    <a:pt x="161061" y="196532"/>
                  </a:lnTo>
                  <a:lnTo>
                    <a:pt x="160337" y="196265"/>
                  </a:lnTo>
                  <a:lnTo>
                    <a:pt x="160210" y="196126"/>
                  </a:lnTo>
                  <a:lnTo>
                    <a:pt x="152742" y="188036"/>
                  </a:lnTo>
                  <a:lnTo>
                    <a:pt x="152476" y="187756"/>
                  </a:lnTo>
                  <a:lnTo>
                    <a:pt x="152387" y="187528"/>
                  </a:lnTo>
                  <a:lnTo>
                    <a:pt x="148018" y="176187"/>
                  </a:lnTo>
                  <a:lnTo>
                    <a:pt x="147942" y="175971"/>
                  </a:lnTo>
                  <a:lnTo>
                    <a:pt x="147955" y="176187"/>
                  </a:lnTo>
                  <a:lnTo>
                    <a:pt x="147929" y="175958"/>
                  </a:lnTo>
                  <a:lnTo>
                    <a:pt x="147916" y="175755"/>
                  </a:lnTo>
                  <a:lnTo>
                    <a:pt x="147332" y="169418"/>
                  </a:lnTo>
                  <a:lnTo>
                    <a:pt x="144145" y="169710"/>
                  </a:lnTo>
                  <a:lnTo>
                    <a:pt x="144792" y="176707"/>
                  </a:lnTo>
                  <a:lnTo>
                    <a:pt x="149707" y="189471"/>
                  </a:lnTo>
                  <a:lnTo>
                    <a:pt x="158496" y="198983"/>
                  </a:lnTo>
                  <a:lnTo>
                    <a:pt x="163118" y="200748"/>
                  </a:lnTo>
                  <a:lnTo>
                    <a:pt x="166243" y="200748"/>
                  </a:lnTo>
                  <a:lnTo>
                    <a:pt x="179743" y="200748"/>
                  </a:lnTo>
                  <a:close/>
                </a:path>
                <a:path w="182879" h="209550">
                  <a:moveTo>
                    <a:pt x="182270" y="202476"/>
                  </a:moveTo>
                  <a:lnTo>
                    <a:pt x="181267" y="201790"/>
                  </a:lnTo>
                  <a:lnTo>
                    <a:pt x="165849" y="201790"/>
                  </a:lnTo>
                  <a:lnTo>
                    <a:pt x="162979" y="201790"/>
                  </a:lnTo>
                  <a:lnTo>
                    <a:pt x="161937" y="209372"/>
                  </a:lnTo>
                  <a:lnTo>
                    <a:pt x="182270" y="20247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057804" y="6400710"/>
              <a:ext cx="294640" cy="73660"/>
            </a:xfrm>
            <a:custGeom>
              <a:avLst/>
              <a:gdLst/>
              <a:ahLst/>
              <a:cxnLst/>
              <a:rect l="l" t="t" r="r" b="b"/>
              <a:pathLst>
                <a:path w="294639" h="73660">
                  <a:moveTo>
                    <a:pt x="12788" y="63652"/>
                  </a:moveTo>
                  <a:lnTo>
                    <a:pt x="9931" y="60794"/>
                  </a:lnTo>
                  <a:lnTo>
                    <a:pt x="2857" y="60794"/>
                  </a:lnTo>
                  <a:lnTo>
                    <a:pt x="0" y="63652"/>
                  </a:lnTo>
                  <a:lnTo>
                    <a:pt x="0" y="67195"/>
                  </a:lnTo>
                  <a:lnTo>
                    <a:pt x="0" y="70726"/>
                  </a:lnTo>
                  <a:lnTo>
                    <a:pt x="2857" y="73596"/>
                  </a:lnTo>
                  <a:lnTo>
                    <a:pt x="9931" y="73596"/>
                  </a:lnTo>
                  <a:lnTo>
                    <a:pt x="12788" y="70726"/>
                  </a:lnTo>
                  <a:lnTo>
                    <a:pt x="12788" y="63652"/>
                  </a:lnTo>
                  <a:close/>
                </a:path>
                <a:path w="294639" h="73660">
                  <a:moveTo>
                    <a:pt x="294360" y="2870"/>
                  </a:moveTo>
                  <a:lnTo>
                    <a:pt x="291490" y="0"/>
                  </a:lnTo>
                  <a:lnTo>
                    <a:pt x="284416" y="0"/>
                  </a:lnTo>
                  <a:lnTo>
                    <a:pt x="281559" y="2870"/>
                  </a:lnTo>
                  <a:lnTo>
                    <a:pt x="281559" y="6400"/>
                  </a:lnTo>
                  <a:lnTo>
                    <a:pt x="281559" y="9931"/>
                  </a:lnTo>
                  <a:lnTo>
                    <a:pt x="284416" y="12801"/>
                  </a:lnTo>
                  <a:lnTo>
                    <a:pt x="291490" y="12801"/>
                  </a:lnTo>
                  <a:lnTo>
                    <a:pt x="294360" y="9931"/>
                  </a:lnTo>
                  <a:lnTo>
                    <a:pt x="294360" y="2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338323" y="6427872"/>
              <a:ext cx="19685" cy="50165"/>
            </a:xfrm>
            <a:custGeom>
              <a:avLst/>
              <a:gdLst/>
              <a:ahLst/>
              <a:cxnLst/>
              <a:rect l="l" t="t" r="r" b="b"/>
              <a:pathLst>
                <a:path w="19685" h="50164">
                  <a:moveTo>
                    <a:pt x="7997" y="30997"/>
                  </a:moveTo>
                  <a:lnTo>
                    <a:pt x="0" y="31140"/>
                  </a:lnTo>
                  <a:lnTo>
                    <a:pt x="9941" y="50162"/>
                  </a:lnTo>
                  <a:lnTo>
                    <a:pt x="17570" y="34196"/>
                  </a:lnTo>
                  <a:lnTo>
                    <a:pt x="8054" y="34196"/>
                  </a:lnTo>
                  <a:lnTo>
                    <a:pt x="7997" y="30997"/>
                  </a:lnTo>
                  <a:close/>
                </a:path>
                <a:path w="19685" h="50164">
                  <a:moveTo>
                    <a:pt x="11197" y="30939"/>
                  </a:moveTo>
                  <a:lnTo>
                    <a:pt x="7997" y="30997"/>
                  </a:lnTo>
                  <a:lnTo>
                    <a:pt x="8054" y="34196"/>
                  </a:lnTo>
                  <a:lnTo>
                    <a:pt x="11254" y="34138"/>
                  </a:lnTo>
                  <a:lnTo>
                    <a:pt x="11197" y="30939"/>
                  </a:lnTo>
                  <a:close/>
                </a:path>
                <a:path w="19685" h="50164">
                  <a:moveTo>
                    <a:pt x="19194" y="30796"/>
                  </a:moveTo>
                  <a:lnTo>
                    <a:pt x="11197" y="30939"/>
                  </a:lnTo>
                  <a:lnTo>
                    <a:pt x="11254" y="34138"/>
                  </a:lnTo>
                  <a:lnTo>
                    <a:pt x="8054" y="34196"/>
                  </a:lnTo>
                  <a:lnTo>
                    <a:pt x="17570" y="34196"/>
                  </a:lnTo>
                  <a:lnTo>
                    <a:pt x="19194" y="30796"/>
                  </a:lnTo>
                  <a:close/>
                </a:path>
                <a:path w="19685" h="50164">
                  <a:moveTo>
                    <a:pt x="10642" y="0"/>
                  </a:moveTo>
                  <a:lnTo>
                    <a:pt x="7443" y="57"/>
                  </a:lnTo>
                  <a:lnTo>
                    <a:pt x="7997" y="30997"/>
                  </a:lnTo>
                  <a:lnTo>
                    <a:pt x="11197" y="30939"/>
                  </a:lnTo>
                  <a:lnTo>
                    <a:pt x="1064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339367" y="6301518"/>
              <a:ext cx="13335" cy="13335"/>
            </a:xfrm>
            <a:custGeom>
              <a:avLst/>
              <a:gdLst/>
              <a:ahLst/>
              <a:cxnLst/>
              <a:rect l="l" t="t" r="r" b="b"/>
              <a:pathLst>
                <a:path w="13335" h="13335">
                  <a:moveTo>
                    <a:pt x="9933" y="0"/>
                  </a:moveTo>
                  <a:lnTo>
                    <a:pt x="2865" y="0"/>
                  </a:lnTo>
                  <a:lnTo>
                    <a:pt x="0" y="2864"/>
                  </a:lnTo>
                  <a:lnTo>
                    <a:pt x="0" y="6399"/>
                  </a:lnTo>
                  <a:lnTo>
                    <a:pt x="0" y="9933"/>
                  </a:lnTo>
                  <a:lnTo>
                    <a:pt x="2865" y="12798"/>
                  </a:lnTo>
                  <a:lnTo>
                    <a:pt x="9933" y="12798"/>
                  </a:lnTo>
                  <a:lnTo>
                    <a:pt x="12797" y="9933"/>
                  </a:lnTo>
                  <a:lnTo>
                    <a:pt x="12797" y="2864"/>
                  </a:lnTo>
                  <a:lnTo>
                    <a:pt x="99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338323" y="6328685"/>
              <a:ext cx="19685" cy="50165"/>
            </a:xfrm>
            <a:custGeom>
              <a:avLst/>
              <a:gdLst/>
              <a:ahLst/>
              <a:cxnLst/>
              <a:rect l="l" t="t" r="r" b="b"/>
              <a:pathLst>
                <a:path w="19685" h="50164">
                  <a:moveTo>
                    <a:pt x="7997" y="30997"/>
                  </a:moveTo>
                  <a:lnTo>
                    <a:pt x="0" y="31140"/>
                  </a:lnTo>
                  <a:lnTo>
                    <a:pt x="9941" y="50163"/>
                  </a:lnTo>
                  <a:lnTo>
                    <a:pt x="17570" y="34196"/>
                  </a:lnTo>
                  <a:lnTo>
                    <a:pt x="8054" y="34196"/>
                  </a:lnTo>
                  <a:lnTo>
                    <a:pt x="7997" y="30997"/>
                  </a:lnTo>
                  <a:close/>
                </a:path>
                <a:path w="19685" h="50164">
                  <a:moveTo>
                    <a:pt x="11197" y="30940"/>
                  </a:moveTo>
                  <a:lnTo>
                    <a:pt x="7997" y="30997"/>
                  </a:lnTo>
                  <a:lnTo>
                    <a:pt x="8054" y="34196"/>
                  </a:lnTo>
                  <a:lnTo>
                    <a:pt x="11254" y="34139"/>
                  </a:lnTo>
                  <a:lnTo>
                    <a:pt x="11197" y="30940"/>
                  </a:lnTo>
                  <a:close/>
                </a:path>
                <a:path w="19685" h="50164">
                  <a:moveTo>
                    <a:pt x="19194" y="30796"/>
                  </a:moveTo>
                  <a:lnTo>
                    <a:pt x="11197" y="30940"/>
                  </a:lnTo>
                  <a:lnTo>
                    <a:pt x="11254" y="34139"/>
                  </a:lnTo>
                  <a:lnTo>
                    <a:pt x="8054" y="34196"/>
                  </a:lnTo>
                  <a:lnTo>
                    <a:pt x="17570" y="34196"/>
                  </a:lnTo>
                  <a:lnTo>
                    <a:pt x="19194" y="30796"/>
                  </a:lnTo>
                  <a:close/>
                </a:path>
                <a:path w="19685" h="50164">
                  <a:moveTo>
                    <a:pt x="10642" y="0"/>
                  </a:moveTo>
                  <a:lnTo>
                    <a:pt x="7443" y="57"/>
                  </a:lnTo>
                  <a:lnTo>
                    <a:pt x="7997" y="30997"/>
                  </a:lnTo>
                  <a:lnTo>
                    <a:pt x="11197" y="30940"/>
                  </a:lnTo>
                  <a:lnTo>
                    <a:pt x="1064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057805" y="6371908"/>
              <a:ext cx="13335" cy="13335"/>
            </a:xfrm>
            <a:custGeom>
              <a:avLst/>
              <a:gdLst/>
              <a:ahLst/>
              <a:cxnLst/>
              <a:rect l="l" t="t" r="r" b="b"/>
              <a:pathLst>
                <a:path w="13335" h="13335">
                  <a:moveTo>
                    <a:pt x="9932" y="0"/>
                  </a:moveTo>
                  <a:lnTo>
                    <a:pt x="2865" y="0"/>
                  </a:lnTo>
                  <a:lnTo>
                    <a:pt x="0" y="2864"/>
                  </a:lnTo>
                  <a:lnTo>
                    <a:pt x="0" y="6399"/>
                  </a:lnTo>
                  <a:lnTo>
                    <a:pt x="0" y="9933"/>
                  </a:lnTo>
                  <a:lnTo>
                    <a:pt x="2865" y="12798"/>
                  </a:lnTo>
                  <a:lnTo>
                    <a:pt x="9932" y="12798"/>
                  </a:lnTo>
                  <a:lnTo>
                    <a:pt x="12797" y="9933"/>
                  </a:lnTo>
                  <a:lnTo>
                    <a:pt x="12797" y="2864"/>
                  </a:lnTo>
                  <a:lnTo>
                    <a:pt x="99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056750" y="6333527"/>
              <a:ext cx="297815" cy="116205"/>
            </a:xfrm>
            <a:custGeom>
              <a:avLst/>
              <a:gdLst/>
              <a:ahLst/>
              <a:cxnLst/>
              <a:rect l="l" t="t" r="r" b="b"/>
              <a:pathLst>
                <a:path w="297814" h="116204">
                  <a:moveTo>
                    <a:pt x="19202" y="96354"/>
                  </a:moveTo>
                  <a:lnTo>
                    <a:pt x="11201" y="96494"/>
                  </a:lnTo>
                  <a:lnTo>
                    <a:pt x="10642" y="65557"/>
                  </a:lnTo>
                  <a:lnTo>
                    <a:pt x="7454" y="65608"/>
                  </a:lnTo>
                  <a:lnTo>
                    <a:pt x="8001" y="96558"/>
                  </a:lnTo>
                  <a:lnTo>
                    <a:pt x="0" y="96697"/>
                  </a:lnTo>
                  <a:lnTo>
                    <a:pt x="9944" y="115722"/>
                  </a:lnTo>
                  <a:lnTo>
                    <a:pt x="17576" y="99745"/>
                  </a:lnTo>
                  <a:lnTo>
                    <a:pt x="19202" y="96354"/>
                  </a:lnTo>
                  <a:close/>
                </a:path>
                <a:path w="297814" h="116204">
                  <a:moveTo>
                    <a:pt x="287045" y="17602"/>
                  </a:moveTo>
                  <a:lnTo>
                    <a:pt x="286956" y="17284"/>
                  </a:lnTo>
                  <a:lnTo>
                    <a:pt x="286600" y="16065"/>
                  </a:lnTo>
                  <a:lnTo>
                    <a:pt x="280035" y="8216"/>
                  </a:lnTo>
                  <a:lnTo>
                    <a:pt x="278168" y="5969"/>
                  </a:lnTo>
                  <a:lnTo>
                    <a:pt x="277139" y="5334"/>
                  </a:lnTo>
                  <a:lnTo>
                    <a:pt x="274383" y="3568"/>
                  </a:lnTo>
                  <a:lnTo>
                    <a:pt x="272719" y="2527"/>
                  </a:lnTo>
                  <a:lnTo>
                    <a:pt x="266738" y="482"/>
                  </a:lnTo>
                  <a:lnTo>
                    <a:pt x="261975" y="0"/>
                  </a:lnTo>
                  <a:lnTo>
                    <a:pt x="261645" y="3187"/>
                  </a:lnTo>
                  <a:lnTo>
                    <a:pt x="266052" y="3632"/>
                  </a:lnTo>
                  <a:lnTo>
                    <a:pt x="271335" y="5435"/>
                  </a:lnTo>
                  <a:lnTo>
                    <a:pt x="276034" y="8407"/>
                  </a:lnTo>
                  <a:lnTo>
                    <a:pt x="276136" y="8547"/>
                  </a:lnTo>
                  <a:lnTo>
                    <a:pt x="283705" y="17602"/>
                  </a:lnTo>
                  <a:lnTo>
                    <a:pt x="287045" y="17602"/>
                  </a:lnTo>
                  <a:close/>
                </a:path>
                <a:path w="297814" h="116204">
                  <a:moveTo>
                    <a:pt x="297713" y="24117"/>
                  </a:moveTo>
                  <a:lnTo>
                    <a:pt x="289217" y="25044"/>
                  </a:lnTo>
                  <a:lnTo>
                    <a:pt x="287121" y="17856"/>
                  </a:lnTo>
                  <a:lnTo>
                    <a:pt x="283921" y="17856"/>
                  </a:lnTo>
                  <a:lnTo>
                    <a:pt x="283781" y="17856"/>
                  </a:lnTo>
                  <a:lnTo>
                    <a:pt x="285991" y="25387"/>
                  </a:lnTo>
                  <a:lnTo>
                    <a:pt x="278625" y="26187"/>
                  </a:lnTo>
                  <a:lnTo>
                    <a:pt x="290245" y="44234"/>
                  </a:lnTo>
                  <a:lnTo>
                    <a:pt x="295973" y="28778"/>
                  </a:lnTo>
                  <a:lnTo>
                    <a:pt x="297713" y="24117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300972" y="6330314"/>
              <a:ext cx="10160" cy="13335"/>
            </a:xfrm>
            <a:custGeom>
              <a:avLst/>
              <a:gdLst/>
              <a:ahLst/>
              <a:cxnLst/>
              <a:rect l="l" t="t" r="r" b="b"/>
              <a:pathLst>
                <a:path w="10160" h="13335">
                  <a:moveTo>
                    <a:pt x="7449" y="0"/>
                  </a:moveTo>
                  <a:lnTo>
                    <a:pt x="2148" y="0"/>
                  </a:lnTo>
                  <a:lnTo>
                    <a:pt x="0" y="2864"/>
                  </a:lnTo>
                  <a:lnTo>
                    <a:pt x="0" y="6399"/>
                  </a:lnTo>
                  <a:lnTo>
                    <a:pt x="0" y="9933"/>
                  </a:lnTo>
                  <a:lnTo>
                    <a:pt x="2148" y="12798"/>
                  </a:lnTo>
                  <a:lnTo>
                    <a:pt x="7449" y="12798"/>
                  </a:lnTo>
                  <a:lnTo>
                    <a:pt x="9598" y="9933"/>
                  </a:lnTo>
                  <a:lnTo>
                    <a:pt x="9598" y="2864"/>
                  </a:lnTo>
                  <a:lnTo>
                    <a:pt x="74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027045" y="6400545"/>
              <a:ext cx="48895" cy="128905"/>
            </a:xfrm>
            <a:custGeom>
              <a:avLst/>
              <a:gdLst/>
              <a:ahLst/>
              <a:cxnLst/>
              <a:rect l="l" t="t" r="r" b="b"/>
              <a:pathLst>
                <a:path w="48894" h="128904">
                  <a:moveTo>
                    <a:pt x="40347" y="330"/>
                  </a:moveTo>
                  <a:lnTo>
                    <a:pt x="37160" y="0"/>
                  </a:lnTo>
                  <a:lnTo>
                    <a:pt x="36461" y="6934"/>
                  </a:lnTo>
                  <a:lnTo>
                    <a:pt x="36410" y="7099"/>
                  </a:lnTo>
                  <a:lnTo>
                    <a:pt x="34544" y="13119"/>
                  </a:lnTo>
                  <a:lnTo>
                    <a:pt x="34620" y="12979"/>
                  </a:lnTo>
                  <a:lnTo>
                    <a:pt x="34505" y="13258"/>
                  </a:lnTo>
                  <a:lnTo>
                    <a:pt x="34544" y="13119"/>
                  </a:lnTo>
                  <a:lnTo>
                    <a:pt x="34467" y="13258"/>
                  </a:lnTo>
                  <a:lnTo>
                    <a:pt x="31648" y="18516"/>
                  </a:lnTo>
                  <a:lnTo>
                    <a:pt x="31445" y="18732"/>
                  </a:lnTo>
                  <a:lnTo>
                    <a:pt x="23202" y="27025"/>
                  </a:lnTo>
                  <a:lnTo>
                    <a:pt x="18859" y="28638"/>
                  </a:lnTo>
                  <a:lnTo>
                    <a:pt x="18161" y="21551"/>
                  </a:lnTo>
                  <a:lnTo>
                    <a:pt x="0" y="33007"/>
                  </a:lnTo>
                  <a:lnTo>
                    <a:pt x="20053" y="40665"/>
                  </a:lnTo>
                  <a:lnTo>
                    <a:pt x="19278" y="32931"/>
                  </a:lnTo>
                  <a:lnTo>
                    <a:pt x="19189" y="31927"/>
                  </a:lnTo>
                  <a:lnTo>
                    <a:pt x="24980" y="29781"/>
                  </a:lnTo>
                  <a:lnTo>
                    <a:pt x="27470" y="27279"/>
                  </a:lnTo>
                  <a:lnTo>
                    <a:pt x="27838" y="26898"/>
                  </a:lnTo>
                  <a:lnTo>
                    <a:pt x="34239" y="20447"/>
                  </a:lnTo>
                  <a:lnTo>
                    <a:pt x="39687" y="6794"/>
                  </a:lnTo>
                  <a:lnTo>
                    <a:pt x="40347" y="330"/>
                  </a:lnTo>
                  <a:close/>
                </a:path>
                <a:path w="48894" h="128904">
                  <a:moveTo>
                    <a:pt x="48425" y="109613"/>
                  </a:moveTo>
                  <a:lnTo>
                    <a:pt x="40424" y="109639"/>
                  </a:lnTo>
                  <a:lnTo>
                    <a:pt x="40347" y="91351"/>
                  </a:lnTo>
                  <a:lnTo>
                    <a:pt x="37147" y="91363"/>
                  </a:lnTo>
                  <a:lnTo>
                    <a:pt x="37223" y="109651"/>
                  </a:lnTo>
                  <a:lnTo>
                    <a:pt x="29222" y="109689"/>
                  </a:lnTo>
                  <a:lnTo>
                    <a:pt x="38900" y="128841"/>
                  </a:lnTo>
                  <a:lnTo>
                    <a:pt x="46812" y="112852"/>
                  </a:lnTo>
                  <a:lnTo>
                    <a:pt x="48425" y="10961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000212" y="6426301"/>
              <a:ext cx="13335" cy="13335"/>
            </a:xfrm>
            <a:custGeom>
              <a:avLst/>
              <a:gdLst/>
              <a:ahLst/>
              <a:cxnLst/>
              <a:rect l="l" t="t" r="r" b="b"/>
              <a:pathLst>
                <a:path w="13335" h="13335">
                  <a:moveTo>
                    <a:pt x="9933" y="0"/>
                  </a:moveTo>
                  <a:lnTo>
                    <a:pt x="2865" y="0"/>
                  </a:lnTo>
                  <a:lnTo>
                    <a:pt x="0" y="2864"/>
                  </a:lnTo>
                  <a:lnTo>
                    <a:pt x="0" y="6399"/>
                  </a:lnTo>
                  <a:lnTo>
                    <a:pt x="0" y="9933"/>
                  </a:lnTo>
                  <a:lnTo>
                    <a:pt x="2865" y="12798"/>
                  </a:lnTo>
                  <a:lnTo>
                    <a:pt x="9933" y="12798"/>
                  </a:lnTo>
                  <a:lnTo>
                    <a:pt x="12799" y="9933"/>
                  </a:lnTo>
                  <a:lnTo>
                    <a:pt x="12799" y="2864"/>
                  </a:lnTo>
                  <a:lnTo>
                    <a:pt x="99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069003" y="6296718"/>
              <a:ext cx="51435" cy="19685"/>
            </a:xfrm>
            <a:custGeom>
              <a:avLst/>
              <a:gdLst/>
              <a:ahLst/>
              <a:cxnLst/>
              <a:rect l="l" t="t" r="r" b="b"/>
              <a:pathLst>
                <a:path w="51435" h="19685">
                  <a:moveTo>
                    <a:pt x="47711" y="7998"/>
                  </a:moveTo>
                  <a:lnTo>
                    <a:pt x="34913" y="7998"/>
                  </a:lnTo>
                  <a:lnTo>
                    <a:pt x="34913" y="11198"/>
                  </a:lnTo>
                  <a:lnTo>
                    <a:pt x="31713" y="11198"/>
                  </a:lnTo>
                  <a:lnTo>
                    <a:pt x="31713" y="19197"/>
                  </a:lnTo>
                  <a:lnTo>
                    <a:pt x="50910" y="9598"/>
                  </a:lnTo>
                  <a:lnTo>
                    <a:pt x="47711" y="7998"/>
                  </a:lnTo>
                  <a:close/>
                </a:path>
                <a:path w="51435" h="19685">
                  <a:moveTo>
                    <a:pt x="31713" y="7998"/>
                  </a:moveTo>
                  <a:lnTo>
                    <a:pt x="0" y="7998"/>
                  </a:lnTo>
                  <a:lnTo>
                    <a:pt x="0" y="11198"/>
                  </a:lnTo>
                  <a:lnTo>
                    <a:pt x="31713" y="11198"/>
                  </a:lnTo>
                  <a:lnTo>
                    <a:pt x="31713" y="7998"/>
                  </a:lnTo>
                  <a:close/>
                </a:path>
                <a:path w="51435" h="19685">
                  <a:moveTo>
                    <a:pt x="34913" y="7998"/>
                  </a:moveTo>
                  <a:lnTo>
                    <a:pt x="31713" y="7998"/>
                  </a:lnTo>
                  <a:lnTo>
                    <a:pt x="31713" y="11198"/>
                  </a:lnTo>
                  <a:lnTo>
                    <a:pt x="34913" y="11198"/>
                  </a:lnTo>
                  <a:lnTo>
                    <a:pt x="34913" y="7998"/>
                  </a:lnTo>
                  <a:close/>
                </a:path>
                <a:path w="51435" h="19685">
                  <a:moveTo>
                    <a:pt x="31713" y="0"/>
                  </a:moveTo>
                  <a:lnTo>
                    <a:pt x="31713" y="7998"/>
                  </a:lnTo>
                  <a:lnTo>
                    <a:pt x="47711" y="7998"/>
                  </a:lnTo>
                  <a:lnTo>
                    <a:pt x="317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049805" y="6283920"/>
              <a:ext cx="18415" cy="19685"/>
            </a:xfrm>
            <a:custGeom>
              <a:avLst/>
              <a:gdLst/>
              <a:ahLst/>
              <a:cxnLst/>
              <a:rect l="l" t="t" r="r" b="b"/>
              <a:pathLst>
                <a:path w="18414" h="19685">
                  <a:moveTo>
                    <a:pt x="18219" y="19172"/>
                  </a:moveTo>
                  <a:lnTo>
                    <a:pt x="11065" y="17394"/>
                  </a:lnTo>
                  <a:lnTo>
                    <a:pt x="5281" y="13224"/>
                  </a:lnTo>
                  <a:lnTo>
                    <a:pt x="1411" y="7235"/>
                  </a:lnTo>
                  <a:lnTo>
                    <a:pt x="0" y="0"/>
                  </a:lnTo>
                </a:path>
              </a:pathLst>
            </a:custGeom>
            <a:ln w="319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971416" y="6371908"/>
              <a:ext cx="10160" cy="13335"/>
            </a:xfrm>
            <a:custGeom>
              <a:avLst/>
              <a:gdLst/>
              <a:ahLst/>
              <a:cxnLst/>
              <a:rect l="l" t="t" r="r" b="b"/>
              <a:pathLst>
                <a:path w="10160" h="13335">
                  <a:moveTo>
                    <a:pt x="7449" y="0"/>
                  </a:moveTo>
                  <a:lnTo>
                    <a:pt x="2148" y="0"/>
                  </a:lnTo>
                  <a:lnTo>
                    <a:pt x="0" y="2864"/>
                  </a:lnTo>
                  <a:lnTo>
                    <a:pt x="0" y="6399"/>
                  </a:lnTo>
                  <a:lnTo>
                    <a:pt x="0" y="9933"/>
                  </a:lnTo>
                  <a:lnTo>
                    <a:pt x="2148" y="12798"/>
                  </a:lnTo>
                  <a:lnTo>
                    <a:pt x="7449" y="12798"/>
                  </a:lnTo>
                  <a:lnTo>
                    <a:pt x="9598" y="9933"/>
                  </a:lnTo>
                  <a:lnTo>
                    <a:pt x="9598" y="2864"/>
                  </a:lnTo>
                  <a:lnTo>
                    <a:pt x="74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992189" y="6370954"/>
              <a:ext cx="62230" cy="19685"/>
            </a:xfrm>
            <a:custGeom>
              <a:avLst/>
              <a:gdLst/>
              <a:ahLst/>
              <a:cxnLst/>
              <a:rect l="l" t="t" r="r" b="b"/>
              <a:pathLst>
                <a:path w="62230" h="19685">
                  <a:moveTo>
                    <a:pt x="42579" y="11197"/>
                  </a:moveTo>
                  <a:lnTo>
                    <a:pt x="42458" y="19195"/>
                  </a:lnTo>
                  <a:lnTo>
                    <a:pt x="58978" y="11245"/>
                  </a:lnTo>
                  <a:lnTo>
                    <a:pt x="45779" y="11245"/>
                  </a:lnTo>
                  <a:lnTo>
                    <a:pt x="42579" y="11197"/>
                  </a:lnTo>
                  <a:close/>
                </a:path>
                <a:path w="62230" h="19685">
                  <a:moveTo>
                    <a:pt x="42628" y="7997"/>
                  </a:moveTo>
                  <a:lnTo>
                    <a:pt x="42579" y="11197"/>
                  </a:lnTo>
                  <a:lnTo>
                    <a:pt x="45779" y="11245"/>
                  </a:lnTo>
                  <a:lnTo>
                    <a:pt x="45827" y="8046"/>
                  </a:lnTo>
                  <a:lnTo>
                    <a:pt x="42628" y="7997"/>
                  </a:lnTo>
                  <a:close/>
                </a:path>
                <a:path w="62230" h="19685">
                  <a:moveTo>
                    <a:pt x="42749" y="0"/>
                  </a:moveTo>
                  <a:lnTo>
                    <a:pt x="42628" y="7997"/>
                  </a:lnTo>
                  <a:lnTo>
                    <a:pt x="45827" y="8046"/>
                  </a:lnTo>
                  <a:lnTo>
                    <a:pt x="45779" y="11245"/>
                  </a:lnTo>
                  <a:lnTo>
                    <a:pt x="58978" y="11245"/>
                  </a:lnTo>
                  <a:lnTo>
                    <a:pt x="61799" y="9887"/>
                  </a:lnTo>
                  <a:lnTo>
                    <a:pt x="42749" y="0"/>
                  </a:lnTo>
                  <a:close/>
                </a:path>
                <a:path w="62230" h="19685">
                  <a:moveTo>
                    <a:pt x="48" y="7353"/>
                  </a:moveTo>
                  <a:lnTo>
                    <a:pt x="0" y="10552"/>
                  </a:lnTo>
                  <a:lnTo>
                    <a:pt x="42579" y="11197"/>
                  </a:lnTo>
                  <a:lnTo>
                    <a:pt x="42628" y="7997"/>
                  </a:lnTo>
                  <a:lnTo>
                    <a:pt x="48" y="735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968217" y="6455097"/>
              <a:ext cx="13335" cy="13335"/>
            </a:xfrm>
            <a:custGeom>
              <a:avLst/>
              <a:gdLst/>
              <a:ahLst/>
              <a:cxnLst/>
              <a:rect l="l" t="t" r="r" b="b"/>
              <a:pathLst>
                <a:path w="13335" h="13335">
                  <a:moveTo>
                    <a:pt x="9932" y="0"/>
                  </a:moveTo>
                  <a:lnTo>
                    <a:pt x="2865" y="0"/>
                  </a:lnTo>
                  <a:lnTo>
                    <a:pt x="0" y="2864"/>
                  </a:lnTo>
                  <a:lnTo>
                    <a:pt x="0" y="6399"/>
                  </a:lnTo>
                  <a:lnTo>
                    <a:pt x="0" y="9933"/>
                  </a:lnTo>
                  <a:lnTo>
                    <a:pt x="2865" y="12798"/>
                  </a:lnTo>
                  <a:lnTo>
                    <a:pt x="9932" y="12798"/>
                  </a:lnTo>
                  <a:lnTo>
                    <a:pt x="12797" y="9933"/>
                  </a:lnTo>
                  <a:lnTo>
                    <a:pt x="12797" y="2864"/>
                  </a:lnTo>
                  <a:lnTo>
                    <a:pt x="99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966682" y="6392684"/>
              <a:ext cx="19685" cy="127635"/>
            </a:xfrm>
            <a:custGeom>
              <a:avLst/>
              <a:gdLst/>
              <a:ahLst/>
              <a:cxnLst/>
              <a:rect l="l" t="t" r="r" b="b"/>
              <a:pathLst>
                <a:path w="19685" h="127634">
                  <a:moveTo>
                    <a:pt x="19202" y="107873"/>
                  </a:moveTo>
                  <a:lnTo>
                    <a:pt x="11201" y="107911"/>
                  </a:lnTo>
                  <a:lnTo>
                    <a:pt x="11125" y="89611"/>
                  </a:lnTo>
                  <a:lnTo>
                    <a:pt x="7924" y="89623"/>
                  </a:lnTo>
                  <a:lnTo>
                    <a:pt x="8001" y="107924"/>
                  </a:lnTo>
                  <a:lnTo>
                    <a:pt x="0" y="107950"/>
                  </a:lnTo>
                  <a:lnTo>
                    <a:pt x="9677" y="127114"/>
                  </a:lnTo>
                  <a:lnTo>
                    <a:pt x="17589" y="111112"/>
                  </a:lnTo>
                  <a:lnTo>
                    <a:pt x="19202" y="107873"/>
                  </a:lnTo>
                  <a:close/>
                </a:path>
                <a:path w="19685" h="127634">
                  <a:moveTo>
                    <a:pt x="19685" y="30797"/>
                  </a:moveTo>
                  <a:lnTo>
                    <a:pt x="11684" y="30937"/>
                  </a:lnTo>
                  <a:lnTo>
                    <a:pt x="11125" y="0"/>
                  </a:lnTo>
                  <a:lnTo>
                    <a:pt x="7924" y="50"/>
                  </a:lnTo>
                  <a:lnTo>
                    <a:pt x="8483" y="31000"/>
                  </a:lnTo>
                  <a:lnTo>
                    <a:pt x="482" y="31140"/>
                  </a:lnTo>
                  <a:lnTo>
                    <a:pt x="10426" y="50165"/>
                  </a:lnTo>
                  <a:lnTo>
                    <a:pt x="18059" y="34201"/>
                  </a:lnTo>
                  <a:lnTo>
                    <a:pt x="19685" y="30797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249778" y="6266322"/>
              <a:ext cx="10160" cy="13335"/>
            </a:xfrm>
            <a:custGeom>
              <a:avLst/>
              <a:gdLst/>
              <a:ahLst/>
              <a:cxnLst/>
              <a:rect l="l" t="t" r="r" b="b"/>
              <a:pathLst>
                <a:path w="10160" h="13335">
                  <a:moveTo>
                    <a:pt x="7449" y="0"/>
                  </a:moveTo>
                  <a:lnTo>
                    <a:pt x="2148" y="0"/>
                  </a:lnTo>
                  <a:lnTo>
                    <a:pt x="0" y="2864"/>
                  </a:lnTo>
                  <a:lnTo>
                    <a:pt x="0" y="9933"/>
                  </a:lnTo>
                  <a:lnTo>
                    <a:pt x="2148" y="12798"/>
                  </a:lnTo>
                  <a:lnTo>
                    <a:pt x="4799" y="12798"/>
                  </a:lnTo>
                  <a:lnTo>
                    <a:pt x="7449" y="12798"/>
                  </a:lnTo>
                  <a:lnTo>
                    <a:pt x="9598" y="9933"/>
                  </a:lnTo>
                  <a:lnTo>
                    <a:pt x="9598" y="2864"/>
                  </a:lnTo>
                  <a:lnTo>
                    <a:pt x="74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192018" y="6264820"/>
              <a:ext cx="116205" cy="54610"/>
            </a:xfrm>
            <a:custGeom>
              <a:avLst/>
              <a:gdLst/>
              <a:ahLst/>
              <a:cxnLst/>
              <a:rect l="l" t="t" r="r" b="b"/>
              <a:pathLst>
                <a:path w="116204" h="54610">
                  <a:moveTo>
                    <a:pt x="37388" y="33870"/>
                  </a:moveTo>
                  <a:lnTo>
                    <a:pt x="28905" y="34874"/>
                  </a:lnTo>
                  <a:lnTo>
                    <a:pt x="27076" y="28816"/>
                  </a:lnTo>
                  <a:lnTo>
                    <a:pt x="23888" y="28816"/>
                  </a:lnTo>
                  <a:lnTo>
                    <a:pt x="23736" y="28816"/>
                  </a:lnTo>
                  <a:lnTo>
                    <a:pt x="25679" y="35242"/>
                  </a:lnTo>
                  <a:lnTo>
                    <a:pt x="18326" y="36106"/>
                  </a:lnTo>
                  <a:lnTo>
                    <a:pt x="30086" y="54063"/>
                  </a:lnTo>
                  <a:lnTo>
                    <a:pt x="35674" y="38633"/>
                  </a:lnTo>
                  <a:lnTo>
                    <a:pt x="37388" y="33870"/>
                  </a:lnTo>
                  <a:close/>
                </a:path>
                <a:path w="116204" h="54610">
                  <a:moveTo>
                    <a:pt x="47371" y="9512"/>
                  </a:moveTo>
                  <a:lnTo>
                    <a:pt x="44729" y="8255"/>
                  </a:lnTo>
                  <a:lnTo>
                    <a:pt x="27978" y="330"/>
                  </a:lnTo>
                  <a:lnTo>
                    <a:pt x="28143" y="8318"/>
                  </a:lnTo>
                  <a:lnTo>
                    <a:pt x="1727" y="8890"/>
                  </a:lnTo>
                  <a:lnTo>
                    <a:pt x="1778" y="11264"/>
                  </a:lnTo>
                  <a:lnTo>
                    <a:pt x="330" y="11112"/>
                  </a:lnTo>
                  <a:lnTo>
                    <a:pt x="0" y="14300"/>
                  </a:lnTo>
                  <a:lnTo>
                    <a:pt x="5143" y="14820"/>
                  </a:lnTo>
                  <a:lnTo>
                    <a:pt x="10731" y="16662"/>
                  </a:lnTo>
                  <a:lnTo>
                    <a:pt x="15684" y="19621"/>
                  </a:lnTo>
                  <a:lnTo>
                    <a:pt x="15798" y="19748"/>
                  </a:lnTo>
                  <a:lnTo>
                    <a:pt x="23660" y="28549"/>
                  </a:lnTo>
                  <a:lnTo>
                    <a:pt x="27000" y="28549"/>
                  </a:lnTo>
                  <a:lnTo>
                    <a:pt x="26898" y="28219"/>
                  </a:lnTo>
                  <a:lnTo>
                    <a:pt x="26517" y="26949"/>
                  </a:lnTo>
                  <a:lnTo>
                    <a:pt x="19812" y="19431"/>
                  </a:lnTo>
                  <a:lnTo>
                    <a:pt x="17741" y="17119"/>
                  </a:lnTo>
                  <a:lnTo>
                    <a:pt x="16814" y="16573"/>
                  </a:lnTo>
                  <a:lnTo>
                    <a:pt x="13804" y="14770"/>
                  </a:lnTo>
                  <a:lnTo>
                    <a:pt x="12077" y="13728"/>
                  </a:lnTo>
                  <a:lnTo>
                    <a:pt x="6756" y="11988"/>
                  </a:lnTo>
                  <a:lnTo>
                    <a:pt x="28219" y="11518"/>
                  </a:lnTo>
                  <a:lnTo>
                    <a:pt x="28384" y="19519"/>
                  </a:lnTo>
                  <a:lnTo>
                    <a:pt x="47371" y="9512"/>
                  </a:lnTo>
                  <a:close/>
                </a:path>
                <a:path w="116204" h="54610">
                  <a:moveTo>
                    <a:pt x="115862" y="9512"/>
                  </a:moveTo>
                  <a:lnTo>
                    <a:pt x="112776" y="7988"/>
                  </a:lnTo>
                  <a:lnTo>
                    <a:pt x="96621" y="0"/>
                  </a:lnTo>
                  <a:lnTo>
                    <a:pt x="96659" y="8001"/>
                  </a:lnTo>
                  <a:lnTo>
                    <a:pt x="81749" y="8064"/>
                  </a:lnTo>
                  <a:lnTo>
                    <a:pt x="81762" y="11264"/>
                  </a:lnTo>
                  <a:lnTo>
                    <a:pt x="96672" y="11201"/>
                  </a:lnTo>
                  <a:lnTo>
                    <a:pt x="96710" y="19202"/>
                  </a:lnTo>
                  <a:lnTo>
                    <a:pt x="115862" y="95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217773" y="6330314"/>
              <a:ext cx="80010" cy="217804"/>
            </a:xfrm>
            <a:custGeom>
              <a:avLst/>
              <a:gdLst/>
              <a:ahLst/>
              <a:cxnLst/>
              <a:rect l="l" t="t" r="r" b="b"/>
              <a:pathLst>
                <a:path w="80010" h="217804">
                  <a:moveTo>
                    <a:pt x="9601" y="2870"/>
                  </a:moveTo>
                  <a:lnTo>
                    <a:pt x="7454" y="0"/>
                  </a:lnTo>
                  <a:lnTo>
                    <a:pt x="2159" y="0"/>
                  </a:lnTo>
                  <a:lnTo>
                    <a:pt x="0" y="2870"/>
                  </a:lnTo>
                  <a:lnTo>
                    <a:pt x="0" y="9944"/>
                  </a:lnTo>
                  <a:lnTo>
                    <a:pt x="2159" y="12801"/>
                  </a:lnTo>
                  <a:lnTo>
                    <a:pt x="4800" y="12801"/>
                  </a:lnTo>
                  <a:lnTo>
                    <a:pt x="7454" y="12801"/>
                  </a:lnTo>
                  <a:lnTo>
                    <a:pt x="9601" y="9944"/>
                  </a:lnTo>
                  <a:lnTo>
                    <a:pt x="9601" y="2870"/>
                  </a:lnTo>
                  <a:close/>
                </a:path>
                <a:path w="80010" h="217804">
                  <a:moveTo>
                    <a:pt x="22402" y="207645"/>
                  </a:moveTo>
                  <a:lnTo>
                    <a:pt x="20256" y="204774"/>
                  </a:lnTo>
                  <a:lnTo>
                    <a:pt x="14947" y="204774"/>
                  </a:lnTo>
                  <a:lnTo>
                    <a:pt x="12801" y="207645"/>
                  </a:lnTo>
                  <a:lnTo>
                    <a:pt x="12801" y="211175"/>
                  </a:lnTo>
                  <a:lnTo>
                    <a:pt x="12801" y="214706"/>
                  </a:lnTo>
                  <a:lnTo>
                    <a:pt x="14947" y="217576"/>
                  </a:lnTo>
                  <a:lnTo>
                    <a:pt x="20256" y="217576"/>
                  </a:lnTo>
                  <a:lnTo>
                    <a:pt x="22402" y="214706"/>
                  </a:lnTo>
                  <a:lnTo>
                    <a:pt x="22402" y="207645"/>
                  </a:lnTo>
                  <a:close/>
                </a:path>
                <a:path w="80010" h="217804">
                  <a:moveTo>
                    <a:pt x="67195" y="191643"/>
                  </a:moveTo>
                  <a:lnTo>
                    <a:pt x="64325" y="188785"/>
                  </a:lnTo>
                  <a:lnTo>
                    <a:pt x="57264" y="188785"/>
                  </a:lnTo>
                  <a:lnTo>
                    <a:pt x="54394" y="191643"/>
                  </a:lnTo>
                  <a:lnTo>
                    <a:pt x="54394" y="195173"/>
                  </a:lnTo>
                  <a:lnTo>
                    <a:pt x="54394" y="198716"/>
                  </a:lnTo>
                  <a:lnTo>
                    <a:pt x="57264" y="201574"/>
                  </a:lnTo>
                  <a:lnTo>
                    <a:pt x="64325" y="201574"/>
                  </a:lnTo>
                  <a:lnTo>
                    <a:pt x="67195" y="198716"/>
                  </a:lnTo>
                  <a:lnTo>
                    <a:pt x="67195" y="191643"/>
                  </a:lnTo>
                  <a:close/>
                </a:path>
                <a:path w="80010" h="217804">
                  <a:moveTo>
                    <a:pt x="79997" y="140449"/>
                  </a:moveTo>
                  <a:lnTo>
                    <a:pt x="77851" y="137591"/>
                  </a:lnTo>
                  <a:lnTo>
                    <a:pt x="72542" y="137591"/>
                  </a:lnTo>
                  <a:lnTo>
                    <a:pt x="70396" y="140449"/>
                  </a:lnTo>
                  <a:lnTo>
                    <a:pt x="70396" y="143992"/>
                  </a:lnTo>
                  <a:lnTo>
                    <a:pt x="70396" y="147523"/>
                  </a:lnTo>
                  <a:lnTo>
                    <a:pt x="72542" y="150380"/>
                  </a:lnTo>
                  <a:lnTo>
                    <a:pt x="77851" y="150380"/>
                  </a:lnTo>
                  <a:lnTo>
                    <a:pt x="79997" y="147523"/>
                  </a:lnTo>
                  <a:lnTo>
                    <a:pt x="79997" y="140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161902" y="6515867"/>
              <a:ext cx="27940" cy="32384"/>
            </a:xfrm>
            <a:custGeom>
              <a:avLst/>
              <a:gdLst/>
              <a:ahLst/>
              <a:cxnLst/>
              <a:rect l="l" t="t" r="r" b="b"/>
              <a:pathLst>
                <a:path w="27939" h="32384">
                  <a:moveTo>
                    <a:pt x="16017" y="13569"/>
                  </a:moveTo>
                  <a:lnTo>
                    <a:pt x="0" y="27856"/>
                  </a:lnTo>
                  <a:lnTo>
                    <a:pt x="21040" y="32097"/>
                  </a:lnTo>
                  <a:lnTo>
                    <a:pt x="19210" y="25349"/>
                  </a:lnTo>
                  <a:lnTo>
                    <a:pt x="16526" y="25349"/>
                  </a:lnTo>
                  <a:lnTo>
                    <a:pt x="14354" y="21991"/>
                  </a:lnTo>
                  <a:lnTo>
                    <a:pt x="17711" y="19820"/>
                  </a:lnTo>
                  <a:lnTo>
                    <a:pt x="16017" y="13569"/>
                  </a:lnTo>
                  <a:close/>
                </a:path>
                <a:path w="27939" h="32384">
                  <a:moveTo>
                    <a:pt x="17711" y="19820"/>
                  </a:moveTo>
                  <a:lnTo>
                    <a:pt x="14354" y="21991"/>
                  </a:lnTo>
                  <a:lnTo>
                    <a:pt x="16526" y="25349"/>
                  </a:lnTo>
                  <a:lnTo>
                    <a:pt x="18810" y="23872"/>
                  </a:lnTo>
                  <a:lnTo>
                    <a:pt x="17711" y="19820"/>
                  </a:lnTo>
                  <a:close/>
                </a:path>
                <a:path w="27939" h="32384">
                  <a:moveTo>
                    <a:pt x="18810" y="23872"/>
                  </a:moveTo>
                  <a:lnTo>
                    <a:pt x="16526" y="25349"/>
                  </a:lnTo>
                  <a:lnTo>
                    <a:pt x="19210" y="25349"/>
                  </a:lnTo>
                  <a:lnTo>
                    <a:pt x="18810" y="23872"/>
                  </a:lnTo>
                  <a:close/>
                </a:path>
                <a:path w="27939" h="32384">
                  <a:moveTo>
                    <a:pt x="20176" y="18226"/>
                  </a:moveTo>
                  <a:lnTo>
                    <a:pt x="17711" y="19820"/>
                  </a:lnTo>
                  <a:lnTo>
                    <a:pt x="18810" y="23872"/>
                  </a:lnTo>
                  <a:lnTo>
                    <a:pt x="23408" y="20898"/>
                  </a:lnTo>
                  <a:lnTo>
                    <a:pt x="24253" y="18812"/>
                  </a:lnTo>
                  <a:lnTo>
                    <a:pt x="19938" y="18812"/>
                  </a:lnTo>
                  <a:lnTo>
                    <a:pt x="20176" y="18226"/>
                  </a:lnTo>
                  <a:close/>
                </a:path>
                <a:path w="27939" h="32384">
                  <a:moveTo>
                    <a:pt x="20706" y="17883"/>
                  </a:moveTo>
                  <a:lnTo>
                    <a:pt x="20176" y="18226"/>
                  </a:lnTo>
                  <a:lnTo>
                    <a:pt x="19938" y="18812"/>
                  </a:lnTo>
                  <a:lnTo>
                    <a:pt x="20706" y="17883"/>
                  </a:lnTo>
                  <a:close/>
                </a:path>
                <a:path w="27939" h="32384">
                  <a:moveTo>
                    <a:pt x="24629" y="17883"/>
                  </a:moveTo>
                  <a:lnTo>
                    <a:pt x="20706" y="17883"/>
                  </a:lnTo>
                  <a:lnTo>
                    <a:pt x="19938" y="18812"/>
                  </a:lnTo>
                  <a:lnTo>
                    <a:pt x="24253" y="18812"/>
                  </a:lnTo>
                  <a:lnTo>
                    <a:pt x="24629" y="17883"/>
                  </a:lnTo>
                  <a:close/>
                </a:path>
                <a:path w="27939" h="32384">
                  <a:moveTo>
                    <a:pt x="27192" y="10582"/>
                  </a:moveTo>
                  <a:lnTo>
                    <a:pt x="23271" y="10582"/>
                  </a:lnTo>
                  <a:lnTo>
                    <a:pt x="23131" y="11173"/>
                  </a:lnTo>
                  <a:lnTo>
                    <a:pt x="20176" y="18226"/>
                  </a:lnTo>
                  <a:lnTo>
                    <a:pt x="20706" y="17883"/>
                  </a:lnTo>
                  <a:lnTo>
                    <a:pt x="24629" y="17883"/>
                  </a:lnTo>
                  <a:lnTo>
                    <a:pt x="27094" y="11799"/>
                  </a:lnTo>
                  <a:lnTo>
                    <a:pt x="27192" y="10582"/>
                  </a:lnTo>
                  <a:close/>
                </a:path>
                <a:path w="27939" h="32384">
                  <a:moveTo>
                    <a:pt x="23156" y="10866"/>
                  </a:moveTo>
                  <a:lnTo>
                    <a:pt x="23032" y="11173"/>
                  </a:lnTo>
                  <a:lnTo>
                    <a:pt x="23156" y="10866"/>
                  </a:lnTo>
                  <a:close/>
                </a:path>
                <a:path w="27939" h="32384">
                  <a:moveTo>
                    <a:pt x="23271" y="10582"/>
                  </a:moveTo>
                  <a:lnTo>
                    <a:pt x="23156" y="10866"/>
                  </a:lnTo>
                  <a:lnTo>
                    <a:pt x="23131" y="11173"/>
                  </a:lnTo>
                  <a:lnTo>
                    <a:pt x="23271" y="10582"/>
                  </a:lnTo>
                  <a:close/>
                </a:path>
                <a:path w="27939" h="32384">
                  <a:moveTo>
                    <a:pt x="27566" y="5656"/>
                  </a:moveTo>
                  <a:lnTo>
                    <a:pt x="23575" y="5656"/>
                  </a:lnTo>
                  <a:lnTo>
                    <a:pt x="23588" y="6099"/>
                  </a:lnTo>
                  <a:lnTo>
                    <a:pt x="23156" y="10866"/>
                  </a:lnTo>
                  <a:lnTo>
                    <a:pt x="23271" y="10582"/>
                  </a:lnTo>
                  <a:lnTo>
                    <a:pt x="27192" y="10582"/>
                  </a:lnTo>
                  <a:lnTo>
                    <a:pt x="27552" y="6099"/>
                  </a:lnTo>
                  <a:lnTo>
                    <a:pt x="27566" y="5656"/>
                  </a:lnTo>
                  <a:close/>
                </a:path>
                <a:path w="27939" h="32384">
                  <a:moveTo>
                    <a:pt x="23557" y="5877"/>
                  </a:moveTo>
                  <a:lnTo>
                    <a:pt x="23539" y="6099"/>
                  </a:lnTo>
                  <a:lnTo>
                    <a:pt x="23557" y="5877"/>
                  </a:lnTo>
                  <a:close/>
                </a:path>
                <a:path w="27939" h="32384">
                  <a:moveTo>
                    <a:pt x="26756" y="0"/>
                  </a:moveTo>
                  <a:lnTo>
                    <a:pt x="22796" y="567"/>
                  </a:lnTo>
                  <a:lnTo>
                    <a:pt x="23557" y="5877"/>
                  </a:lnTo>
                  <a:lnTo>
                    <a:pt x="23575" y="5656"/>
                  </a:lnTo>
                  <a:lnTo>
                    <a:pt x="27566" y="5656"/>
                  </a:lnTo>
                  <a:lnTo>
                    <a:pt x="26756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179381" y="6384708"/>
              <a:ext cx="259715" cy="131445"/>
            </a:xfrm>
            <a:custGeom>
              <a:avLst/>
              <a:gdLst/>
              <a:ahLst/>
              <a:cxnLst/>
              <a:rect l="l" t="t" r="r" b="b"/>
              <a:pathLst>
                <a:path w="259714" h="131445">
                  <a:moveTo>
                    <a:pt x="12801" y="121259"/>
                  </a:moveTo>
                  <a:lnTo>
                    <a:pt x="9931" y="118389"/>
                  </a:lnTo>
                  <a:lnTo>
                    <a:pt x="2870" y="118389"/>
                  </a:lnTo>
                  <a:lnTo>
                    <a:pt x="0" y="121259"/>
                  </a:lnTo>
                  <a:lnTo>
                    <a:pt x="0" y="124790"/>
                  </a:lnTo>
                  <a:lnTo>
                    <a:pt x="0" y="128320"/>
                  </a:lnTo>
                  <a:lnTo>
                    <a:pt x="2870" y="131191"/>
                  </a:lnTo>
                  <a:lnTo>
                    <a:pt x="9931" y="131191"/>
                  </a:lnTo>
                  <a:lnTo>
                    <a:pt x="12801" y="128320"/>
                  </a:lnTo>
                  <a:lnTo>
                    <a:pt x="12801" y="121259"/>
                  </a:lnTo>
                  <a:close/>
                </a:path>
                <a:path w="259714" h="131445">
                  <a:moveTo>
                    <a:pt x="259168" y="2870"/>
                  </a:moveTo>
                  <a:lnTo>
                    <a:pt x="257022" y="0"/>
                  </a:lnTo>
                  <a:lnTo>
                    <a:pt x="251714" y="0"/>
                  </a:lnTo>
                  <a:lnTo>
                    <a:pt x="249567" y="2870"/>
                  </a:lnTo>
                  <a:lnTo>
                    <a:pt x="249567" y="9931"/>
                  </a:lnTo>
                  <a:lnTo>
                    <a:pt x="251714" y="12801"/>
                  </a:lnTo>
                  <a:lnTo>
                    <a:pt x="257022" y="12801"/>
                  </a:lnTo>
                  <a:lnTo>
                    <a:pt x="259168" y="9931"/>
                  </a:lnTo>
                  <a:lnTo>
                    <a:pt x="259168" y="6400"/>
                  </a:lnTo>
                  <a:lnTo>
                    <a:pt x="259168" y="2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424148" y="6293522"/>
              <a:ext cx="40640" cy="165735"/>
            </a:xfrm>
            <a:custGeom>
              <a:avLst/>
              <a:gdLst/>
              <a:ahLst/>
              <a:cxnLst/>
              <a:rect l="l" t="t" r="r" b="b"/>
              <a:pathLst>
                <a:path w="40639" h="165735">
                  <a:moveTo>
                    <a:pt x="19202" y="146126"/>
                  </a:moveTo>
                  <a:lnTo>
                    <a:pt x="11201" y="146126"/>
                  </a:lnTo>
                  <a:lnTo>
                    <a:pt x="11201" y="115189"/>
                  </a:lnTo>
                  <a:lnTo>
                    <a:pt x="8001" y="115189"/>
                  </a:lnTo>
                  <a:lnTo>
                    <a:pt x="8001" y="146126"/>
                  </a:lnTo>
                  <a:lnTo>
                    <a:pt x="0" y="146126"/>
                  </a:lnTo>
                  <a:lnTo>
                    <a:pt x="9601" y="165315"/>
                  </a:lnTo>
                  <a:lnTo>
                    <a:pt x="17602" y="149326"/>
                  </a:lnTo>
                  <a:lnTo>
                    <a:pt x="19202" y="146126"/>
                  </a:lnTo>
                  <a:close/>
                </a:path>
                <a:path w="40639" h="165735">
                  <a:moveTo>
                    <a:pt x="40157" y="33591"/>
                  </a:moveTo>
                  <a:lnTo>
                    <a:pt x="39839" y="30403"/>
                  </a:lnTo>
                  <a:lnTo>
                    <a:pt x="34340" y="30962"/>
                  </a:lnTo>
                  <a:lnTo>
                    <a:pt x="28092" y="33020"/>
                  </a:lnTo>
                  <a:lnTo>
                    <a:pt x="22415" y="36410"/>
                  </a:lnTo>
                  <a:lnTo>
                    <a:pt x="13639" y="46240"/>
                  </a:lnTo>
                  <a:lnTo>
                    <a:pt x="11252" y="54165"/>
                  </a:lnTo>
                  <a:lnTo>
                    <a:pt x="11201" y="0"/>
                  </a:lnTo>
                  <a:lnTo>
                    <a:pt x="8001" y="0"/>
                  </a:lnTo>
                  <a:lnTo>
                    <a:pt x="8001" y="53797"/>
                  </a:lnTo>
                  <a:lnTo>
                    <a:pt x="2768" y="53174"/>
                  </a:lnTo>
                  <a:lnTo>
                    <a:pt x="3683" y="55714"/>
                  </a:lnTo>
                  <a:lnTo>
                    <a:pt x="0" y="55714"/>
                  </a:lnTo>
                  <a:lnTo>
                    <a:pt x="9601" y="74917"/>
                  </a:lnTo>
                  <a:lnTo>
                    <a:pt x="11379" y="71361"/>
                  </a:lnTo>
                  <a:lnTo>
                    <a:pt x="20180" y="57924"/>
                  </a:lnTo>
                  <a:lnTo>
                    <a:pt x="21831" y="55397"/>
                  </a:lnTo>
                  <a:lnTo>
                    <a:pt x="14478" y="54546"/>
                  </a:lnTo>
                  <a:lnTo>
                    <a:pt x="16421" y="48107"/>
                  </a:lnTo>
                  <a:lnTo>
                    <a:pt x="16497" y="47840"/>
                  </a:lnTo>
                  <a:lnTo>
                    <a:pt x="16802" y="47510"/>
                  </a:lnTo>
                  <a:lnTo>
                    <a:pt x="24358" y="39039"/>
                  </a:lnTo>
                  <a:lnTo>
                    <a:pt x="24472" y="38912"/>
                  </a:lnTo>
                  <a:lnTo>
                    <a:pt x="24777" y="38722"/>
                  </a:lnTo>
                  <a:lnTo>
                    <a:pt x="29324" y="36004"/>
                  </a:lnTo>
                  <a:lnTo>
                    <a:pt x="29705" y="35864"/>
                  </a:lnTo>
                  <a:lnTo>
                    <a:pt x="34963" y="34137"/>
                  </a:lnTo>
                  <a:lnTo>
                    <a:pt x="34836" y="34137"/>
                  </a:lnTo>
                  <a:lnTo>
                    <a:pt x="35013" y="34112"/>
                  </a:lnTo>
                  <a:lnTo>
                    <a:pt x="35547" y="34061"/>
                  </a:lnTo>
                  <a:lnTo>
                    <a:pt x="40157" y="33591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425749" y="6317525"/>
              <a:ext cx="54610" cy="173355"/>
            </a:xfrm>
            <a:custGeom>
              <a:avLst/>
              <a:gdLst/>
              <a:ahLst/>
              <a:cxnLst/>
              <a:rect l="l" t="t" r="r" b="b"/>
              <a:pathLst>
                <a:path w="54610" h="173354">
                  <a:moveTo>
                    <a:pt x="12801" y="162839"/>
                  </a:moveTo>
                  <a:lnTo>
                    <a:pt x="9931" y="159969"/>
                  </a:lnTo>
                  <a:lnTo>
                    <a:pt x="2870" y="159969"/>
                  </a:lnTo>
                  <a:lnTo>
                    <a:pt x="0" y="162839"/>
                  </a:lnTo>
                  <a:lnTo>
                    <a:pt x="0" y="169913"/>
                  </a:lnTo>
                  <a:lnTo>
                    <a:pt x="2870" y="172770"/>
                  </a:lnTo>
                  <a:lnTo>
                    <a:pt x="9931" y="172770"/>
                  </a:lnTo>
                  <a:lnTo>
                    <a:pt x="12801" y="169913"/>
                  </a:lnTo>
                  <a:lnTo>
                    <a:pt x="12801" y="166370"/>
                  </a:lnTo>
                  <a:lnTo>
                    <a:pt x="12801" y="162839"/>
                  </a:lnTo>
                  <a:close/>
                </a:path>
                <a:path w="54610" h="173354">
                  <a:moveTo>
                    <a:pt x="54394" y="2857"/>
                  </a:moveTo>
                  <a:lnTo>
                    <a:pt x="52247" y="0"/>
                  </a:lnTo>
                  <a:lnTo>
                    <a:pt x="46939" y="0"/>
                  </a:lnTo>
                  <a:lnTo>
                    <a:pt x="44792" y="2857"/>
                  </a:lnTo>
                  <a:lnTo>
                    <a:pt x="44792" y="9931"/>
                  </a:lnTo>
                  <a:lnTo>
                    <a:pt x="46939" y="12788"/>
                  </a:lnTo>
                  <a:lnTo>
                    <a:pt x="52247" y="12788"/>
                  </a:lnTo>
                  <a:lnTo>
                    <a:pt x="54394" y="9931"/>
                  </a:lnTo>
                  <a:lnTo>
                    <a:pt x="54394" y="6400"/>
                  </a:lnTo>
                  <a:lnTo>
                    <a:pt x="54394" y="28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424156" y="6501491"/>
              <a:ext cx="19685" cy="32384"/>
            </a:xfrm>
            <a:custGeom>
              <a:avLst/>
              <a:gdLst/>
              <a:ahLst/>
              <a:cxnLst/>
              <a:rect l="l" t="t" r="r" b="b"/>
              <a:pathLst>
                <a:path w="19685" h="32384">
                  <a:moveTo>
                    <a:pt x="0" y="12967"/>
                  </a:moveTo>
                  <a:lnTo>
                    <a:pt x="9598" y="32164"/>
                  </a:lnTo>
                  <a:lnTo>
                    <a:pt x="17597" y="16166"/>
                  </a:lnTo>
                  <a:lnTo>
                    <a:pt x="7998" y="16166"/>
                  </a:lnTo>
                  <a:lnTo>
                    <a:pt x="7998" y="12967"/>
                  </a:lnTo>
                  <a:lnTo>
                    <a:pt x="0" y="12967"/>
                  </a:lnTo>
                  <a:close/>
                </a:path>
                <a:path w="19685" h="32384">
                  <a:moveTo>
                    <a:pt x="7998" y="12967"/>
                  </a:moveTo>
                  <a:lnTo>
                    <a:pt x="7998" y="16166"/>
                  </a:lnTo>
                  <a:lnTo>
                    <a:pt x="11197" y="16166"/>
                  </a:lnTo>
                  <a:lnTo>
                    <a:pt x="11197" y="12967"/>
                  </a:lnTo>
                  <a:lnTo>
                    <a:pt x="7998" y="12967"/>
                  </a:lnTo>
                  <a:close/>
                </a:path>
                <a:path w="19685" h="32384">
                  <a:moveTo>
                    <a:pt x="11197" y="12967"/>
                  </a:moveTo>
                  <a:lnTo>
                    <a:pt x="11197" y="16166"/>
                  </a:lnTo>
                  <a:lnTo>
                    <a:pt x="17597" y="16166"/>
                  </a:lnTo>
                  <a:lnTo>
                    <a:pt x="19197" y="12967"/>
                  </a:lnTo>
                  <a:lnTo>
                    <a:pt x="11197" y="12967"/>
                  </a:lnTo>
                  <a:close/>
                </a:path>
                <a:path w="19685" h="32384">
                  <a:moveTo>
                    <a:pt x="11197" y="0"/>
                  </a:moveTo>
                  <a:lnTo>
                    <a:pt x="7998" y="0"/>
                  </a:lnTo>
                  <a:lnTo>
                    <a:pt x="7998" y="12967"/>
                  </a:lnTo>
                  <a:lnTo>
                    <a:pt x="11197" y="12967"/>
                  </a:lnTo>
                  <a:lnTo>
                    <a:pt x="1119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342566" y="6560683"/>
              <a:ext cx="13335" cy="13335"/>
            </a:xfrm>
            <a:custGeom>
              <a:avLst/>
              <a:gdLst/>
              <a:ahLst/>
              <a:cxnLst/>
              <a:rect l="l" t="t" r="r" b="b"/>
              <a:pathLst>
                <a:path w="13335" h="13334">
                  <a:moveTo>
                    <a:pt x="9933" y="0"/>
                  </a:moveTo>
                  <a:lnTo>
                    <a:pt x="2865" y="0"/>
                  </a:lnTo>
                  <a:lnTo>
                    <a:pt x="0" y="2864"/>
                  </a:lnTo>
                  <a:lnTo>
                    <a:pt x="0" y="6399"/>
                  </a:lnTo>
                  <a:lnTo>
                    <a:pt x="0" y="9933"/>
                  </a:lnTo>
                  <a:lnTo>
                    <a:pt x="2865" y="12798"/>
                  </a:lnTo>
                  <a:lnTo>
                    <a:pt x="9933" y="12798"/>
                  </a:lnTo>
                  <a:lnTo>
                    <a:pt x="12799" y="9933"/>
                  </a:lnTo>
                  <a:lnTo>
                    <a:pt x="12799" y="2864"/>
                  </a:lnTo>
                  <a:lnTo>
                    <a:pt x="99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340963" y="6410147"/>
              <a:ext cx="94615" cy="142875"/>
            </a:xfrm>
            <a:custGeom>
              <a:avLst/>
              <a:gdLst/>
              <a:ahLst/>
              <a:cxnLst/>
              <a:rect l="l" t="t" r="r" b="b"/>
              <a:pathLst>
                <a:path w="94614" h="142875">
                  <a:moveTo>
                    <a:pt x="19189" y="123520"/>
                  </a:moveTo>
                  <a:lnTo>
                    <a:pt x="11201" y="123520"/>
                  </a:lnTo>
                  <a:lnTo>
                    <a:pt x="11201" y="110553"/>
                  </a:lnTo>
                  <a:lnTo>
                    <a:pt x="8001" y="110553"/>
                  </a:lnTo>
                  <a:lnTo>
                    <a:pt x="8001" y="123520"/>
                  </a:lnTo>
                  <a:lnTo>
                    <a:pt x="0" y="123520"/>
                  </a:lnTo>
                  <a:lnTo>
                    <a:pt x="9601" y="142709"/>
                  </a:lnTo>
                  <a:lnTo>
                    <a:pt x="17589" y="126720"/>
                  </a:lnTo>
                  <a:lnTo>
                    <a:pt x="19189" y="123520"/>
                  </a:lnTo>
                  <a:close/>
                </a:path>
                <a:path w="94614" h="142875">
                  <a:moveTo>
                    <a:pt x="94373" y="330"/>
                  </a:moveTo>
                  <a:lnTo>
                    <a:pt x="91198" y="0"/>
                  </a:lnTo>
                  <a:lnTo>
                    <a:pt x="90487" y="6946"/>
                  </a:lnTo>
                  <a:lnTo>
                    <a:pt x="90538" y="6781"/>
                  </a:lnTo>
                  <a:lnTo>
                    <a:pt x="90474" y="7099"/>
                  </a:lnTo>
                  <a:lnTo>
                    <a:pt x="90487" y="6946"/>
                  </a:lnTo>
                  <a:lnTo>
                    <a:pt x="90436" y="7099"/>
                  </a:lnTo>
                  <a:lnTo>
                    <a:pt x="88582" y="13106"/>
                  </a:lnTo>
                  <a:lnTo>
                    <a:pt x="88658" y="12979"/>
                  </a:lnTo>
                  <a:lnTo>
                    <a:pt x="88531" y="13258"/>
                  </a:lnTo>
                  <a:lnTo>
                    <a:pt x="88582" y="13106"/>
                  </a:lnTo>
                  <a:lnTo>
                    <a:pt x="88506" y="13258"/>
                  </a:lnTo>
                  <a:lnTo>
                    <a:pt x="85674" y="18516"/>
                  </a:lnTo>
                  <a:lnTo>
                    <a:pt x="85471" y="18719"/>
                  </a:lnTo>
                  <a:lnTo>
                    <a:pt x="77241" y="27025"/>
                  </a:lnTo>
                  <a:lnTo>
                    <a:pt x="72885" y="28625"/>
                  </a:lnTo>
                  <a:lnTo>
                    <a:pt x="72186" y="21551"/>
                  </a:lnTo>
                  <a:lnTo>
                    <a:pt x="54025" y="32994"/>
                  </a:lnTo>
                  <a:lnTo>
                    <a:pt x="74079" y="40665"/>
                  </a:lnTo>
                  <a:lnTo>
                    <a:pt x="73317" y="32918"/>
                  </a:lnTo>
                  <a:lnTo>
                    <a:pt x="73215" y="31915"/>
                  </a:lnTo>
                  <a:lnTo>
                    <a:pt x="79006" y="29781"/>
                  </a:lnTo>
                  <a:lnTo>
                    <a:pt x="81495" y="27266"/>
                  </a:lnTo>
                  <a:lnTo>
                    <a:pt x="81864" y="26898"/>
                  </a:lnTo>
                  <a:lnTo>
                    <a:pt x="88277" y="20447"/>
                  </a:lnTo>
                  <a:lnTo>
                    <a:pt x="89395" y="18351"/>
                  </a:lnTo>
                  <a:lnTo>
                    <a:pt x="91554" y="14351"/>
                  </a:lnTo>
                  <a:lnTo>
                    <a:pt x="91973" y="12979"/>
                  </a:lnTo>
                  <a:lnTo>
                    <a:pt x="93637" y="7581"/>
                  </a:lnTo>
                  <a:lnTo>
                    <a:pt x="93713" y="6781"/>
                  </a:lnTo>
                  <a:lnTo>
                    <a:pt x="94373" y="33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368163" y="6435900"/>
              <a:ext cx="13335" cy="13335"/>
            </a:xfrm>
            <a:custGeom>
              <a:avLst/>
              <a:gdLst/>
              <a:ahLst/>
              <a:cxnLst/>
              <a:rect l="l" t="t" r="r" b="b"/>
              <a:pathLst>
                <a:path w="13335" h="13335">
                  <a:moveTo>
                    <a:pt x="9933" y="0"/>
                  </a:moveTo>
                  <a:lnTo>
                    <a:pt x="2865" y="0"/>
                  </a:lnTo>
                  <a:lnTo>
                    <a:pt x="0" y="2864"/>
                  </a:lnTo>
                  <a:lnTo>
                    <a:pt x="0" y="9933"/>
                  </a:lnTo>
                  <a:lnTo>
                    <a:pt x="2865" y="12798"/>
                  </a:lnTo>
                  <a:lnTo>
                    <a:pt x="9933" y="12798"/>
                  </a:lnTo>
                  <a:lnTo>
                    <a:pt x="12799" y="9933"/>
                  </a:lnTo>
                  <a:lnTo>
                    <a:pt x="12799" y="6399"/>
                  </a:lnTo>
                  <a:lnTo>
                    <a:pt x="12799" y="2864"/>
                  </a:lnTo>
                  <a:lnTo>
                    <a:pt x="99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893193" y="6456697"/>
              <a:ext cx="65405" cy="22860"/>
            </a:xfrm>
            <a:custGeom>
              <a:avLst/>
              <a:gdLst/>
              <a:ahLst/>
              <a:cxnLst/>
              <a:rect l="l" t="t" r="r" b="b"/>
              <a:pathLst>
                <a:path w="65405" h="22860">
                  <a:moveTo>
                    <a:pt x="40199" y="0"/>
                  </a:moveTo>
                  <a:lnTo>
                    <a:pt x="26122" y="815"/>
                  </a:lnTo>
                  <a:lnTo>
                    <a:pt x="13796" y="1657"/>
                  </a:lnTo>
                  <a:lnTo>
                    <a:pt x="4975" y="2555"/>
                  </a:lnTo>
                  <a:lnTo>
                    <a:pt x="1410" y="3536"/>
                  </a:lnTo>
                  <a:lnTo>
                    <a:pt x="6865" y="4632"/>
                  </a:lnTo>
                  <a:lnTo>
                    <a:pt x="19306" y="5820"/>
                  </a:lnTo>
                  <a:lnTo>
                    <a:pt x="31791" y="7045"/>
                  </a:lnTo>
                  <a:lnTo>
                    <a:pt x="37378" y="8251"/>
                  </a:lnTo>
                  <a:lnTo>
                    <a:pt x="31009" y="9471"/>
                  </a:lnTo>
                  <a:lnTo>
                    <a:pt x="17455" y="10719"/>
                  </a:lnTo>
                  <a:lnTo>
                    <a:pt x="4518" y="11912"/>
                  </a:lnTo>
                  <a:lnTo>
                    <a:pt x="0" y="12966"/>
                  </a:lnTo>
                  <a:lnTo>
                    <a:pt x="8639" y="13744"/>
                  </a:lnTo>
                  <a:lnTo>
                    <a:pt x="25389" y="14329"/>
                  </a:lnTo>
                  <a:lnTo>
                    <a:pt x="43373" y="14969"/>
                  </a:lnTo>
                  <a:lnTo>
                    <a:pt x="55715" y="15913"/>
                  </a:lnTo>
                  <a:lnTo>
                    <a:pt x="65354" y="17485"/>
                  </a:lnTo>
                  <a:lnTo>
                    <a:pt x="57831" y="22396"/>
                  </a:lnTo>
                </a:path>
              </a:pathLst>
            </a:custGeom>
            <a:ln w="3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5" name="object 195"/>
          <p:cNvSpPr/>
          <p:nvPr/>
        </p:nvSpPr>
        <p:spPr>
          <a:xfrm>
            <a:off x="3179389" y="6160737"/>
            <a:ext cx="13335" cy="41910"/>
          </a:xfrm>
          <a:custGeom>
            <a:avLst/>
            <a:gdLst/>
            <a:ahLst/>
            <a:cxnLst/>
            <a:rect l="l" t="t" r="r" b="b"/>
            <a:pathLst>
              <a:path w="13335" h="41910">
                <a:moveTo>
                  <a:pt x="10426" y="0"/>
                </a:moveTo>
                <a:lnTo>
                  <a:pt x="2371" y="0"/>
                </a:lnTo>
                <a:lnTo>
                  <a:pt x="0" y="2370"/>
                </a:lnTo>
                <a:lnTo>
                  <a:pt x="0" y="5295"/>
                </a:lnTo>
                <a:lnTo>
                  <a:pt x="0" y="39223"/>
                </a:lnTo>
                <a:lnTo>
                  <a:pt x="2371" y="41594"/>
                </a:lnTo>
                <a:lnTo>
                  <a:pt x="10426" y="41594"/>
                </a:lnTo>
                <a:lnTo>
                  <a:pt x="12797" y="39223"/>
                </a:lnTo>
                <a:lnTo>
                  <a:pt x="12797" y="2370"/>
                </a:lnTo>
                <a:lnTo>
                  <a:pt x="10426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 txBox="1"/>
          <p:nvPr/>
        </p:nvSpPr>
        <p:spPr>
          <a:xfrm>
            <a:off x="3950210" y="5695188"/>
            <a:ext cx="620395" cy="2755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50"/>
              </a:spcBef>
            </a:pPr>
            <a:r>
              <a:rPr sz="800" i="1" spc="-10" dirty="0">
                <a:latin typeface="Calibri"/>
                <a:cs typeface="Calibri"/>
              </a:rPr>
              <a:t>Clostridiaceae</a:t>
            </a:r>
            <a:r>
              <a:rPr sz="800" i="1" spc="500" dirty="0">
                <a:latin typeface="Calibri"/>
                <a:cs typeface="Calibri"/>
              </a:rPr>
              <a:t> </a:t>
            </a:r>
            <a:r>
              <a:rPr sz="800" i="1" spc="-20" dirty="0">
                <a:latin typeface="Calibri"/>
                <a:cs typeface="Calibri"/>
              </a:rPr>
              <a:t>nov.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3829984" y="6356603"/>
            <a:ext cx="6261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i="1" dirty="0">
                <a:latin typeface="Calibri"/>
                <a:cs typeface="Calibri"/>
              </a:rPr>
              <a:t>A.</a:t>
            </a:r>
            <a:r>
              <a:rPr sz="800" i="1" spc="25" dirty="0">
                <a:latin typeface="Calibri"/>
                <a:cs typeface="Calibri"/>
              </a:rPr>
              <a:t> </a:t>
            </a:r>
            <a:r>
              <a:rPr sz="800" i="1" spc="-10" dirty="0">
                <a:latin typeface="Calibri"/>
                <a:cs typeface="Calibri"/>
              </a:rPr>
              <a:t>muciniphila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2937084" y="4949444"/>
            <a:ext cx="948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B90007"/>
                </a:solidFill>
                <a:latin typeface="Tahoma"/>
                <a:cs typeface="Tahoma"/>
              </a:rPr>
              <a:t>Annotation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99" name="object 19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50552" y="3178691"/>
            <a:ext cx="993170" cy="1161251"/>
          </a:xfrm>
          <a:prstGeom prst="rect">
            <a:avLst/>
          </a:prstGeom>
        </p:spPr>
      </p:pic>
      <p:sp>
        <p:nvSpPr>
          <p:cNvPr id="200" name="object 200"/>
          <p:cNvSpPr txBox="1"/>
          <p:nvPr/>
        </p:nvSpPr>
        <p:spPr>
          <a:xfrm>
            <a:off x="1830607" y="2401315"/>
            <a:ext cx="1212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solidFill>
                  <a:srgbClr val="BF9000"/>
                </a:solidFill>
                <a:latin typeface="Tahoma"/>
                <a:cs typeface="Tahoma"/>
              </a:rPr>
              <a:t>Quantification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201" name="object 20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60411" y="2672093"/>
            <a:ext cx="1219182" cy="1218336"/>
          </a:xfrm>
          <a:prstGeom prst="rect">
            <a:avLst/>
          </a:prstGeom>
        </p:spPr>
      </p:pic>
      <p:sp>
        <p:nvSpPr>
          <p:cNvPr id="202" name="object 202"/>
          <p:cNvSpPr txBox="1"/>
          <p:nvPr/>
        </p:nvSpPr>
        <p:spPr>
          <a:xfrm>
            <a:off x="6859102" y="6351523"/>
            <a:ext cx="1626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Kieser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et</a:t>
            </a:r>
            <a:r>
              <a:rPr sz="1800" i="1" spc="-1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al.</a:t>
            </a:r>
            <a:r>
              <a:rPr sz="1800" i="1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2020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3" name="object 203"/>
          <p:cNvSpPr txBox="1">
            <a:spLocks noGrp="1"/>
          </p:cNvSpPr>
          <p:nvPr>
            <p:ph type="title"/>
          </p:nvPr>
        </p:nvSpPr>
        <p:spPr>
          <a:xfrm>
            <a:off x="1041605" y="142022"/>
            <a:ext cx="7886700" cy="1325563"/>
          </a:xfrm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3422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Metagenome-</a:t>
            </a:r>
            <a:r>
              <a:rPr dirty="0"/>
              <a:t>Atlas</a:t>
            </a:r>
            <a:r>
              <a:rPr spc="25" dirty="0"/>
              <a:t> </a:t>
            </a:r>
            <a:r>
              <a:rPr dirty="0"/>
              <a:t>in</a:t>
            </a:r>
            <a:r>
              <a:rPr spc="40" dirty="0"/>
              <a:t> </a:t>
            </a:r>
            <a:r>
              <a:rPr spc="-10" dirty="0"/>
              <a:t>detail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2010410">
              <a:lnSpc>
                <a:spcPct val="100000"/>
              </a:lnSpc>
              <a:spcBef>
                <a:spcPts val="100"/>
              </a:spcBef>
            </a:pPr>
            <a:r>
              <a:rPr dirty="0"/>
              <a:t>Quality</a:t>
            </a:r>
            <a:r>
              <a:rPr spc="-30" dirty="0"/>
              <a:t> </a:t>
            </a:r>
            <a:r>
              <a:rPr spc="-10" dirty="0"/>
              <a:t>report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1148" y="2472345"/>
            <a:ext cx="2827867" cy="38553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59957" y="2515789"/>
            <a:ext cx="5812155" cy="3977640"/>
            <a:chOff x="259957" y="2515789"/>
            <a:chExt cx="5812155" cy="39776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957" y="2515789"/>
              <a:ext cx="2563108" cy="38110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699" y="3003235"/>
              <a:ext cx="4700004" cy="34896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2270760">
              <a:lnSpc>
                <a:spcPct val="100000"/>
              </a:lnSpc>
              <a:spcBef>
                <a:spcPts val="100"/>
              </a:spcBef>
            </a:pPr>
            <a:r>
              <a:rPr dirty="0"/>
              <a:t>2. </a:t>
            </a:r>
            <a:r>
              <a:rPr spc="-10" dirty="0"/>
              <a:t>Assembly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725675"/>
            <a:ext cx="5732780" cy="23393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dirty="0">
                <a:latin typeface="Georgia"/>
                <a:cs typeface="Georgia"/>
              </a:rPr>
              <a:t>Uses</a:t>
            </a:r>
            <a:r>
              <a:rPr sz="2800" spc="-25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metaSpades</a:t>
            </a:r>
            <a:r>
              <a:rPr sz="2800" spc="-1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or</a:t>
            </a:r>
            <a:r>
              <a:rPr sz="2800" spc="-10" dirty="0">
                <a:latin typeface="Georgia"/>
                <a:cs typeface="Georgia"/>
              </a:rPr>
              <a:t> megahit</a:t>
            </a:r>
            <a:endParaRPr sz="2800">
              <a:latin typeface="Georgia"/>
              <a:cs typeface="Georgia"/>
            </a:endParaRPr>
          </a:p>
          <a:p>
            <a:pPr marL="469900" indent="-4572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0" dirty="0">
                <a:latin typeface="Georgia"/>
                <a:cs typeface="Georgia"/>
              </a:rPr>
              <a:t>Pre-processing</a:t>
            </a:r>
            <a:endParaRPr sz="2800">
              <a:latin typeface="Georgia"/>
              <a:cs typeface="Georgia"/>
            </a:endParaRPr>
          </a:p>
          <a:p>
            <a:pPr marL="927100" lvl="1" indent="-4572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400" dirty="0">
                <a:latin typeface="Georgia"/>
                <a:cs typeface="Georgia"/>
              </a:rPr>
              <a:t>Error </a:t>
            </a:r>
            <a:r>
              <a:rPr sz="2400" spc="-10" dirty="0">
                <a:latin typeface="Georgia"/>
                <a:cs typeface="Georgia"/>
              </a:rPr>
              <a:t>correction</a:t>
            </a:r>
            <a:endParaRPr sz="2400">
              <a:latin typeface="Georgia"/>
              <a:cs typeface="Georgia"/>
            </a:endParaRPr>
          </a:p>
          <a:p>
            <a:pPr marL="927100" lvl="1" indent="-4572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400" spc="-10" dirty="0">
                <a:latin typeface="Georgia"/>
                <a:cs typeface="Georgia"/>
              </a:rPr>
              <a:t>Paired-</a:t>
            </a:r>
            <a:r>
              <a:rPr sz="2400" dirty="0">
                <a:latin typeface="Georgia"/>
                <a:cs typeface="Georgia"/>
              </a:rPr>
              <a:t>end</a:t>
            </a:r>
            <a:r>
              <a:rPr sz="2400" spc="-10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merging</a:t>
            </a:r>
            <a:r>
              <a:rPr sz="2400" spc="10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(pre-</a:t>
            </a:r>
            <a:r>
              <a:rPr sz="2400" spc="-10" dirty="0">
                <a:latin typeface="Georgia"/>
                <a:cs typeface="Georgia"/>
              </a:rPr>
              <a:t>assembly)</a:t>
            </a:r>
            <a:endParaRPr sz="2400">
              <a:latin typeface="Georgia"/>
              <a:cs typeface="Georgia"/>
            </a:endParaRPr>
          </a:p>
          <a:p>
            <a:pPr marL="469900" indent="-4572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dirty="0">
                <a:latin typeface="Georgia"/>
                <a:cs typeface="Georgia"/>
              </a:rPr>
              <a:t>Hybrid</a:t>
            </a:r>
            <a:r>
              <a:rPr sz="2800" spc="-25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assembly</a:t>
            </a:r>
            <a:r>
              <a:rPr sz="2800" spc="-20" dirty="0">
                <a:latin typeface="Georgia"/>
                <a:cs typeface="Georgia"/>
              </a:rPr>
              <a:t> </a:t>
            </a:r>
            <a:r>
              <a:rPr sz="2800" spc="-10" dirty="0">
                <a:latin typeface="Georgia"/>
                <a:cs typeface="Georgia"/>
              </a:rPr>
              <a:t>supported</a:t>
            </a:r>
            <a:endParaRPr sz="2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1731645">
              <a:lnSpc>
                <a:spcPct val="100000"/>
              </a:lnSpc>
              <a:spcBef>
                <a:spcPts val="100"/>
              </a:spcBef>
            </a:pPr>
            <a:r>
              <a:rPr dirty="0"/>
              <a:t>Assembly</a:t>
            </a:r>
            <a:r>
              <a:rPr spc="-45" dirty="0"/>
              <a:t> </a:t>
            </a:r>
            <a:r>
              <a:rPr spc="-10" dirty="0"/>
              <a:t>report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4397" y="3201095"/>
            <a:ext cx="4203837" cy="273738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54676" y="3202065"/>
            <a:ext cx="2150110" cy="2484755"/>
            <a:chOff x="354676" y="3202065"/>
            <a:chExt cx="2150110" cy="24847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650" y="3202065"/>
              <a:ext cx="1875768" cy="24843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4676" y="3919162"/>
              <a:ext cx="369570" cy="936625"/>
            </a:xfrm>
            <a:custGeom>
              <a:avLst/>
              <a:gdLst/>
              <a:ahLst/>
              <a:cxnLst/>
              <a:rect l="l" t="t" r="r" b="b"/>
              <a:pathLst>
                <a:path w="369570" h="936625">
                  <a:moveTo>
                    <a:pt x="369332" y="0"/>
                  </a:moveTo>
                  <a:lnTo>
                    <a:pt x="0" y="0"/>
                  </a:lnTo>
                  <a:lnTo>
                    <a:pt x="0" y="936153"/>
                  </a:lnTo>
                  <a:lnTo>
                    <a:pt x="369332" y="936153"/>
                  </a:lnTo>
                  <a:lnTo>
                    <a:pt x="369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30990" y="4093452"/>
            <a:ext cx="304800" cy="765810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25" dirty="0">
                <a:latin typeface="Calibri"/>
                <a:cs typeface="Calibri"/>
              </a:rPr>
              <a:t>Total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bp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18851" y="5859722"/>
            <a:ext cx="1052830" cy="369570"/>
          </a:xfrm>
          <a:custGeom>
            <a:avLst/>
            <a:gdLst/>
            <a:ahLst/>
            <a:cxnLst/>
            <a:rect l="l" t="t" r="r" b="b"/>
            <a:pathLst>
              <a:path w="1052829" h="369570">
                <a:moveTo>
                  <a:pt x="1052659" y="0"/>
                </a:moveTo>
                <a:lnTo>
                  <a:pt x="0" y="0"/>
                </a:lnTo>
                <a:lnTo>
                  <a:pt x="0" y="369332"/>
                </a:lnTo>
                <a:lnTo>
                  <a:pt x="1052659" y="369332"/>
                </a:lnTo>
                <a:lnTo>
                  <a:pt x="10526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97590" y="5879083"/>
            <a:ext cx="885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contigs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5935" y="4006681"/>
            <a:ext cx="304800" cy="77025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genes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2548890">
              <a:lnSpc>
                <a:spcPct val="100000"/>
              </a:lnSpc>
              <a:spcBef>
                <a:spcPts val="100"/>
              </a:spcBef>
            </a:pPr>
            <a:r>
              <a:rPr dirty="0"/>
              <a:t>3</a:t>
            </a:r>
            <a:r>
              <a:rPr spc="-5" dirty="0"/>
              <a:t> </a:t>
            </a:r>
            <a:r>
              <a:rPr spc="-10" dirty="0"/>
              <a:t>Binning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Single-</a:t>
            </a:r>
            <a:r>
              <a:rPr dirty="0"/>
              <a:t>sample</a:t>
            </a:r>
            <a:r>
              <a:rPr spc="-20" dirty="0"/>
              <a:t> </a:t>
            </a:r>
            <a:r>
              <a:rPr dirty="0"/>
              <a:t>/</a:t>
            </a:r>
            <a:r>
              <a:rPr spc="-10" dirty="0"/>
              <a:t> </a:t>
            </a:r>
            <a:r>
              <a:rPr dirty="0"/>
              <a:t>Cross</a:t>
            </a:r>
            <a:r>
              <a:rPr spc="-15" dirty="0"/>
              <a:t> </a:t>
            </a:r>
            <a:r>
              <a:rPr spc="-10" dirty="0"/>
              <a:t>mapping:</a:t>
            </a:r>
          </a:p>
          <a:p>
            <a:pPr marL="698500" indent="-228600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698500" algn="l"/>
              </a:tabLst>
            </a:pPr>
            <a:r>
              <a:rPr sz="3200" spc="-10" dirty="0"/>
              <a:t>Metabat2</a:t>
            </a:r>
            <a:endParaRPr sz="3200"/>
          </a:p>
          <a:p>
            <a:pPr marL="6985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698500" algn="l"/>
              </a:tabLst>
            </a:pPr>
            <a:r>
              <a:rPr sz="3200" spc="-10" dirty="0"/>
              <a:t>Maxbin2</a:t>
            </a:r>
            <a:endParaRPr sz="3200"/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pc="-10" dirty="0"/>
              <a:t>Co-Binning</a:t>
            </a:r>
          </a:p>
          <a:p>
            <a:pPr marL="927100" indent="-4572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3200" spc="-20" dirty="0"/>
              <a:t>Vamb</a:t>
            </a:r>
            <a:endParaRPr sz="3200"/>
          </a:p>
          <a:p>
            <a:pPr marL="927100" indent="-457200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3200" spc="-10" dirty="0"/>
              <a:t>SemiBin</a:t>
            </a:r>
            <a:endParaRPr sz="3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19685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Co-abundance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23574" y="3514133"/>
            <a:ext cx="1341120" cy="400050"/>
            <a:chOff x="1323574" y="3514133"/>
            <a:chExt cx="1341120" cy="4000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5879" y="3514343"/>
              <a:ext cx="381000" cy="3992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59606" y="3581774"/>
              <a:ext cx="151765" cy="27305"/>
            </a:xfrm>
            <a:custGeom>
              <a:avLst/>
              <a:gdLst/>
              <a:ahLst/>
              <a:cxnLst/>
              <a:rect l="l" t="t" r="r" b="b"/>
              <a:pathLst>
                <a:path w="151765" h="27304">
                  <a:moveTo>
                    <a:pt x="0" y="0"/>
                  </a:moveTo>
                  <a:lnTo>
                    <a:pt x="151571" y="26727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50941" y="3655816"/>
              <a:ext cx="129539" cy="83820"/>
            </a:xfrm>
            <a:custGeom>
              <a:avLst/>
              <a:gdLst/>
              <a:ahLst/>
              <a:cxnLst/>
              <a:rect l="l" t="t" r="r" b="b"/>
              <a:pathLst>
                <a:path w="129540" h="83820">
                  <a:moveTo>
                    <a:pt x="0" y="83824"/>
                  </a:moveTo>
                  <a:lnTo>
                    <a:pt x="12908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33099" y="3670720"/>
              <a:ext cx="85725" cy="127000"/>
            </a:xfrm>
            <a:custGeom>
              <a:avLst/>
              <a:gdLst/>
              <a:ahLst/>
              <a:cxnLst/>
              <a:rect l="l" t="t" r="r" b="b"/>
              <a:pathLst>
                <a:path w="85725" h="127000">
                  <a:moveTo>
                    <a:pt x="0" y="0"/>
                  </a:moveTo>
                  <a:lnTo>
                    <a:pt x="85397" y="12660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38526" y="352365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74293" y="3557065"/>
              <a:ext cx="990600" cy="102870"/>
            </a:xfrm>
            <a:custGeom>
              <a:avLst/>
              <a:gdLst/>
              <a:ahLst/>
              <a:cxnLst/>
              <a:rect l="l" t="t" r="r" b="b"/>
              <a:pathLst>
                <a:path w="990600" h="102870">
                  <a:moveTo>
                    <a:pt x="955709" y="34289"/>
                  </a:moveTo>
                  <a:lnTo>
                    <a:pt x="921420" y="34289"/>
                  </a:lnTo>
                  <a:lnTo>
                    <a:pt x="921420" y="68579"/>
                  </a:lnTo>
                  <a:lnTo>
                    <a:pt x="909988" y="68581"/>
                  </a:lnTo>
                  <a:lnTo>
                    <a:pt x="887129" y="102869"/>
                  </a:lnTo>
                  <a:lnTo>
                    <a:pt x="989999" y="51434"/>
                  </a:lnTo>
                  <a:lnTo>
                    <a:pt x="955709" y="34289"/>
                  </a:lnTo>
                  <a:close/>
                </a:path>
                <a:path w="990600" h="102870">
                  <a:moveTo>
                    <a:pt x="909989" y="34290"/>
                  </a:moveTo>
                  <a:lnTo>
                    <a:pt x="0" y="34291"/>
                  </a:lnTo>
                  <a:lnTo>
                    <a:pt x="0" y="68581"/>
                  </a:lnTo>
                  <a:lnTo>
                    <a:pt x="909989" y="68579"/>
                  </a:lnTo>
                  <a:lnTo>
                    <a:pt x="921419" y="51434"/>
                  </a:lnTo>
                  <a:lnTo>
                    <a:pt x="909989" y="34290"/>
                  </a:lnTo>
                  <a:close/>
                </a:path>
                <a:path w="990600" h="102870">
                  <a:moveTo>
                    <a:pt x="921420" y="34289"/>
                  </a:moveTo>
                  <a:lnTo>
                    <a:pt x="909989" y="34290"/>
                  </a:lnTo>
                  <a:lnTo>
                    <a:pt x="921419" y="51434"/>
                  </a:lnTo>
                  <a:lnTo>
                    <a:pt x="909989" y="68580"/>
                  </a:lnTo>
                  <a:lnTo>
                    <a:pt x="921420" y="68579"/>
                  </a:lnTo>
                  <a:lnTo>
                    <a:pt x="921420" y="34289"/>
                  </a:lnTo>
                  <a:close/>
                </a:path>
                <a:path w="990600" h="102870">
                  <a:moveTo>
                    <a:pt x="887129" y="0"/>
                  </a:moveTo>
                  <a:lnTo>
                    <a:pt x="909989" y="34290"/>
                  </a:lnTo>
                  <a:lnTo>
                    <a:pt x="955709" y="34289"/>
                  </a:lnTo>
                  <a:lnTo>
                    <a:pt x="8871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416080" y="4506511"/>
            <a:ext cx="1278255" cy="398145"/>
            <a:chOff x="1416080" y="4506511"/>
            <a:chExt cx="1278255" cy="39814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368" y="4507992"/>
              <a:ext cx="381000" cy="3962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52111" y="4574154"/>
              <a:ext cx="151765" cy="27305"/>
            </a:xfrm>
            <a:custGeom>
              <a:avLst/>
              <a:gdLst/>
              <a:ahLst/>
              <a:cxnLst/>
              <a:rect l="l" t="t" r="r" b="b"/>
              <a:pathLst>
                <a:path w="151765" h="27304">
                  <a:moveTo>
                    <a:pt x="0" y="0"/>
                  </a:moveTo>
                  <a:lnTo>
                    <a:pt x="151571" y="26727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43447" y="4648195"/>
              <a:ext cx="129539" cy="83820"/>
            </a:xfrm>
            <a:custGeom>
              <a:avLst/>
              <a:gdLst/>
              <a:ahLst/>
              <a:cxnLst/>
              <a:rect l="l" t="t" r="r" b="b"/>
              <a:pathLst>
                <a:path w="129539" h="83820">
                  <a:moveTo>
                    <a:pt x="0" y="83824"/>
                  </a:moveTo>
                  <a:lnTo>
                    <a:pt x="12908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25605" y="4663099"/>
              <a:ext cx="85725" cy="127000"/>
            </a:xfrm>
            <a:custGeom>
              <a:avLst/>
              <a:gdLst/>
              <a:ahLst/>
              <a:cxnLst/>
              <a:rect l="l" t="t" r="r" b="b"/>
              <a:pathLst>
                <a:path w="85725" h="127000">
                  <a:moveTo>
                    <a:pt x="0" y="0"/>
                  </a:moveTo>
                  <a:lnTo>
                    <a:pt x="85397" y="12660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1032" y="451603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4356" y="4619374"/>
              <a:ext cx="989965" cy="102870"/>
            </a:xfrm>
            <a:custGeom>
              <a:avLst/>
              <a:gdLst/>
              <a:ahLst/>
              <a:cxnLst/>
              <a:rect l="l" t="t" r="r" b="b"/>
              <a:pathLst>
                <a:path w="989964" h="102870">
                  <a:moveTo>
                    <a:pt x="955540" y="34289"/>
                  </a:moveTo>
                  <a:lnTo>
                    <a:pt x="921251" y="34289"/>
                  </a:lnTo>
                  <a:lnTo>
                    <a:pt x="921251" y="68580"/>
                  </a:lnTo>
                  <a:lnTo>
                    <a:pt x="909819" y="68581"/>
                  </a:lnTo>
                  <a:lnTo>
                    <a:pt x="886960" y="102869"/>
                  </a:lnTo>
                  <a:lnTo>
                    <a:pt x="989830" y="51435"/>
                  </a:lnTo>
                  <a:lnTo>
                    <a:pt x="955540" y="34289"/>
                  </a:lnTo>
                  <a:close/>
                </a:path>
                <a:path w="989964" h="102870">
                  <a:moveTo>
                    <a:pt x="909820" y="34290"/>
                  </a:moveTo>
                  <a:lnTo>
                    <a:pt x="0" y="34291"/>
                  </a:lnTo>
                  <a:lnTo>
                    <a:pt x="0" y="68581"/>
                  </a:lnTo>
                  <a:lnTo>
                    <a:pt x="909820" y="68580"/>
                  </a:lnTo>
                  <a:lnTo>
                    <a:pt x="921250" y="51435"/>
                  </a:lnTo>
                  <a:lnTo>
                    <a:pt x="909820" y="34290"/>
                  </a:lnTo>
                  <a:close/>
                </a:path>
                <a:path w="989964" h="102870">
                  <a:moveTo>
                    <a:pt x="921251" y="34289"/>
                  </a:moveTo>
                  <a:lnTo>
                    <a:pt x="909820" y="34290"/>
                  </a:lnTo>
                  <a:lnTo>
                    <a:pt x="921250" y="51435"/>
                  </a:lnTo>
                  <a:lnTo>
                    <a:pt x="909820" y="68580"/>
                  </a:lnTo>
                  <a:lnTo>
                    <a:pt x="921251" y="68580"/>
                  </a:lnTo>
                  <a:lnTo>
                    <a:pt x="921251" y="34289"/>
                  </a:lnTo>
                  <a:close/>
                </a:path>
                <a:path w="989964" h="102870">
                  <a:moveTo>
                    <a:pt x="886960" y="0"/>
                  </a:moveTo>
                  <a:lnTo>
                    <a:pt x="909820" y="34290"/>
                  </a:lnTo>
                  <a:lnTo>
                    <a:pt x="955540" y="34289"/>
                  </a:lnTo>
                  <a:lnTo>
                    <a:pt x="8869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615060" y="3228421"/>
            <a:ext cx="1119505" cy="212725"/>
          </a:xfrm>
          <a:custGeom>
            <a:avLst/>
            <a:gdLst/>
            <a:ahLst/>
            <a:cxnLst/>
            <a:rect l="l" t="t" r="r" b="b"/>
            <a:pathLst>
              <a:path w="1119505" h="212725">
                <a:moveTo>
                  <a:pt x="551811" y="0"/>
                </a:moveTo>
                <a:lnTo>
                  <a:pt x="477906" y="3827"/>
                </a:lnTo>
                <a:lnTo>
                  <a:pt x="404583" y="12791"/>
                </a:lnTo>
                <a:lnTo>
                  <a:pt x="332503" y="26883"/>
                </a:lnTo>
                <a:lnTo>
                  <a:pt x="262070" y="46149"/>
                </a:lnTo>
                <a:lnTo>
                  <a:pt x="193859" y="70606"/>
                </a:lnTo>
                <a:lnTo>
                  <a:pt x="128410" y="100284"/>
                </a:lnTo>
                <a:lnTo>
                  <a:pt x="66272" y="135214"/>
                </a:lnTo>
                <a:lnTo>
                  <a:pt x="0" y="181691"/>
                </a:lnTo>
                <a:lnTo>
                  <a:pt x="22632" y="212340"/>
                </a:lnTo>
                <a:lnTo>
                  <a:pt x="57934" y="186273"/>
                </a:lnTo>
                <a:lnTo>
                  <a:pt x="58756" y="185666"/>
                </a:lnTo>
                <a:lnTo>
                  <a:pt x="86089" y="167779"/>
                </a:lnTo>
                <a:lnTo>
                  <a:pt x="86796" y="167316"/>
                </a:lnTo>
                <a:lnTo>
                  <a:pt x="115232" y="150510"/>
                </a:lnTo>
                <a:lnTo>
                  <a:pt x="115934" y="150094"/>
                </a:lnTo>
                <a:lnTo>
                  <a:pt x="145277" y="134468"/>
                </a:lnTo>
                <a:lnTo>
                  <a:pt x="145975" y="134096"/>
                </a:lnTo>
                <a:lnTo>
                  <a:pt x="176168" y="119654"/>
                </a:lnTo>
                <a:lnTo>
                  <a:pt x="176855" y="119325"/>
                </a:lnTo>
                <a:lnTo>
                  <a:pt x="207829" y="106070"/>
                </a:lnTo>
                <a:lnTo>
                  <a:pt x="208508" y="105779"/>
                </a:lnTo>
                <a:lnTo>
                  <a:pt x="240202" y="93718"/>
                </a:lnTo>
                <a:lnTo>
                  <a:pt x="240819" y="93482"/>
                </a:lnTo>
                <a:lnTo>
                  <a:pt x="273212" y="82599"/>
                </a:lnTo>
                <a:lnTo>
                  <a:pt x="273869" y="82378"/>
                </a:lnTo>
                <a:lnTo>
                  <a:pt x="274024" y="82347"/>
                </a:lnTo>
                <a:lnTo>
                  <a:pt x="306799" y="72713"/>
                </a:lnTo>
                <a:lnTo>
                  <a:pt x="340890" y="64062"/>
                </a:lnTo>
                <a:lnTo>
                  <a:pt x="375422" y="56647"/>
                </a:lnTo>
                <a:lnTo>
                  <a:pt x="410277" y="50474"/>
                </a:lnTo>
                <a:lnTo>
                  <a:pt x="446110" y="45441"/>
                </a:lnTo>
                <a:lnTo>
                  <a:pt x="480981" y="41813"/>
                </a:lnTo>
                <a:lnTo>
                  <a:pt x="516618" y="39339"/>
                </a:lnTo>
                <a:lnTo>
                  <a:pt x="516454" y="39339"/>
                </a:lnTo>
                <a:lnTo>
                  <a:pt x="552460" y="38100"/>
                </a:lnTo>
                <a:lnTo>
                  <a:pt x="552136" y="38100"/>
                </a:lnTo>
                <a:lnTo>
                  <a:pt x="552794" y="38088"/>
                </a:lnTo>
                <a:lnTo>
                  <a:pt x="851036" y="38088"/>
                </a:lnTo>
                <a:lnTo>
                  <a:pt x="843139" y="35773"/>
                </a:lnTo>
                <a:lnTo>
                  <a:pt x="772010" y="19177"/>
                </a:lnTo>
                <a:lnTo>
                  <a:pt x="699392" y="7680"/>
                </a:lnTo>
                <a:lnTo>
                  <a:pt x="625816" y="1287"/>
                </a:lnTo>
                <a:lnTo>
                  <a:pt x="588835" y="5"/>
                </a:lnTo>
                <a:lnTo>
                  <a:pt x="551811" y="0"/>
                </a:lnTo>
                <a:close/>
              </a:path>
              <a:path w="1119505" h="212725">
                <a:moveTo>
                  <a:pt x="1011885" y="144160"/>
                </a:moveTo>
                <a:lnTo>
                  <a:pt x="991819" y="175527"/>
                </a:lnTo>
                <a:lnTo>
                  <a:pt x="1118900" y="188978"/>
                </a:lnTo>
                <a:lnTo>
                  <a:pt x="1098108" y="154137"/>
                </a:lnTo>
                <a:lnTo>
                  <a:pt x="1029119" y="154137"/>
                </a:lnTo>
                <a:lnTo>
                  <a:pt x="1011885" y="144160"/>
                </a:lnTo>
                <a:close/>
              </a:path>
              <a:path w="1119505" h="212725">
                <a:moveTo>
                  <a:pt x="58756" y="185666"/>
                </a:moveTo>
                <a:lnTo>
                  <a:pt x="57885" y="186273"/>
                </a:lnTo>
                <a:lnTo>
                  <a:pt x="58323" y="185986"/>
                </a:lnTo>
                <a:lnTo>
                  <a:pt x="58756" y="185666"/>
                </a:lnTo>
                <a:close/>
              </a:path>
              <a:path w="1119505" h="212725">
                <a:moveTo>
                  <a:pt x="58323" y="185986"/>
                </a:moveTo>
                <a:lnTo>
                  <a:pt x="57885" y="186273"/>
                </a:lnTo>
                <a:lnTo>
                  <a:pt x="58323" y="185986"/>
                </a:lnTo>
                <a:close/>
              </a:path>
              <a:path w="1119505" h="212725">
                <a:moveTo>
                  <a:pt x="58811" y="185666"/>
                </a:moveTo>
                <a:lnTo>
                  <a:pt x="58323" y="185986"/>
                </a:lnTo>
                <a:lnTo>
                  <a:pt x="58811" y="185666"/>
                </a:lnTo>
                <a:close/>
              </a:path>
              <a:path w="1119505" h="212725">
                <a:moveTo>
                  <a:pt x="86423" y="167560"/>
                </a:moveTo>
                <a:lnTo>
                  <a:pt x="86053" y="167779"/>
                </a:lnTo>
                <a:lnTo>
                  <a:pt x="86423" y="167560"/>
                </a:lnTo>
                <a:close/>
              </a:path>
              <a:path w="1119505" h="212725">
                <a:moveTo>
                  <a:pt x="86837" y="167316"/>
                </a:moveTo>
                <a:lnTo>
                  <a:pt x="86423" y="167560"/>
                </a:lnTo>
                <a:lnTo>
                  <a:pt x="86837" y="167316"/>
                </a:lnTo>
                <a:close/>
              </a:path>
              <a:path w="1119505" h="212725">
                <a:moveTo>
                  <a:pt x="1032436" y="112033"/>
                </a:moveTo>
                <a:lnTo>
                  <a:pt x="1011885" y="144160"/>
                </a:lnTo>
                <a:lnTo>
                  <a:pt x="1029119" y="154137"/>
                </a:lnTo>
                <a:lnTo>
                  <a:pt x="1048208" y="121164"/>
                </a:lnTo>
                <a:lnTo>
                  <a:pt x="1032436" y="112033"/>
                </a:lnTo>
                <a:close/>
              </a:path>
              <a:path w="1119505" h="212725">
                <a:moveTo>
                  <a:pt x="1053412" y="79242"/>
                </a:moveTo>
                <a:lnTo>
                  <a:pt x="1032436" y="112033"/>
                </a:lnTo>
                <a:lnTo>
                  <a:pt x="1048208" y="121164"/>
                </a:lnTo>
                <a:lnTo>
                  <a:pt x="1029119" y="154137"/>
                </a:lnTo>
                <a:lnTo>
                  <a:pt x="1098108" y="154137"/>
                </a:lnTo>
                <a:lnTo>
                  <a:pt x="1053412" y="79242"/>
                </a:lnTo>
                <a:close/>
              </a:path>
              <a:path w="1119505" h="212725">
                <a:moveTo>
                  <a:pt x="115585" y="150301"/>
                </a:moveTo>
                <a:lnTo>
                  <a:pt x="115194" y="150510"/>
                </a:lnTo>
                <a:lnTo>
                  <a:pt x="115585" y="150301"/>
                </a:lnTo>
                <a:close/>
              </a:path>
              <a:path w="1119505" h="212725">
                <a:moveTo>
                  <a:pt x="115972" y="150094"/>
                </a:moveTo>
                <a:lnTo>
                  <a:pt x="115585" y="150301"/>
                </a:lnTo>
                <a:lnTo>
                  <a:pt x="115972" y="150094"/>
                </a:lnTo>
                <a:close/>
              </a:path>
              <a:path w="1119505" h="212725">
                <a:moveTo>
                  <a:pt x="1018939" y="133132"/>
                </a:moveTo>
                <a:lnTo>
                  <a:pt x="992837" y="133132"/>
                </a:lnTo>
                <a:lnTo>
                  <a:pt x="994181" y="133841"/>
                </a:lnTo>
                <a:lnTo>
                  <a:pt x="1011885" y="144160"/>
                </a:lnTo>
                <a:lnTo>
                  <a:pt x="1018939" y="133132"/>
                </a:lnTo>
                <a:close/>
              </a:path>
              <a:path w="1119505" h="212725">
                <a:moveTo>
                  <a:pt x="145597" y="134298"/>
                </a:moveTo>
                <a:lnTo>
                  <a:pt x="145241" y="134468"/>
                </a:lnTo>
                <a:lnTo>
                  <a:pt x="145597" y="134298"/>
                </a:lnTo>
                <a:close/>
              </a:path>
              <a:path w="1119505" h="212725">
                <a:moveTo>
                  <a:pt x="146017" y="134096"/>
                </a:moveTo>
                <a:lnTo>
                  <a:pt x="145597" y="134298"/>
                </a:lnTo>
                <a:lnTo>
                  <a:pt x="146017" y="134096"/>
                </a:lnTo>
                <a:close/>
              </a:path>
              <a:path w="1119505" h="212725">
                <a:moveTo>
                  <a:pt x="993502" y="133517"/>
                </a:moveTo>
                <a:lnTo>
                  <a:pt x="994061" y="133841"/>
                </a:lnTo>
                <a:lnTo>
                  <a:pt x="993502" y="133517"/>
                </a:lnTo>
                <a:close/>
              </a:path>
              <a:path w="1119505" h="212725">
                <a:moveTo>
                  <a:pt x="992837" y="133132"/>
                </a:moveTo>
                <a:lnTo>
                  <a:pt x="993502" y="133517"/>
                </a:lnTo>
                <a:lnTo>
                  <a:pt x="994181" y="133841"/>
                </a:lnTo>
                <a:lnTo>
                  <a:pt x="992837" y="133132"/>
                </a:lnTo>
                <a:close/>
              </a:path>
              <a:path w="1119505" h="212725">
                <a:moveTo>
                  <a:pt x="1028071" y="118856"/>
                </a:moveTo>
                <a:lnTo>
                  <a:pt x="962760" y="118856"/>
                </a:lnTo>
                <a:lnTo>
                  <a:pt x="963482" y="119183"/>
                </a:lnTo>
                <a:lnTo>
                  <a:pt x="993502" y="133517"/>
                </a:lnTo>
                <a:lnTo>
                  <a:pt x="992837" y="133132"/>
                </a:lnTo>
                <a:lnTo>
                  <a:pt x="1018939" y="133132"/>
                </a:lnTo>
                <a:lnTo>
                  <a:pt x="1028071" y="118856"/>
                </a:lnTo>
                <a:close/>
              </a:path>
              <a:path w="1119505" h="212725">
                <a:moveTo>
                  <a:pt x="176505" y="119492"/>
                </a:moveTo>
                <a:lnTo>
                  <a:pt x="176128" y="119654"/>
                </a:lnTo>
                <a:lnTo>
                  <a:pt x="176505" y="119492"/>
                </a:lnTo>
                <a:close/>
              </a:path>
              <a:path w="1119505" h="212725">
                <a:moveTo>
                  <a:pt x="176896" y="119325"/>
                </a:moveTo>
                <a:lnTo>
                  <a:pt x="176505" y="119492"/>
                </a:lnTo>
                <a:lnTo>
                  <a:pt x="176896" y="119325"/>
                </a:lnTo>
                <a:close/>
              </a:path>
              <a:path w="1119505" h="212725">
                <a:moveTo>
                  <a:pt x="963119" y="119028"/>
                </a:moveTo>
                <a:lnTo>
                  <a:pt x="963444" y="119183"/>
                </a:lnTo>
                <a:lnTo>
                  <a:pt x="963119" y="119028"/>
                </a:lnTo>
                <a:close/>
              </a:path>
              <a:path w="1119505" h="212725">
                <a:moveTo>
                  <a:pt x="1021047" y="105440"/>
                </a:moveTo>
                <a:lnTo>
                  <a:pt x="931278" y="105440"/>
                </a:lnTo>
                <a:lnTo>
                  <a:pt x="931993" y="105728"/>
                </a:lnTo>
                <a:lnTo>
                  <a:pt x="963119" y="119028"/>
                </a:lnTo>
                <a:lnTo>
                  <a:pt x="962760" y="118856"/>
                </a:lnTo>
                <a:lnTo>
                  <a:pt x="1028071" y="118856"/>
                </a:lnTo>
                <a:lnTo>
                  <a:pt x="1032436" y="112033"/>
                </a:lnTo>
                <a:lnTo>
                  <a:pt x="1021047" y="105440"/>
                </a:lnTo>
                <a:close/>
              </a:path>
              <a:path w="1119505" h="212725">
                <a:moveTo>
                  <a:pt x="208152" y="105932"/>
                </a:moveTo>
                <a:lnTo>
                  <a:pt x="207789" y="106070"/>
                </a:lnTo>
                <a:lnTo>
                  <a:pt x="208152" y="105932"/>
                </a:lnTo>
                <a:close/>
              </a:path>
              <a:path w="1119505" h="212725">
                <a:moveTo>
                  <a:pt x="208552" y="105779"/>
                </a:moveTo>
                <a:lnTo>
                  <a:pt x="208152" y="105932"/>
                </a:lnTo>
                <a:lnTo>
                  <a:pt x="208552" y="105779"/>
                </a:lnTo>
                <a:close/>
              </a:path>
              <a:path w="1119505" h="212725">
                <a:moveTo>
                  <a:pt x="931635" y="105592"/>
                </a:moveTo>
                <a:lnTo>
                  <a:pt x="931953" y="105728"/>
                </a:lnTo>
                <a:lnTo>
                  <a:pt x="931635" y="105592"/>
                </a:lnTo>
                <a:close/>
              </a:path>
              <a:path w="1119505" h="212725">
                <a:moveTo>
                  <a:pt x="997534" y="93229"/>
                </a:moveTo>
                <a:lnTo>
                  <a:pt x="899073" y="93229"/>
                </a:lnTo>
                <a:lnTo>
                  <a:pt x="899779" y="93482"/>
                </a:lnTo>
                <a:lnTo>
                  <a:pt x="931635" y="105592"/>
                </a:lnTo>
                <a:lnTo>
                  <a:pt x="931278" y="105440"/>
                </a:lnTo>
                <a:lnTo>
                  <a:pt x="1021047" y="105440"/>
                </a:lnTo>
                <a:lnTo>
                  <a:pt x="1011267" y="99778"/>
                </a:lnTo>
                <a:lnTo>
                  <a:pt x="997534" y="93229"/>
                </a:lnTo>
                <a:close/>
              </a:path>
              <a:path w="1119505" h="212725">
                <a:moveTo>
                  <a:pt x="240529" y="93593"/>
                </a:moveTo>
                <a:lnTo>
                  <a:pt x="240159" y="93718"/>
                </a:lnTo>
                <a:lnTo>
                  <a:pt x="240529" y="93593"/>
                </a:lnTo>
                <a:close/>
              </a:path>
              <a:path w="1119505" h="212725">
                <a:moveTo>
                  <a:pt x="899433" y="93365"/>
                </a:moveTo>
                <a:lnTo>
                  <a:pt x="899739" y="93482"/>
                </a:lnTo>
                <a:lnTo>
                  <a:pt x="899433" y="93365"/>
                </a:lnTo>
                <a:close/>
              </a:path>
              <a:path w="1119505" h="212725">
                <a:moveTo>
                  <a:pt x="973950" y="82226"/>
                </a:moveTo>
                <a:lnTo>
                  <a:pt x="866213" y="82226"/>
                </a:lnTo>
                <a:lnTo>
                  <a:pt x="866910" y="82445"/>
                </a:lnTo>
                <a:lnTo>
                  <a:pt x="899433" y="93365"/>
                </a:lnTo>
                <a:lnTo>
                  <a:pt x="899073" y="93229"/>
                </a:lnTo>
                <a:lnTo>
                  <a:pt x="997534" y="93229"/>
                </a:lnTo>
                <a:lnTo>
                  <a:pt x="978801" y="84296"/>
                </a:lnTo>
                <a:lnTo>
                  <a:pt x="973950" y="82226"/>
                </a:lnTo>
                <a:close/>
              </a:path>
              <a:path w="1119505" h="212725">
                <a:moveTo>
                  <a:pt x="273919" y="82378"/>
                </a:moveTo>
                <a:lnTo>
                  <a:pt x="273517" y="82496"/>
                </a:lnTo>
                <a:lnTo>
                  <a:pt x="273919" y="82378"/>
                </a:lnTo>
                <a:close/>
              </a:path>
              <a:path w="1119505" h="212725">
                <a:moveTo>
                  <a:pt x="866576" y="82347"/>
                </a:moveTo>
                <a:lnTo>
                  <a:pt x="866868" y="82445"/>
                </a:lnTo>
                <a:lnTo>
                  <a:pt x="866576" y="82347"/>
                </a:lnTo>
                <a:close/>
              </a:path>
              <a:path w="1119505" h="212725">
                <a:moveTo>
                  <a:pt x="951006" y="72435"/>
                </a:moveTo>
                <a:lnTo>
                  <a:pt x="832764" y="72435"/>
                </a:lnTo>
                <a:lnTo>
                  <a:pt x="833454" y="72623"/>
                </a:lnTo>
                <a:lnTo>
                  <a:pt x="866576" y="82347"/>
                </a:lnTo>
                <a:lnTo>
                  <a:pt x="866213" y="82226"/>
                </a:lnTo>
                <a:lnTo>
                  <a:pt x="973950" y="82226"/>
                </a:lnTo>
                <a:lnTo>
                  <a:pt x="951006" y="72435"/>
                </a:lnTo>
                <a:close/>
              </a:path>
              <a:path w="1119505" h="212725">
                <a:moveTo>
                  <a:pt x="833101" y="72534"/>
                </a:moveTo>
                <a:lnTo>
                  <a:pt x="833405" y="72623"/>
                </a:lnTo>
                <a:lnTo>
                  <a:pt x="833101" y="72534"/>
                </a:lnTo>
                <a:close/>
              </a:path>
              <a:path w="1119505" h="212725">
                <a:moveTo>
                  <a:pt x="929058" y="63860"/>
                </a:moveTo>
                <a:lnTo>
                  <a:pt x="798793" y="63860"/>
                </a:lnTo>
                <a:lnTo>
                  <a:pt x="799475" y="64019"/>
                </a:lnTo>
                <a:lnTo>
                  <a:pt x="833101" y="72534"/>
                </a:lnTo>
                <a:lnTo>
                  <a:pt x="832764" y="72435"/>
                </a:lnTo>
                <a:lnTo>
                  <a:pt x="951006" y="72435"/>
                </a:lnTo>
                <a:lnTo>
                  <a:pt x="945878" y="70247"/>
                </a:lnTo>
                <a:lnTo>
                  <a:pt x="929058" y="63860"/>
                </a:lnTo>
                <a:close/>
              </a:path>
              <a:path w="1119505" h="212725">
                <a:moveTo>
                  <a:pt x="799122" y="63943"/>
                </a:moveTo>
                <a:lnTo>
                  <a:pt x="799421" y="64019"/>
                </a:lnTo>
                <a:lnTo>
                  <a:pt x="799122" y="63943"/>
                </a:lnTo>
                <a:close/>
              </a:path>
              <a:path w="1119505" h="212725">
                <a:moveTo>
                  <a:pt x="909343" y="56503"/>
                </a:moveTo>
                <a:lnTo>
                  <a:pt x="764369" y="56503"/>
                </a:lnTo>
                <a:lnTo>
                  <a:pt x="765044" y="56635"/>
                </a:lnTo>
                <a:lnTo>
                  <a:pt x="799122" y="63943"/>
                </a:lnTo>
                <a:lnTo>
                  <a:pt x="798793" y="63860"/>
                </a:lnTo>
                <a:lnTo>
                  <a:pt x="929058" y="63860"/>
                </a:lnTo>
                <a:lnTo>
                  <a:pt x="912248" y="57477"/>
                </a:lnTo>
                <a:lnTo>
                  <a:pt x="909343" y="56503"/>
                </a:lnTo>
                <a:close/>
              </a:path>
              <a:path w="1119505" h="212725">
                <a:moveTo>
                  <a:pt x="764716" y="56577"/>
                </a:moveTo>
                <a:lnTo>
                  <a:pt x="764986" y="56635"/>
                </a:lnTo>
                <a:lnTo>
                  <a:pt x="764716" y="56577"/>
                </a:lnTo>
                <a:close/>
              </a:path>
              <a:path w="1119505" h="212725">
                <a:moveTo>
                  <a:pt x="891049" y="50369"/>
                </a:moveTo>
                <a:lnTo>
                  <a:pt x="729561" y="50369"/>
                </a:lnTo>
                <a:lnTo>
                  <a:pt x="730229" y="50474"/>
                </a:lnTo>
                <a:lnTo>
                  <a:pt x="764716" y="56577"/>
                </a:lnTo>
                <a:lnTo>
                  <a:pt x="764369" y="56503"/>
                </a:lnTo>
                <a:lnTo>
                  <a:pt x="909343" y="56503"/>
                </a:lnTo>
                <a:lnTo>
                  <a:pt x="891049" y="50369"/>
                </a:lnTo>
                <a:close/>
              </a:path>
              <a:path w="1119505" h="212725">
                <a:moveTo>
                  <a:pt x="729885" y="50426"/>
                </a:moveTo>
                <a:lnTo>
                  <a:pt x="730158" y="50474"/>
                </a:lnTo>
                <a:lnTo>
                  <a:pt x="729885" y="50426"/>
                </a:lnTo>
                <a:close/>
              </a:path>
              <a:path w="1119505" h="212725">
                <a:moveTo>
                  <a:pt x="876176" y="45458"/>
                </a:moveTo>
                <a:lnTo>
                  <a:pt x="694435" y="45458"/>
                </a:lnTo>
                <a:lnTo>
                  <a:pt x="695100" y="45539"/>
                </a:lnTo>
                <a:lnTo>
                  <a:pt x="729885" y="50426"/>
                </a:lnTo>
                <a:lnTo>
                  <a:pt x="729561" y="50369"/>
                </a:lnTo>
                <a:lnTo>
                  <a:pt x="891049" y="50369"/>
                </a:lnTo>
                <a:lnTo>
                  <a:pt x="877978" y="45986"/>
                </a:lnTo>
                <a:lnTo>
                  <a:pt x="876176" y="45458"/>
                </a:lnTo>
                <a:close/>
              </a:path>
              <a:path w="1119505" h="212725">
                <a:moveTo>
                  <a:pt x="694769" y="45505"/>
                </a:moveTo>
                <a:lnTo>
                  <a:pt x="695015" y="45539"/>
                </a:lnTo>
                <a:lnTo>
                  <a:pt x="694769" y="45505"/>
                </a:lnTo>
                <a:close/>
              </a:path>
              <a:path w="1119505" h="212725">
                <a:moveTo>
                  <a:pt x="863608" y="41774"/>
                </a:moveTo>
                <a:lnTo>
                  <a:pt x="659061" y="41774"/>
                </a:lnTo>
                <a:lnTo>
                  <a:pt x="659723" y="41831"/>
                </a:lnTo>
                <a:lnTo>
                  <a:pt x="694769" y="45505"/>
                </a:lnTo>
                <a:lnTo>
                  <a:pt x="694435" y="45458"/>
                </a:lnTo>
                <a:lnTo>
                  <a:pt x="876176" y="45458"/>
                </a:lnTo>
                <a:lnTo>
                  <a:pt x="863608" y="41774"/>
                </a:lnTo>
                <a:close/>
              </a:path>
              <a:path w="1119505" h="212725">
                <a:moveTo>
                  <a:pt x="659381" y="41807"/>
                </a:moveTo>
                <a:lnTo>
                  <a:pt x="659608" y="41831"/>
                </a:lnTo>
                <a:lnTo>
                  <a:pt x="659381" y="41807"/>
                </a:lnTo>
                <a:close/>
              </a:path>
              <a:path w="1119505" h="212725">
                <a:moveTo>
                  <a:pt x="623837" y="39340"/>
                </a:moveTo>
                <a:lnTo>
                  <a:pt x="659381" y="41807"/>
                </a:lnTo>
                <a:lnTo>
                  <a:pt x="659061" y="41774"/>
                </a:lnTo>
                <a:lnTo>
                  <a:pt x="863608" y="41774"/>
                </a:lnTo>
                <a:lnTo>
                  <a:pt x="855347" y="39352"/>
                </a:lnTo>
                <a:lnTo>
                  <a:pt x="623837" y="39340"/>
                </a:lnTo>
                <a:close/>
              </a:path>
              <a:path w="1119505" h="212725">
                <a:moveTo>
                  <a:pt x="855230" y="39317"/>
                </a:moveTo>
                <a:lnTo>
                  <a:pt x="623507" y="39317"/>
                </a:lnTo>
                <a:lnTo>
                  <a:pt x="624166" y="39352"/>
                </a:lnTo>
                <a:lnTo>
                  <a:pt x="855347" y="39352"/>
                </a:lnTo>
                <a:close/>
              </a:path>
              <a:path w="1119505" h="212725">
                <a:moveTo>
                  <a:pt x="851054" y="38093"/>
                </a:moveTo>
                <a:lnTo>
                  <a:pt x="587843" y="38093"/>
                </a:lnTo>
                <a:lnTo>
                  <a:pt x="588501" y="38105"/>
                </a:lnTo>
                <a:lnTo>
                  <a:pt x="588173" y="38105"/>
                </a:lnTo>
                <a:lnTo>
                  <a:pt x="623837" y="39340"/>
                </a:lnTo>
                <a:lnTo>
                  <a:pt x="623507" y="39317"/>
                </a:lnTo>
                <a:lnTo>
                  <a:pt x="855230" y="39317"/>
                </a:lnTo>
                <a:lnTo>
                  <a:pt x="851093" y="38105"/>
                </a:lnTo>
                <a:lnTo>
                  <a:pt x="588501" y="38105"/>
                </a:lnTo>
                <a:lnTo>
                  <a:pt x="851092" y="38105"/>
                </a:lnTo>
                <a:close/>
              </a:path>
              <a:path w="1119505" h="212725">
                <a:moveTo>
                  <a:pt x="851036" y="38088"/>
                </a:moveTo>
                <a:lnTo>
                  <a:pt x="552460" y="38100"/>
                </a:lnTo>
                <a:lnTo>
                  <a:pt x="588172" y="38105"/>
                </a:lnTo>
                <a:lnTo>
                  <a:pt x="587843" y="38093"/>
                </a:lnTo>
                <a:lnTo>
                  <a:pt x="851054" y="380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5132" y="3543300"/>
            <a:ext cx="9734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Sample </a:t>
            </a:r>
            <a:r>
              <a:rPr sz="2000" spc="-5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5131" y="4506467"/>
            <a:ext cx="9734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Sample </a:t>
            </a:r>
            <a:r>
              <a:rPr sz="2000" spc="-50" dirty="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65399" y="4187079"/>
            <a:ext cx="1156970" cy="220345"/>
          </a:xfrm>
          <a:custGeom>
            <a:avLst/>
            <a:gdLst/>
            <a:ahLst/>
            <a:cxnLst/>
            <a:rect l="l" t="t" r="r" b="b"/>
            <a:pathLst>
              <a:path w="1156970" h="220345">
                <a:moveTo>
                  <a:pt x="1053103" y="168089"/>
                </a:moveTo>
                <a:lnTo>
                  <a:pt x="1030905" y="198036"/>
                </a:lnTo>
                <a:lnTo>
                  <a:pt x="1156762" y="220186"/>
                </a:lnTo>
                <a:lnTo>
                  <a:pt x="1135998" y="179237"/>
                </a:lnTo>
                <a:lnTo>
                  <a:pt x="1069554" y="179237"/>
                </a:lnTo>
                <a:lnTo>
                  <a:pt x="1053103" y="168089"/>
                </a:lnTo>
                <a:close/>
              </a:path>
              <a:path w="1156970" h="220345">
                <a:moveTo>
                  <a:pt x="573022" y="0"/>
                </a:moveTo>
                <a:lnTo>
                  <a:pt x="498919" y="2348"/>
                </a:lnTo>
                <a:lnTo>
                  <a:pt x="425184" y="9864"/>
                </a:lnTo>
                <a:lnTo>
                  <a:pt x="352344" y="22593"/>
                </a:lnTo>
                <a:lnTo>
                  <a:pt x="280929" y="40586"/>
                </a:lnTo>
                <a:lnTo>
                  <a:pt x="211471" y="63896"/>
                </a:lnTo>
                <a:lnTo>
                  <a:pt x="144509" y="92579"/>
                </a:lnTo>
                <a:lnTo>
                  <a:pt x="80468" y="126763"/>
                </a:lnTo>
                <a:lnTo>
                  <a:pt x="38677" y="153385"/>
                </a:lnTo>
                <a:lnTo>
                  <a:pt x="0" y="181839"/>
                </a:lnTo>
                <a:lnTo>
                  <a:pt x="22578" y="212529"/>
                </a:lnTo>
                <a:lnTo>
                  <a:pt x="59759" y="185176"/>
                </a:lnTo>
                <a:lnTo>
                  <a:pt x="60741" y="184453"/>
                </a:lnTo>
                <a:lnTo>
                  <a:pt x="99692" y="159692"/>
                </a:lnTo>
                <a:lnTo>
                  <a:pt x="100535" y="159155"/>
                </a:lnTo>
                <a:lnTo>
                  <a:pt x="129740" y="142763"/>
                </a:lnTo>
                <a:lnTo>
                  <a:pt x="130442" y="142368"/>
                </a:lnTo>
                <a:lnTo>
                  <a:pt x="160646" y="127113"/>
                </a:lnTo>
                <a:lnTo>
                  <a:pt x="161336" y="126763"/>
                </a:lnTo>
                <a:lnTo>
                  <a:pt x="192325" y="112739"/>
                </a:lnTo>
                <a:lnTo>
                  <a:pt x="193012" y="112428"/>
                </a:lnTo>
                <a:lnTo>
                  <a:pt x="224707" y="99640"/>
                </a:lnTo>
                <a:lnTo>
                  <a:pt x="225386" y="99366"/>
                </a:lnTo>
                <a:lnTo>
                  <a:pt x="257733" y="87811"/>
                </a:lnTo>
                <a:lnTo>
                  <a:pt x="258400" y="87572"/>
                </a:lnTo>
                <a:lnTo>
                  <a:pt x="291332" y="77254"/>
                </a:lnTo>
                <a:lnTo>
                  <a:pt x="291988" y="77048"/>
                </a:lnTo>
                <a:lnTo>
                  <a:pt x="325438" y="67961"/>
                </a:lnTo>
                <a:lnTo>
                  <a:pt x="326082" y="67786"/>
                </a:lnTo>
                <a:lnTo>
                  <a:pt x="359980" y="59933"/>
                </a:lnTo>
                <a:lnTo>
                  <a:pt x="360615" y="59786"/>
                </a:lnTo>
                <a:lnTo>
                  <a:pt x="394908" y="53164"/>
                </a:lnTo>
                <a:lnTo>
                  <a:pt x="430125" y="47654"/>
                </a:lnTo>
                <a:lnTo>
                  <a:pt x="430726" y="47560"/>
                </a:lnTo>
                <a:lnTo>
                  <a:pt x="465598" y="43395"/>
                </a:lnTo>
                <a:lnTo>
                  <a:pt x="501270" y="40385"/>
                </a:lnTo>
                <a:lnTo>
                  <a:pt x="501119" y="40385"/>
                </a:lnTo>
                <a:lnTo>
                  <a:pt x="537081" y="38621"/>
                </a:lnTo>
                <a:lnTo>
                  <a:pt x="536835" y="38621"/>
                </a:lnTo>
                <a:lnTo>
                  <a:pt x="572926" y="38105"/>
                </a:lnTo>
                <a:lnTo>
                  <a:pt x="572580" y="38098"/>
                </a:lnTo>
                <a:lnTo>
                  <a:pt x="850189" y="38098"/>
                </a:lnTo>
                <a:lnTo>
                  <a:pt x="827685" y="31910"/>
                </a:lnTo>
                <a:lnTo>
                  <a:pt x="756438" y="16473"/>
                </a:lnTo>
                <a:lnTo>
                  <a:pt x="683717" y="6076"/>
                </a:lnTo>
                <a:lnTo>
                  <a:pt x="610048" y="750"/>
                </a:lnTo>
                <a:lnTo>
                  <a:pt x="573022" y="0"/>
                </a:lnTo>
                <a:close/>
              </a:path>
              <a:path w="1156970" h="220345">
                <a:moveTo>
                  <a:pt x="60741" y="184453"/>
                </a:moveTo>
                <a:lnTo>
                  <a:pt x="59687" y="185176"/>
                </a:lnTo>
                <a:lnTo>
                  <a:pt x="60223" y="184834"/>
                </a:lnTo>
                <a:lnTo>
                  <a:pt x="60741" y="184453"/>
                </a:lnTo>
                <a:close/>
              </a:path>
              <a:path w="1156970" h="220345">
                <a:moveTo>
                  <a:pt x="60223" y="184834"/>
                </a:moveTo>
                <a:lnTo>
                  <a:pt x="59687" y="185176"/>
                </a:lnTo>
                <a:lnTo>
                  <a:pt x="60223" y="184834"/>
                </a:lnTo>
                <a:close/>
              </a:path>
              <a:path w="1156970" h="220345">
                <a:moveTo>
                  <a:pt x="60821" y="184453"/>
                </a:moveTo>
                <a:lnTo>
                  <a:pt x="60223" y="184834"/>
                </a:lnTo>
                <a:lnTo>
                  <a:pt x="60821" y="184453"/>
                </a:lnTo>
                <a:close/>
              </a:path>
              <a:path w="1156970" h="220345">
                <a:moveTo>
                  <a:pt x="1075811" y="137453"/>
                </a:moveTo>
                <a:lnTo>
                  <a:pt x="1053103" y="168089"/>
                </a:lnTo>
                <a:lnTo>
                  <a:pt x="1069554" y="179237"/>
                </a:lnTo>
                <a:lnTo>
                  <a:pt x="1090928" y="147697"/>
                </a:lnTo>
                <a:lnTo>
                  <a:pt x="1075811" y="137453"/>
                </a:lnTo>
                <a:close/>
              </a:path>
              <a:path w="1156970" h="220345">
                <a:moveTo>
                  <a:pt x="1098969" y="106211"/>
                </a:moveTo>
                <a:lnTo>
                  <a:pt x="1075811" y="137453"/>
                </a:lnTo>
                <a:lnTo>
                  <a:pt x="1090928" y="147697"/>
                </a:lnTo>
                <a:lnTo>
                  <a:pt x="1069554" y="179237"/>
                </a:lnTo>
                <a:lnTo>
                  <a:pt x="1135998" y="179237"/>
                </a:lnTo>
                <a:lnTo>
                  <a:pt x="1098969" y="106211"/>
                </a:lnTo>
                <a:close/>
              </a:path>
              <a:path w="1156970" h="220345">
                <a:moveTo>
                  <a:pt x="1060976" y="157467"/>
                </a:moveTo>
                <a:lnTo>
                  <a:pt x="1037429" y="157467"/>
                </a:lnTo>
                <a:lnTo>
                  <a:pt x="1038815" y="158322"/>
                </a:lnTo>
                <a:lnTo>
                  <a:pt x="1053103" y="168089"/>
                </a:lnTo>
                <a:lnTo>
                  <a:pt x="1060976" y="157467"/>
                </a:lnTo>
                <a:close/>
              </a:path>
              <a:path w="1156970" h="220345">
                <a:moveTo>
                  <a:pt x="100535" y="159155"/>
                </a:moveTo>
                <a:lnTo>
                  <a:pt x="99637" y="159692"/>
                </a:lnTo>
                <a:lnTo>
                  <a:pt x="100103" y="159430"/>
                </a:lnTo>
                <a:lnTo>
                  <a:pt x="100535" y="159155"/>
                </a:lnTo>
                <a:close/>
              </a:path>
              <a:path w="1156970" h="220345">
                <a:moveTo>
                  <a:pt x="100103" y="159430"/>
                </a:moveTo>
                <a:lnTo>
                  <a:pt x="99637" y="159692"/>
                </a:lnTo>
                <a:lnTo>
                  <a:pt x="100103" y="159430"/>
                </a:lnTo>
                <a:close/>
              </a:path>
              <a:path w="1156970" h="220345">
                <a:moveTo>
                  <a:pt x="100593" y="159155"/>
                </a:moveTo>
                <a:lnTo>
                  <a:pt x="100103" y="159430"/>
                </a:lnTo>
                <a:lnTo>
                  <a:pt x="100593" y="159155"/>
                </a:lnTo>
                <a:close/>
              </a:path>
              <a:path w="1156970" h="220345">
                <a:moveTo>
                  <a:pt x="1038102" y="157922"/>
                </a:moveTo>
                <a:lnTo>
                  <a:pt x="1038691" y="158322"/>
                </a:lnTo>
                <a:lnTo>
                  <a:pt x="1038102" y="157922"/>
                </a:lnTo>
                <a:close/>
              </a:path>
              <a:path w="1156970" h="220345">
                <a:moveTo>
                  <a:pt x="1037429" y="157467"/>
                </a:moveTo>
                <a:lnTo>
                  <a:pt x="1038102" y="157922"/>
                </a:lnTo>
                <a:lnTo>
                  <a:pt x="1038815" y="158322"/>
                </a:lnTo>
                <a:lnTo>
                  <a:pt x="1037429" y="157467"/>
                </a:lnTo>
                <a:close/>
              </a:path>
              <a:path w="1156970" h="220345">
                <a:moveTo>
                  <a:pt x="1072690" y="141664"/>
                </a:moveTo>
                <a:lnTo>
                  <a:pt x="1009045" y="141664"/>
                </a:lnTo>
                <a:lnTo>
                  <a:pt x="1009773" y="142050"/>
                </a:lnTo>
                <a:lnTo>
                  <a:pt x="1038102" y="157922"/>
                </a:lnTo>
                <a:lnTo>
                  <a:pt x="1037429" y="157467"/>
                </a:lnTo>
                <a:lnTo>
                  <a:pt x="1060976" y="157467"/>
                </a:lnTo>
                <a:lnTo>
                  <a:pt x="1072690" y="141664"/>
                </a:lnTo>
                <a:close/>
              </a:path>
              <a:path w="1156970" h="220345">
                <a:moveTo>
                  <a:pt x="130069" y="142578"/>
                </a:moveTo>
                <a:lnTo>
                  <a:pt x="129703" y="142763"/>
                </a:lnTo>
                <a:lnTo>
                  <a:pt x="130069" y="142578"/>
                </a:lnTo>
                <a:close/>
              </a:path>
              <a:path w="1156970" h="220345">
                <a:moveTo>
                  <a:pt x="130484" y="142368"/>
                </a:moveTo>
                <a:lnTo>
                  <a:pt x="130069" y="142578"/>
                </a:lnTo>
                <a:lnTo>
                  <a:pt x="130484" y="142368"/>
                </a:lnTo>
                <a:close/>
              </a:path>
              <a:path w="1156970" h="220345">
                <a:moveTo>
                  <a:pt x="1009393" y="141859"/>
                </a:moveTo>
                <a:lnTo>
                  <a:pt x="1009735" y="142050"/>
                </a:lnTo>
                <a:lnTo>
                  <a:pt x="1009393" y="141859"/>
                </a:lnTo>
                <a:close/>
              </a:path>
              <a:path w="1156970" h="220345">
                <a:moveTo>
                  <a:pt x="1059780" y="126589"/>
                </a:moveTo>
                <a:lnTo>
                  <a:pt x="979093" y="126589"/>
                </a:lnTo>
                <a:lnTo>
                  <a:pt x="979815" y="126933"/>
                </a:lnTo>
                <a:lnTo>
                  <a:pt x="1009393" y="141859"/>
                </a:lnTo>
                <a:lnTo>
                  <a:pt x="1009045" y="141664"/>
                </a:lnTo>
                <a:lnTo>
                  <a:pt x="1072690" y="141664"/>
                </a:lnTo>
                <a:lnTo>
                  <a:pt x="1075811" y="137453"/>
                </a:lnTo>
                <a:lnTo>
                  <a:pt x="1059780" y="126589"/>
                </a:lnTo>
                <a:close/>
              </a:path>
              <a:path w="1156970" h="220345">
                <a:moveTo>
                  <a:pt x="160978" y="126945"/>
                </a:moveTo>
                <a:lnTo>
                  <a:pt x="160608" y="127113"/>
                </a:lnTo>
                <a:lnTo>
                  <a:pt x="160978" y="126945"/>
                </a:lnTo>
                <a:close/>
              </a:path>
              <a:path w="1156970" h="220345">
                <a:moveTo>
                  <a:pt x="161384" y="126761"/>
                </a:moveTo>
                <a:lnTo>
                  <a:pt x="160978" y="126945"/>
                </a:lnTo>
                <a:lnTo>
                  <a:pt x="161384" y="126761"/>
                </a:lnTo>
                <a:close/>
              </a:path>
              <a:path w="1156970" h="220345">
                <a:moveTo>
                  <a:pt x="979439" y="126763"/>
                </a:moveTo>
                <a:lnTo>
                  <a:pt x="979776" y="126933"/>
                </a:lnTo>
                <a:lnTo>
                  <a:pt x="979439" y="126763"/>
                </a:lnTo>
                <a:close/>
              </a:path>
              <a:path w="1156970" h="220345">
                <a:moveTo>
                  <a:pt x="1035255" y="112671"/>
                </a:moveTo>
                <a:lnTo>
                  <a:pt x="948292" y="112671"/>
                </a:lnTo>
                <a:lnTo>
                  <a:pt x="949006" y="112977"/>
                </a:lnTo>
                <a:lnTo>
                  <a:pt x="979439" y="126763"/>
                </a:lnTo>
                <a:lnTo>
                  <a:pt x="979093" y="126589"/>
                </a:lnTo>
                <a:lnTo>
                  <a:pt x="1059780" y="126589"/>
                </a:lnTo>
                <a:lnTo>
                  <a:pt x="1058129" y="125470"/>
                </a:lnTo>
                <a:lnTo>
                  <a:pt x="1035255" y="112671"/>
                </a:lnTo>
                <a:close/>
              </a:path>
              <a:path w="1156970" h="220345">
                <a:moveTo>
                  <a:pt x="948656" y="112836"/>
                </a:moveTo>
                <a:lnTo>
                  <a:pt x="948968" y="112977"/>
                </a:lnTo>
                <a:lnTo>
                  <a:pt x="948656" y="112836"/>
                </a:lnTo>
                <a:close/>
              </a:path>
              <a:path w="1156970" h="220345">
                <a:moveTo>
                  <a:pt x="1010834" y="99921"/>
                </a:moveTo>
                <a:lnTo>
                  <a:pt x="916708" y="99921"/>
                </a:lnTo>
                <a:lnTo>
                  <a:pt x="917412" y="100190"/>
                </a:lnTo>
                <a:lnTo>
                  <a:pt x="948656" y="112836"/>
                </a:lnTo>
                <a:lnTo>
                  <a:pt x="948292" y="112671"/>
                </a:lnTo>
                <a:lnTo>
                  <a:pt x="1035255" y="112671"/>
                </a:lnTo>
                <a:lnTo>
                  <a:pt x="1027289" y="108214"/>
                </a:lnTo>
                <a:lnTo>
                  <a:pt x="1010834" y="99921"/>
                </a:lnTo>
                <a:close/>
              </a:path>
              <a:path w="1156970" h="220345">
                <a:moveTo>
                  <a:pt x="192673" y="112581"/>
                </a:moveTo>
                <a:lnTo>
                  <a:pt x="192283" y="112739"/>
                </a:lnTo>
                <a:lnTo>
                  <a:pt x="192673" y="112581"/>
                </a:lnTo>
                <a:close/>
              </a:path>
              <a:path w="1156970" h="220345">
                <a:moveTo>
                  <a:pt x="193053" y="112428"/>
                </a:moveTo>
                <a:lnTo>
                  <a:pt x="192673" y="112581"/>
                </a:lnTo>
                <a:lnTo>
                  <a:pt x="193053" y="112428"/>
                </a:lnTo>
                <a:close/>
              </a:path>
              <a:path w="1156970" h="220345">
                <a:moveTo>
                  <a:pt x="917077" y="100070"/>
                </a:moveTo>
                <a:lnTo>
                  <a:pt x="917374" y="100190"/>
                </a:lnTo>
                <a:lnTo>
                  <a:pt x="917077" y="100070"/>
                </a:lnTo>
                <a:close/>
              </a:path>
              <a:path w="1156970" h="220345">
                <a:moveTo>
                  <a:pt x="986949" y="88343"/>
                </a:moveTo>
                <a:lnTo>
                  <a:pt x="884406" y="88343"/>
                </a:lnTo>
                <a:lnTo>
                  <a:pt x="885102" y="88578"/>
                </a:lnTo>
                <a:lnTo>
                  <a:pt x="917077" y="100070"/>
                </a:lnTo>
                <a:lnTo>
                  <a:pt x="916708" y="99921"/>
                </a:lnTo>
                <a:lnTo>
                  <a:pt x="1010834" y="99921"/>
                </a:lnTo>
                <a:lnTo>
                  <a:pt x="995884" y="92386"/>
                </a:lnTo>
                <a:lnTo>
                  <a:pt x="986949" y="88343"/>
                </a:lnTo>
                <a:close/>
              </a:path>
              <a:path w="1156970" h="220345">
                <a:moveTo>
                  <a:pt x="225025" y="99512"/>
                </a:moveTo>
                <a:lnTo>
                  <a:pt x="224666" y="99640"/>
                </a:lnTo>
                <a:lnTo>
                  <a:pt x="225025" y="99512"/>
                </a:lnTo>
                <a:close/>
              </a:path>
              <a:path w="1156970" h="220345">
                <a:moveTo>
                  <a:pt x="225433" y="99366"/>
                </a:moveTo>
                <a:lnTo>
                  <a:pt x="225025" y="99512"/>
                </a:lnTo>
                <a:lnTo>
                  <a:pt x="225433" y="99366"/>
                </a:lnTo>
                <a:close/>
              </a:path>
              <a:path w="1156970" h="220345">
                <a:moveTo>
                  <a:pt x="884756" y="88469"/>
                </a:moveTo>
                <a:lnTo>
                  <a:pt x="885061" y="88578"/>
                </a:lnTo>
                <a:lnTo>
                  <a:pt x="884756" y="88469"/>
                </a:lnTo>
                <a:close/>
              </a:path>
              <a:path w="1156970" h="220345">
                <a:moveTo>
                  <a:pt x="963969" y="77947"/>
                </a:moveTo>
                <a:lnTo>
                  <a:pt x="851456" y="77947"/>
                </a:lnTo>
                <a:lnTo>
                  <a:pt x="852143" y="78150"/>
                </a:lnTo>
                <a:lnTo>
                  <a:pt x="884756" y="88469"/>
                </a:lnTo>
                <a:lnTo>
                  <a:pt x="884406" y="88343"/>
                </a:lnTo>
                <a:lnTo>
                  <a:pt x="986949" y="88343"/>
                </a:lnTo>
                <a:lnTo>
                  <a:pt x="963969" y="77947"/>
                </a:lnTo>
                <a:close/>
              </a:path>
              <a:path w="1156970" h="220345">
                <a:moveTo>
                  <a:pt x="258045" y="87699"/>
                </a:moveTo>
                <a:lnTo>
                  <a:pt x="257689" y="87811"/>
                </a:lnTo>
                <a:lnTo>
                  <a:pt x="258045" y="87699"/>
                </a:lnTo>
                <a:close/>
              </a:path>
              <a:path w="1156970" h="220345">
                <a:moveTo>
                  <a:pt x="258450" y="87572"/>
                </a:moveTo>
                <a:lnTo>
                  <a:pt x="258045" y="87699"/>
                </a:lnTo>
                <a:lnTo>
                  <a:pt x="258450" y="87572"/>
                </a:lnTo>
                <a:close/>
              </a:path>
              <a:path w="1156970" h="220345">
                <a:moveTo>
                  <a:pt x="851803" y="78057"/>
                </a:moveTo>
                <a:lnTo>
                  <a:pt x="852099" y="78150"/>
                </a:lnTo>
                <a:lnTo>
                  <a:pt x="851803" y="78057"/>
                </a:lnTo>
                <a:close/>
              </a:path>
              <a:path w="1156970" h="220345">
                <a:moveTo>
                  <a:pt x="941228" y="68738"/>
                </a:moveTo>
                <a:lnTo>
                  <a:pt x="817921" y="68738"/>
                </a:lnTo>
                <a:lnTo>
                  <a:pt x="818602" y="68912"/>
                </a:lnTo>
                <a:lnTo>
                  <a:pt x="851803" y="78057"/>
                </a:lnTo>
                <a:lnTo>
                  <a:pt x="851456" y="77947"/>
                </a:lnTo>
                <a:lnTo>
                  <a:pt x="963969" y="77947"/>
                </a:lnTo>
                <a:lnTo>
                  <a:pt x="963644" y="77800"/>
                </a:lnTo>
                <a:lnTo>
                  <a:pt x="941228" y="68738"/>
                </a:lnTo>
                <a:close/>
              </a:path>
              <a:path w="1156970" h="220345">
                <a:moveTo>
                  <a:pt x="292042" y="77048"/>
                </a:moveTo>
                <a:lnTo>
                  <a:pt x="291637" y="77158"/>
                </a:lnTo>
                <a:lnTo>
                  <a:pt x="292042" y="77048"/>
                </a:lnTo>
                <a:close/>
              </a:path>
              <a:path w="1156970" h="220345">
                <a:moveTo>
                  <a:pt x="818266" y="68833"/>
                </a:moveTo>
                <a:lnTo>
                  <a:pt x="818554" y="68912"/>
                </a:lnTo>
                <a:lnTo>
                  <a:pt x="818266" y="68833"/>
                </a:lnTo>
                <a:close/>
              </a:path>
              <a:path w="1156970" h="220345">
                <a:moveTo>
                  <a:pt x="920242" y="60726"/>
                </a:moveTo>
                <a:lnTo>
                  <a:pt x="783873" y="60726"/>
                </a:lnTo>
                <a:lnTo>
                  <a:pt x="784547" y="60872"/>
                </a:lnTo>
                <a:lnTo>
                  <a:pt x="818266" y="68833"/>
                </a:lnTo>
                <a:lnTo>
                  <a:pt x="817921" y="68738"/>
                </a:lnTo>
                <a:lnTo>
                  <a:pt x="941228" y="68738"/>
                </a:lnTo>
                <a:lnTo>
                  <a:pt x="930638" y="64457"/>
                </a:lnTo>
                <a:lnTo>
                  <a:pt x="920242" y="60726"/>
                </a:lnTo>
                <a:close/>
              </a:path>
              <a:path w="1156970" h="220345">
                <a:moveTo>
                  <a:pt x="326141" y="67786"/>
                </a:moveTo>
                <a:lnTo>
                  <a:pt x="325738" y="67879"/>
                </a:lnTo>
                <a:lnTo>
                  <a:pt x="326141" y="67786"/>
                </a:lnTo>
                <a:close/>
              </a:path>
              <a:path w="1156970" h="220345">
                <a:moveTo>
                  <a:pt x="784206" y="60804"/>
                </a:moveTo>
                <a:lnTo>
                  <a:pt x="784492" y="60872"/>
                </a:lnTo>
                <a:lnTo>
                  <a:pt x="784206" y="60804"/>
                </a:lnTo>
                <a:close/>
              </a:path>
              <a:path w="1156970" h="220345">
                <a:moveTo>
                  <a:pt x="901266" y="53915"/>
                </a:moveTo>
                <a:lnTo>
                  <a:pt x="749377" y="53915"/>
                </a:lnTo>
                <a:lnTo>
                  <a:pt x="750046" y="54034"/>
                </a:lnTo>
                <a:lnTo>
                  <a:pt x="784206" y="60804"/>
                </a:lnTo>
                <a:lnTo>
                  <a:pt x="783873" y="60726"/>
                </a:lnTo>
                <a:lnTo>
                  <a:pt x="920242" y="60726"/>
                </a:lnTo>
                <a:lnTo>
                  <a:pt x="901266" y="53915"/>
                </a:lnTo>
                <a:close/>
              </a:path>
              <a:path w="1156970" h="220345">
                <a:moveTo>
                  <a:pt x="360689" y="59786"/>
                </a:moveTo>
                <a:lnTo>
                  <a:pt x="360242" y="59872"/>
                </a:lnTo>
                <a:lnTo>
                  <a:pt x="360689" y="59786"/>
                </a:lnTo>
                <a:close/>
              </a:path>
              <a:path w="1156970" h="220345">
                <a:moveTo>
                  <a:pt x="749693" y="53977"/>
                </a:moveTo>
                <a:lnTo>
                  <a:pt x="749980" y="54034"/>
                </a:lnTo>
                <a:lnTo>
                  <a:pt x="749693" y="53977"/>
                </a:lnTo>
                <a:close/>
              </a:path>
              <a:path w="1156970" h="220345">
                <a:moveTo>
                  <a:pt x="884121" y="48312"/>
                </a:moveTo>
                <a:lnTo>
                  <a:pt x="714503" y="48312"/>
                </a:lnTo>
                <a:lnTo>
                  <a:pt x="715167" y="48407"/>
                </a:lnTo>
                <a:lnTo>
                  <a:pt x="749693" y="53977"/>
                </a:lnTo>
                <a:lnTo>
                  <a:pt x="749377" y="53915"/>
                </a:lnTo>
                <a:lnTo>
                  <a:pt x="901266" y="53915"/>
                </a:lnTo>
                <a:lnTo>
                  <a:pt x="896932" y="52359"/>
                </a:lnTo>
                <a:lnTo>
                  <a:pt x="884121" y="48312"/>
                </a:lnTo>
                <a:close/>
              </a:path>
              <a:path w="1156970" h="220345">
                <a:moveTo>
                  <a:pt x="714841" y="48366"/>
                </a:moveTo>
                <a:lnTo>
                  <a:pt x="715094" y="48407"/>
                </a:lnTo>
                <a:lnTo>
                  <a:pt x="714841" y="48366"/>
                </a:lnTo>
                <a:close/>
              </a:path>
              <a:path w="1156970" h="220345">
                <a:moveTo>
                  <a:pt x="870230" y="43922"/>
                </a:moveTo>
                <a:lnTo>
                  <a:pt x="679317" y="43922"/>
                </a:lnTo>
                <a:lnTo>
                  <a:pt x="679979" y="43994"/>
                </a:lnTo>
                <a:lnTo>
                  <a:pt x="714841" y="48366"/>
                </a:lnTo>
                <a:lnTo>
                  <a:pt x="714503" y="48312"/>
                </a:lnTo>
                <a:lnTo>
                  <a:pt x="884121" y="48312"/>
                </a:lnTo>
                <a:lnTo>
                  <a:pt x="870230" y="43922"/>
                </a:lnTo>
                <a:close/>
              </a:path>
              <a:path w="1156970" h="220345">
                <a:moveTo>
                  <a:pt x="430838" y="47560"/>
                </a:moveTo>
                <a:lnTo>
                  <a:pt x="430359" y="47617"/>
                </a:lnTo>
                <a:lnTo>
                  <a:pt x="430838" y="47560"/>
                </a:lnTo>
                <a:close/>
              </a:path>
              <a:path w="1156970" h="220345">
                <a:moveTo>
                  <a:pt x="679649" y="43964"/>
                </a:moveTo>
                <a:lnTo>
                  <a:pt x="679886" y="43994"/>
                </a:lnTo>
                <a:lnTo>
                  <a:pt x="679649" y="43964"/>
                </a:lnTo>
                <a:close/>
              </a:path>
              <a:path w="1156970" h="220345">
                <a:moveTo>
                  <a:pt x="859845" y="40754"/>
                </a:moveTo>
                <a:lnTo>
                  <a:pt x="643891" y="40754"/>
                </a:lnTo>
                <a:lnTo>
                  <a:pt x="644550" y="40802"/>
                </a:lnTo>
                <a:lnTo>
                  <a:pt x="679649" y="43964"/>
                </a:lnTo>
                <a:lnTo>
                  <a:pt x="679317" y="43922"/>
                </a:lnTo>
                <a:lnTo>
                  <a:pt x="870230" y="43922"/>
                </a:lnTo>
                <a:lnTo>
                  <a:pt x="862592" y="41509"/>
                </a:lnTo>
                <a:lnTo>
                  <a:pt x="859845" y="40754"/>
                </a:lnTo>
                <a:close/>
              </a:path>
              <a:path w="1156970" h="220345">
                <a:moveTo>
                  <a:pt x="644237" y="40785"/>
                </a:moveTo>
                <a:lnTo>
                  <a:pt x="644428" y="40802"/>
                </a:lnTo>
                <a:lnTo>
                  <a:pt x="644237" y="40785"/>
                </a:lnTo>
                <a:close/>
              </a:path>
              <a:path w="1156970" h="220345">
                <a:moveTo>
                  <a:pt x="852779" y="38811"/>
                </a:moveTo>
                <a:lnTo>
                  <a:pt x="608289" y="38811"/>
                </a:lnTo>
                <a:lnTo>
                  <a:pt x="608947" y="38836"/>
                </a:lnTo>
                <a:lnTo>
                  <a:pt x="608751" y="38836"/>
                </a:lnTo>
                <a:lnTo>
                  <a:pt x="644237" y="40785"/>
                </a:lnTo>
                <a:lnTo>
                  <a:pt x="643891" y="40754"/>
                </a:lnTo>
                <a:lnTo>
                  <a:pt x="859845" y="40754"/>
                </a:lnTo>
                <a:lnTo>
                  <a:pt x="852872" y="38836"/>
                </a:lnTo>
                <a:lnTo>
                  <a:pt x="608637" y="38830"/>
                </a:lnTo>
                <a:lnTo>
                  <a:pt x="852849" y="38830"/>
                </a:lnTo>
                <a:close/>
              </a:path>
              <a:path w="1156970" h="220345">
                <a:moveTo>
                  <a:pt x="850189" y="38098"/>
                </a:moveTo>
                <a:lnTo>
                  <a:pt x="572580" y="38098"/>
                </a:lnTo>
                <a:lnTo>
                  <a:pt x="573239" y="38101"/>
                </a:lnTo>
                <a:lnTo>
                  <a:pt x="572926" y="38105"/>
                </a:lnTo>
                <a:lnTo>
                  <a:pt x="608637" y="38830"/>
                </a:lnTo>
                <a:lnTo>
                  <a:pt x="608289" y="38811"/>
                </a:lnTo>
                <a:lnTo>
                  <a:pt x="852779" y="38811"/>
                </a:lnTo>
                <a:lnTo>
                  <a:pt x="850189" y="3809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86437" y="2268219"/>
            <a:ext cx="59188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Option 1: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Single-</a:t>
            </a:r>
            <a:r>
              <a:rPr sz="2800" dirty="0">
                <a:latin typeface="Calibri"/>
                <a:cs typeface="Calibri"/>
              </a:rPr>
              <a:t>sample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assembly/Binnig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916935" y="4520184"/>
            <a:ext cx="966469" cy="256540"/>
            <a:chOff x="2916935" y="4520184"/>
            <a:chExt cx="966469" cy="25654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6935" y="4520184"/>
              <a:ext cx="966215" cy="25603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966529" y="455495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33998" y="464988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32255" y="464988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09800" y="455495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226796" y="460213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42893" y="464988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49252" y="460213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546714" y="455495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582730" y="464988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41256" y="460213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52174" y="460213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42893" y="4686453"/>
              <a:ext cx="852805" cy="0"/>
            </a:xfrm>
            <a:custGeom>
              <a:avLst/>
              <a:gdLst/>
              <a:ahLst/>
              <a:cxnLst/>
              <a:rect l="l" t="t" r="r" b="b"/>
              <a:pathLst>
                <a:path w="852804">
                  <a:moveTo>
                    <a:pt x="0" y="0"/>
                  </a:moveTo>
                  <a:lnTo>
                    <a:pt x="852553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2929127" y="4852415"/>
            <a:ext cx="966469" cy="253365"/>
            <a:chOff x="2929127" y="4852415"/>
            <a:chExt cx="966469" cy="253365"/>
          </a:xfrm>
        </p:grpSpPr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9127" y="4852415"/>
              <a:ext cx="966215" cy="25298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977842" y="488650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345313" y="4981433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43570" y="4981433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21114" y="488650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238110" y="4933692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954207" y="4981433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060565" y="4933692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58029" y="488650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94045" y="4981433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652569" y="4933692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63489" y="4933692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954207" y="5018007"/>
              <a:ext cx="852805" cy="0"/>
            </a:xfrm>
            <a:custGeom>
              <a:avLst/>
              <a:gdLst/>
              <a:ahLst/>
              <a:cxnLst/>
              <a:rect l="l" t="t" r="r" b="b"/>
              <a:pathLst>
                <a:path w="852804">
                  <a:moveTo>
                    <a:pt x="0" y="0"/>
                  </a:moveTo>
                  <a:lnTo>
                    <a:pt x="852553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2889504" y="3343655"/>
            <a:ext cx="966469" cy="256540"/>
            <a:chOff x="2889504" y="3343655"/>
            <a:chExt cx="966469" cy="256540"/>
          </a:xfrm>
        </p:grpSpPr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89504" y="3343655"/>
              <a:ext cx="966216" cy="25603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938335" y="3379751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305806" y="347467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104062" y="347467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281607" y="3379751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198604" y="3426934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914700" y="347467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21059" y="3426934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518522" y="3379751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554538" y="347467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613063" y="3426934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423982" y="3426934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914700" y="3511250"/>
              <a:ext cx="852805" cy="0"/>
            </a:xfrm>
            <a:custGeom>
              <a:avLst/>
              <a:gdLst/>
              <a:ahLst/>
              <a:cxnLst/>
              <a:rect l="l" t="t" r="r" b="b"/>
              <a:pathLst>
                <a:path w="852804">
                  <a:moveTo>
                    <a:pt x="0" y="0"/>
                  </a:moveTo>
                  <a:lnTo>
                    <a:pt x="852553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2901695" y="3675888"/>
            <a:ext cx="966469" cy="256540"/>
            <a:chOff x="2901695" y="3675888"/>
            <a:chExt cx="966469" cy="256540"/>
          </a:xfrm>
        </p:grpSpPr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1695" y="3675888"/>
              <a:ext cx="966216" cy="256031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949649" y="371130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317119" y="380623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115377" y="380623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292921" y="371130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209917" y="375848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926015" y="380623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032372" y="375848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529835" y="371130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565851" y="380623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624376" y="375848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435296" y="375848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26015" y="3842805"/>
              <a:ext cx="852805" cy="0"/>
            </a:xfrm>
            <a:custGeom>
              <a:avLst/>
              <a:gdLst/>
              <a:ahLst/>
              <a:cxnLst/>
              <a:rect l="l" t="t" r="r" b="b"/>
              <a:pathLst>
                <a:path w="852804">
                  <a:moveTo>
                    <a:pt x="0" y="0"/>
                  </a:moveTo>
                  <a:lnTo>
                    <a:pt x="852553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6217439" y="3491484"/>
            <a:ext cx="1221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MAGs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180888" y="3597741"/>
            <a:ext cx="1757680" cy="114300"/>
          </a:xfrm>
          <a:custGeom>
            <a:avLst/>
            <a:gdLst/>
            <a:ahLst/>
            <a:cxnLst/>
            <a:rect l="l" t="t" r="r" b="b"/>
            <a:pathLst>
              <a:path w="1757679" h="114300">
                <a:moveTo>
                  <a:pt x="1643299" y="76199"/>
                </a:moveTo>
                <a:lnTo>
                  <a:pt x="1643299" y="114300"/>
                </a:lnTo>
                <a:lnTo>
                  <a:pt x="1719499" y="76200"/>
                </a:lnTo>
                <a:lnTo>
                  <a:pt x="1643299" y="76199"/>
                </a:lnTo>
                <a:close/>
              </a:path>
              <a:path w="1757679" h="114300">
                <a:moveTo>
                  <a:pt x="1643299" y="38099"/>
                </a:moveTo>
                <a:lnTo>
                  <a:pt x="1643299" y="76199"/>
                </a:lnTo>
                <a:lnTo>
                  <a:pt x="1662352" y="76200"/>
                </a:lnTo>
                <a:lnTo>
                  <a:pt x="1662352" y="38100"/>
                </a:lnTo>
                <a:lnTo>
                  <a:pt x="1643299" y="38099"/>
                </a:lnTo>
                <a:close/>
              </a:path>
              <a:path w="1757679" h="114300">
                <a:moveTo>
                  <a:pt x="1643299" y="0"/>
                </a:moveTo>
                <a:lnTo>
                  <a:pt x="1643299" y="38099"/>
                </a:lnTo>
                <a:lnTo>
                  <a:pt x="1662352" y="38100"/>
                </a:lnTo>
                <a:lnTo>
                  <a:pt x="1662352" y="76200"/>
                </a:lnTo>
                <a:lnTo>
                  <a:pt x="1719502" y="76198"/>
                </a:lnTo>
                <a:lnTo>
                  <a:pt x="1757599" y="57150"/>
                </a:lnTo>
                <a:lnTo>
                  <a:pt x="1643299" y="0"/>
                </a:lnTo>
                <a:close/>
              </a:path>
              <a:path w="1757679" h="114300">
                <a:moveTo>
                  <a:pt x="0" y="38098"/>
                </a:moveTo>
                <a:lnTo>
                  <a:pt x="0" y="76198"/>
                </a:lnTo>
                <a:lnTo>
                  <a:pt x="1643299" y="76199"/>
                </a:lnTo>
                <a:lnTo>
                  <a:pt x="1643299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6217438" y="4506467"/>
            <a:ext cx="1221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MAGs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180888" y="4613474"/>
            <a:ext cx="1757680" cy="114300"/>
          </a:xfrm>
          <a:custGeom>
            <a:avLst/>
            <a:gdLst/>
            <a:ahLst/>
            <a:cxnLst/>
            <a:rect l="l" t="t" r="r" b="b"/>
            <a:pathLst>
              <a:path w="1757679" h="114300">
                <a:moveTo>
                  <a:pt x="1643299" y="0"/>
                </a:moveTo>
                <a:lnTo>
                  <a:pt x="1643299" y="114299"/>
                </a:lnTo>
                <a:lnTo>
                  <a:pt x="1719499" y="76199"/>
                </a:lnTo>
                <a:lnTo>
                  <a:pt x="1662352" y="76199"/>
                </a:lnTo>
                <a:lnTo>
                  <a:pt x="1662352" y="38099"/>
                </a:lnTo>
                <a:lnTo>
                  <a:pt x="1719499" y="38099"/>
                </a:lnTo>
                <a:lnTo>
                  <a:pt x="1643299" y="0"/>
                </a:lnTo>
                <a:close/>
              </a:path>
              <a:path w="1757679" h="114300">
                <a:moveTo>
                  <a:pt x="164329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1643299" y="76199"/>
                </a:lnTo>
                <a:lnTo>
                  <a:pt x="1643299" y="38099"/>
                </a:lnTo>
                <a:close/>
              </a:path>
              <a:path w="1757679" h="114300">
                <a:moveTo>
                  <a:pt x="1719499" y="38099"/>
                </a:moveTo>
                <a:lnTo>
                  <a:pt x="1662352" y="38099"/>
                </a:lnTo>
                <a:lnTo>
                  <a:pt x="1662352" y="76199"/>
                </a:lnTo>
                <a:lnTo>
                  <a:pt x="1719499" y="76199"/>
                </a:lnTo>
                <a:lnTo>
                  <a:pt x="1757599" y="57149"/>
                </a:lnTo>
                <a:lnTo>
                  <a:pt x="1719499" y="3809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CH"/>
            </a:defPPr>
            <a:lvl1pPr marL="0" algn="l" defTabSz="685800" rtl="0" eaLnBrk="1" latinLnBrk="0" hangingPunct="1">
              <a:defRPr sz="900" b="0" i="0" kern="1200">
                <a:solidFill>
                  <a:srgbClr val="0F83FF"/>
                </a:solidFill>
                <a:latin typeface="Calibri"/>
                <a:ea typeface="+mn-ea"/>
                <a:cs typeface="Calibri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spcBef>
                <a:spcPts val="30"/>
              </a:spcBef>
            </a:pPr>
            <a:fld id="{81D60167-4931-47E6-BA6A-407CBD079E47}" type="slidenum">
              <a:rPr lang="en-CH" smtClean="0"/>
              <a:pPr marL="28575">
                <a:spcBef>
                  <a:spcPts val="30"/>
                </a:spcBef>
              </a:pPr>
              <a:t>6</a:t>
            </a:fld>
            <a:endParaRPr dirty="0"/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b="21505"/>
          <a:stretch/>
        </p:blipFill>
        <p:spPr>
          <a:xfrm>
            <a:off x="164844" y="2275963"/>
            <a:ext cx="6493297" cy="231508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C26A927-B3C1-174B-B9F9-650826F226C3}"/>
              </a:ext>
            </a:extLst>
          </p:cNvPr>
          <p:cNvSpPr/>
          <p:nvPr/>
        </p:nvSpPr>
        <p:spPr>
          <a:xfrm>
            <a:off x="6731277" y="2275964"/>
            <a:ext cx="1068549" cy="54178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1125" dirty="0">
                <a:solidFill>
                  <a:schemeClr val="tx1"/>
                </a:solidFill>
              </a:rPr>
              <a:t>PacBio Hifi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7AF319-63BA-1B4E-BC08-A34F8632BC55}"/>
              </a:ext>
            </a:extLst>
          </p:cNvPr>
          <p:cNvSpPr/>
          <p:nvPr/>
        </p:nvSpPr>
        <p:spPr>
          <a:xfrm>
            <a:off x="6750052" y="2989194"/>
            <a:ext cx="1049774" cy="5068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F2F6C2-B74A-AB41-8C06-627B830B9DAA}"/>
              </a:ext>
            </a:extLst>
          </p:cNvPr>
          <p:cNvSpPr/>
          <p:nvPr/>
        </p:nvSpPr>
        <p:spPr>
          <a:xfrm>
            <a:off x="6857838" y="2989194"/>
            <a:ext cx="834202" cy="50689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75" dirty="0"/>
              <a:t>h</a:t>
            </a:r>
            <a:r>
              <a:rPr lang="en-CH" sz="975" dirty="0"/>
              <a:t>ifiasm –meta/metaMDBG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7307665-E304-C145-A777-81116103E107}"/>
              </a:ext>
            </a:extLst>
          </p:cNvPr>
          <p:cNvSpPr/>
          <p:nvPr/>
        </p:nvSpPr>
        <p:spPr>
          <a:xfrm>
            <a:off x="7907612" y="2275964"/>
            <a:ext cx="1068549" cy="54178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1125" dirty="0">
                <a:solidFill>
                  <a:schemeClr val="tx1"/>
                </a:solidFill>
              </a:rPr>
              <a:t>PacBio Hifi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F816D-BD3A-B64B-AE45-EB0A0C4CD173}"/>
              </a:ext>
            </a:extLst>
          </p:cNvPr>
          <p:cNvSpPr/>
          <p:nvPr/>
        </p:nvSpPr>
        <p:spPr>
          <a:xfrm>
            <a:off x="7926387" y="2989194"/>
            <a:ext cx="1049774" cy="5068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2281B-136B-9740-9023-C7BB6C6AF056}"/>
              </a:ext>
            </a:extLst>
          </p:cNvPr>
          <p:cNvSpPr/>
          <p:nvPr/>
        </p:nvSpPr>
        <p:spPr>
          <a:xfrm>
            <a:off x="8034172" y="2989194"/>
            <a:ext cx="834202" cy="50689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975" dirty="0" err="1"/>
              <a:t>HiCanu</a:t>
            </a:r>
            <a:endParaRPr lang="en-CH" sz="975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82A7842-3A50-C44F-BB1C-23922CC8B840}"/>
              </a:ext>
            </a:extLst>
          </p:cNvPr>
          <p:cNvSpPr/>
          <p:nvPr/>
        </p:nvSpPr>
        <p:spPr>
          <a:xfrm>
            <a:off x="6756410" y="3667539"/>
            <a:ext cx="1071708" cy="55162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050" dirty="0">
                <a:solidFill>
                  <a:schemeClr val="tx1"/>
                </a:solidFill>
              </a:rPr>
              <a:t>Contigs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C17B49-9031-B541-93AB-48B47CF2B45C}"/>
              </a:ext>
            </a:extLst>
          </p:cNvPr>
          <p:cNvSpPr/>
          <p:nvPr/>
        </p:nvSpPr>
        <p:spPr>
          <a:xfrm>
            <a:off x="7926386" y="3667539"/>
            <a:ext cx="1071708" cy="55162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050" dirty="0">
                <a:solidFill>
                  <a:schemeClr val="tx1"/>
                </a:solidFill>
              </a:rPr>
              <a:t>Contigs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8CAFFA-0A82-5A4D-B361-06F7B6C7BAB1}"/>
              </a:ext>
            </a:extLst>
          </p:cNvPr>
          <p:cNvCxnSpPr/>
          <p:nvPr/>
        </p:nvCxnSpPr>
        <p:spPr>
          <a:xfrm>
            <a:off x="7240250" y="2817743"/>
            <a:ext cx="0" cy="162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ABF4B5-D6CB-A742-8B30-CE7C56058133}"/>
              </a:ext>
            </a:extLst>
          </p:cNvPr>
          <p:cNvCxnSpPr/>
          <p:nvPr/>
        </p:nvCxnSpPr>
        <p:spPr>
          <a:xfrm>
            <a:off x="8456327" y="2827193"/>
            <a:ext cx="0" cy="162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E62CD6-9A15-C640-AFCB-421F66DA96F4}"/>
              </a:ext>
            </a:extLst>
          </p:cNvPr>
          <p:cNvCxnSpPr/>
          <p:nvPr/>
        </p:nvCxnSpPr>
        <p:spPr>
          <a:xfrm>
            <a:off x="7255240" y="3505539"/>
            <a:ext cx="0" cy="162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4638E3-99CF-9E4A-83CA-A0D04BBB109F}"/>
              </a:ext>
            </a:extLst>
          </p:cNvPr>
          <p:cNvCxnSpPr/>
          <p:nvPr/>
        </p:nvCxnSpPr>
        <p:spPr>
          <a:xfrm>
            <a:off x="8456327" y="3505539"/>
            <a:ext cx="0" cy="162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E6A64FF-7AA4-9D40-9152-F43FBFB7A2AA}"/>
              </a:ext>
            </a:extLst>
          </p:cNvPr>
          <p:cNvCxnSpPr>
            <a:cxnSpLocks/>
          </p:cNvCxnSpPr>
          <p:nvPr/>
        </p:nvCxnSpPr>
        <p:spPr>
          <a:xfrm>
            <a:off x="8454453" y="4219161"/>
            <a:ext cx="1874" cy="352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948D44D-2CC9-844E-BF0A-DC3ADAF42CD6}"/>
              </a:ext>
            </a:extLst>
          </p:cNvPr>
          <p:cNvCxnSpPr>
            <a:cxnSpLocks/>
          </p:cNvCxnSpPr>
          <p:nvPr/>
        </p:nvCxnSpPr>
        <p:spPr>
          <a:xfrm>
            <a:off x="7242754" y="4238863"/>
            <a:ext cx="1874" cy="352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FB3D4B2-29BD-5946-95F9-0ABEEAA05303}"/>
              </a:ext>
            </a:extLst>
          </p:cNvPr>
          <p:cNvSpPr/>
          <p:nvPr/>
        </p:nvSpPr>
        <p:spPr>
          <a:xfrm>
            <a:off x="176392" y="4568620"/>
            <a:ext cx="8691982" cy="11082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990078C-7F97-B547-A6CF-F11EAADD874E}"/>
              </a:ext>
            </a:extLst>
          </p:cNvPr>
          <p:cNvSpPr/>
          <p:nvPr/>
        </p:nvSpPr>
        <p:spPr>
          <a:xfrm>
            <a:off x="892755" y="4568620"/>
            <a:ext cx="6907072" cy="11082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/>
              <a:t>MetaBat2 </a:t>
            </a:r>
            <a:r>
              <a:rPr lang="de-CH" sz="1350" dirty="0" err="1"/>
              <a:t>binning</a:t>
            </a:r>
            <a:r>
              <a:rPr lang="de-CH" sz="1350" dirty="0"/>
              <a:t> </a:t>
            </a:r>
            <a:r>
              <a:rPr lang="de-CH" sz="1350" dirty="0" err="1"/>
              <a:t>and</a:t>
            </a:r>
            <a:r>
              <a:rPr lang="de-CH" sz="1350" dirty="0"/>
              <a:t> </a:t>
            </a:r>
            <a:r>
              <a:rPr lang="de-CH" sz="1350" dirty="0" err="1"/>
              <a:t>CheckM</a:t>
            </a:r>
            <a:r>
              <a:rPr lang="de-CH" sz="1350" dirty="0"/>
              <a:t> QC</a:t>
            </a:r>
            <a:endParaRPr lang="en-CH" sz="135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DCC426-4CF6-A983-F806-41D1E94EC6BE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800" spc="-4" dirty="0"/>
              <a:t>Metagenome </a:t>
            </a:r>
            <a:r>
              <a:rPr lang="de-CH" sz="2800" spc="-4" dirty="0" err="1"/>
              <a:t>assembly</a:t>
            </a:r>
            <a:r>
              <a:rPr lang="de-CH" sz="2800" spc="-4" dirty="0"/>
              <a:t> and </a:t>
            </a:r>
            <a:r>
              <a:rPr lang="de-CH" sz="2800" spc="-4" dirty="0" err="1"/>
              <a:t>binning</a:t>
            </a:r>
            <a:r>
              <a:rPr lang="de-CH" sz="2800" spc="-8" dirty="0"/>
              <a:t> </a:t>
            </a:r>
            <a:r>
              <a:rPr lang="de-CH" sz="2800" spc="-8" dirty="0" err="1"/>
              <a:t>workflow</a:t>
            </a:r>
            <a:endParaRPr lang="en-US" sz="28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19685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Co-abundance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23574" y="3514133"/>
            <a:ext cx="1453515" cy="1604645"/>
            <a:chOff x="1323574" y="3514133"/>
            <a:chExt cx="1453515" cy="16046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5879" y="3514343"/>
              <a:ext cx="381000" cy="3992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59606" y="3581774"/>
              <a:ext cx="151765" cy="27305"/>
            </a:xfrm>
            <a:custGeom>
              <a:avLst/>
              <a:gdLst/>
              <a:ahLst/>
              <a:cxnLst/>
              <a:rect l="l" t="t" r="r" b="b"/>
              <a:pathLst>
                <a:path w="151765" h="27304">
                  <a:moveTo>
                    <a:pt x="0" y="0"/>
                  </a:moveTo>
                  <a:lnTo>
                    <a:pt x="151571" y="26727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50941" y="3655816"/>
              <a:ext cx="129539" cy="83820"/>
            </a:xfrm>
            <a:custGeom>
              <a:avLst/>
              <a:gdLst/>
              <a:ahLst/>
              <a:cxnLst/>
              <a:rect l="l" t="t" r="r" b="b"/>
              <a:pathLst>
                <a:path w="129540" h="83820">
                  <a:moveTo>
                    <a:pt x="0" y="83824"/>
                  </a:moveTo>
                  <a:lnTo>
                    <a:pt x="12908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33099" y="3670720"/>
              <a:ext cx="85725" cy="127000"/>
            </a:xfrm>
            <a:custGeom>
              <a:avLst/>
              <a:gdLst/>
              <a:ahLst/>
              <a:cxnLst/>
              <a:rect l="l" t="t" r="r" b="b"/>
              <a:pathLst>
                <a:path w="85725" h="127000">
                  <a:moveTo>
                    <a:pt x="0" y="0"/>
                  </a:moveTo>
                  <a:lnTo>
                    <a:pt x="85397" y="12660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38526" y="352365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74293" y="3557065"/>
              <a:ext cx="990600" cy="102870"/>
            </a:xfrm>
            <a:custGeom>
              <a:avLst/>
              <a:gdLst/>
              <a:ahLst/>
              <a:cxnLst/>
              <a:rect l="l" t="t" r="r" b="b"/>
              <a:pathLst>
                <a:path w="990600" h="102870">
                  <a:moveTo>
                    <a:pt x="955709" y="34289"/>
                  </a:moveTo>
                  <a:lnTo>
                    <a:pt x="921420" y="34289"/>
                  </a:lnTo>
                  <a:lnTo>
                    <a:pt x="921420" y="68579"/>
                  </a:lnTo>
                  <a:lnTo>
                    <a:pt x="909988" y="68581"/>
                  </a:lnTo>
                  <a:lnTo>
                    <a:pt x="887129" y="102869"/>
                  </a:lnTo>
                  <a:lnTo>
                    <a:pt x="989999" y="51434"/>
                  </a:lnTo>
                  <a:lnTo>
                    <a:pt x="955709" y="34289"/>
                  </a:lnTo>
                  <a:close/>
                </a:path>
                <a:path w="990600" h="102870">
                  <a:moveTo>
                    <a:pt x="909989" y="34290"/>
                  </a:moveTo>
                  <a:lnTo>
                    <a:pt x="0" y="34291"/>
                  </a:lnTo>
                  <a:lnTo>
                    <a:pt x="0" y="68581"/>
                  </a:lnTo>
                  <a:lnTo>
                    <a:pt x="909989" y="68579"/>
                  </a:lnTo>
                  <a:lnTo>
                    <a:pt x="921419" y="51434"/>
                  </a:lnTo>
                  <a:lnTo>
                    <a:pt x="909989" y="34290"/>
                  </a:lnTo>
                  <a:close/>
                </a:path>
                <a:path w="990600" h="102870">
                  <a:moveTo>
                    <a:pt x="921420" y="34289"/>
                  </a:moveTo>
                  <a:lnTo>
                    <a:pt x="909989" y="34290"/>
                  </a:lnTo>
                  <a:lnTo>
                    <a:pt x="921419" y="51434"/>
                  </a:lnTo>
                  <a:lnTo>
                    <a:pt x="909989" y="68580"/>
                  </a:lnTo>
                  <a:lnTo>
                    <a:pt x="921420" y="68579"/>
                  </a:lnTo>
                  <a:lnTo>
                    <a:pt x="921420" y="34289"/>
                  </a:lnTo>
                  <a:close/>
                </a:path>
                <a:path w="990600" h="102870">
                  <a:moveTo>
                    <a:pt x="887129" y="0"/>
                  </a:moveTo>
                  <a:lnTo>
                    <a:pt x="909989" y="34290"/>
                  </a:lnTo>
                  <a:lnTo>
                    <a:pt x="955709" y="34289"/>
                  </a:lnTo>
                  <a:lnTo>
                    <a:pt x="8871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367" y="4507991"/>
              <a:ext cx="381000" cy="39623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52111" y="4574153"/>
              <a:ext cx="151765" cy="27305"/>
            </a:xfrm>
            <a:custGeom>
              <a:avLst/>
              <a:gdLst/>
              <a:ahLst/>
              <a:cxnLst/>
              <a:rect l="l" t="t" r="r" b="b"/>
              <a:pathLst>
                <a:path w="151765" h="27304">
                  <a:moveTo>
                    <a:pt x="0" y="0"/>
                  </a:moveTo>
                  <a:lnTo>
                    <a:pt x="151571" y="26727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43447" y="4648195"/>
              <a:ext cx="129539" cy="83820"/>
            </a:xfrm>
            <a:custGeom>
              <a:avLst/>
              <a:gdLst/>
              <a:ahLst/>
              <a:cxnLst/>
              <a:rect l="l" t="t" r="r" b="b"/>
              <a:pathLst>
                <a:path w="129539" h="83820">
                  <a:moveTo>
                    <a:pt x="0" y="83824"/>
                  </a:moveTo>
                  <a:lnTo>
                    <a:pt x="12908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25605" y="4663099"/>
              <a:ext cx="85725" cy="127000"/>
            </a:xfrm>
            <a:custGeom>
              <a:avLst/>
              <a:gdLst/>
              <a:ahLst/>
              <a:cxnLst/>
              <a:rect l="l" t="t" r="r" b="b"/>
              <a:pathLst>
                <a:path w="85725" h="127000">
                  <a:moveTo>
                    <a:pt x="0" y="0"/>
                  </a:moveTo>
                  <a:lnTo>
                    <a:pt x="85397" y="12660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1031" y="451603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65861" y="4898053"/>
              <a:ext cx="1156970" cy="220345"/>
            </a:xfrm>
            <a:custGeom>
              <a:avLst/>
              <a:gdLst/>
              <a:ahLst/>
              <a:cxnLst/>
              <a:rect l="l" t="t" r="r" b="b"/>
              <a:pathLst>
                <a:path w="1156970" h="220345">
                  <a:moveTo>
                    <a:pt x="22578" y="7658"/>
                  </a:moveTo>
                  <a:lnTo>
                    <a:pt x="0" y="38347"/>
                  </a:lnTo>
                  <a:lnTo>
                    <a:pt x="38677" y="66802"/>
                  </a:lnTo>
                  <a:lnTo>
                    <a:pt x="80506" y="93446"/>
                  </a:lnTo>
                  <a:lnTo>
                    <a:pt x="144509" y="127608"/>
                  </a:lnTo>
                  <a:lnTo>
                    <a:pt x="211471" y="156291"/>
                  </a:lnTo>
                  <a:lnTo>
                    <a:pt x="280929" y="179600"/>
                  </a:lnTo>
                  <a:lnTo>
                    <a:pt x="352344" y="197592"/>
                  </a:lnTo>
                  <a:lnTo>
                    <a:pt x="425184" y="210322"/>
                  </a:lnTo>
                  <a:lnTo>
                    <a:pt x="498919" y="217838"/>
                  </a:lnTo>
                  <a:lnTo>
                    <a:pt x="573022" y="220186"/>
                  </a:lnTo>
                  <a:lnTo>
                    <a:pt x="610048" y="219435"/>
                  </a:lnTo>
                  <a:lnTo>
                    <a:pt x="683717" y="214110"/>
                  </a:lnTo>
                  <a:lnTo>
                    <a:pt x="756438" y="203713"/>
                  </a:lnTo>
                  <a:lnTo>
                    <a:pt x="827685" y="188277"/>
                  </a:lnTo>
                  <a:lnTo>
                    <a:pt x="850192" y="182087"/>
                  </a:lnTo>
                  <a:lnTo>
                    <a:pt x="572580" y="182087"/>
                  </a:lnTo>
                  <a:lnTo>
                    <a:pt x="572890" y="182081"/>
                  </a:lnTo>
                  <a:lnTo>
                    <a:pt x="536834" y="181564"/>
                  </a:lnTo>
                  <a:lnTo>
                    <a:pt x="537081" y="181564"/>
                  </a:lnTo>
                  <a:lnTo>
                    <a:pt x="501119" y="179800"/>
                  </a:lnTo>
                  <a:lnTo>
                    <a:pt x="501255" y="179800"/>
                  </a:lnTo>
                  <a:lnTo>
                    <a:pt x="465503" y="176791"/>
                  </a:lnTo>
                  <a:lnTo>
                    <a:pt x="430053" y="172533"/>
                  </a:lnTo>
                  <a:lnTo>
                    <a:pt x="395603" y="167140"/>
                  </a:lnTo>
                  <a:lnTo>
                    <a:pt x="394839" y="167021"/>
                  </a:lnTo>
                  <a:lnTo>
                    <a:pt x="359926" y="160253"/>
                  </a:lnTo>
                  <a:lnTo>
                    <a:pt x="326141" y="152400"/>
                  </a:lnTo>
                  <a:lnTo>
                    <a:pt x="325386" y="152224"/>
                  </a:lnTo>
                  <a:lnTo>
                    <a:pt x="292040" y="143139"/>
                  </a:lnTo>
                  <a:lnTo>
                    <a:pt x="291284" y="142933"/>
                  </a:lnTo>
                  <a:lnTo>
                    <a:pt x="258450" y="132613"/>
                  </a:lnTo>
                  <a:lnTo>
                    <a:pt x="257689" y="132374"/>
                  </a:lnTo>
                  <a:lnTo>
                    <a:pt x="225433" y="120821"/>
                  </a:lnTo>
                  <a:lnTo>
                    <a:pt x="224666" y="120547"/>
                  </a:lnTo>
                  <a:lnTo>
                    <a:pt x="193056" y="107759"/>
                  </a:lnTo>
                  <a:lnTo>
                    <a:pt x="192283" y="107447"/>
                  </a:lnTo>
                  <a:lnTo>
                    <a:pt x="161430" y="93446"/>
                  </a:lnTo>
                  <a:lnTo>
                    <a:pt x="160606" y="93073"/>
                  </a:lnTo>
                  <a:lnTo>
                    <a:pt x="130484" y="77817"/>
                  </a:lnTo>
                  <a:lnTo>
                    <a:pt x="129703" y="77423"/>
                  </a:lnTo>
                  <a:lnTo>
                    <a:pt x="100593" y="61032"/>
                  </a:lnTo>
                  <a:lnTo>
                    <a:pt x="99637" y="60495"/>
                  </a:lnTo>
                  <a:lnTo>
                    <a:pt x="60819" y="35732"/>
                  </a:lnTo>
                  <a:lnTo>
                    <a:pt x="59687" y="35011"/>
                  </a:lnTo>
                  <a:lnTo>
                    <a:pt x="22578" y="7658"/>
                  </a:lnTo>
                  <a:close/>
                </a:path>
                <a:path w="1156970" h="220345">
                  <a:moveTo>
                    <a:pt x="572890" y="182081"/>
                  </a:moveTo>
                  <a:lnTo>
                    <a:pt x="572580" y="182087"/>
                  </a:lnTo>
                  <a:lnTo>
                    <a:pt x="573239" y="182086"/>
                  </a:lnTo>
                  <a:lnTo>
                    <a:pt x="572890" y="182081"/>
                  </a:lnTo>
                  <a:close/>
                </a:path>
                <a:path w="1156970" h="220345">
                  <a:moveTo>
                    <a:pt x="608599" y="181357"/>
                  </a:moveTo>
                  <a:lnTo>
                    <a:pt x="572890" y="182081"/>
                  </a:lnTo>
                  <a:lnTo>
                    <a:pt x="573239" y="182086"/>
                  </a:lnTo>
                  <a:lnTo>
                    <a:pt x="572580" y="182087"/>
                  </a:lnTo>
                  <a:lnTo>
                    <a:pt x="850215" y="182081"/>
                  </a:lnTo>
                  <a:lnTo>
                    <a:pt x="852783" y="181375"/>
                  </a:lnTo>
                  <a:lnTo>
                    <a:pt x="608288" y="181375"/>
                  </a:lnTo>
                  <a:lnTo>
                    <a:pt x="608599" y="181357"/>
                  </a:lnTo>
                  <a:close/>
                </a:path>
                <a:path w="1156970" h="220345">
                  <a:moveTo>
                    <a:pt x="537183" y="181569"/>
                  </a:moveTo>
                  <a:lnTo>
                    <a:pt x="537495" y="181584"/>
                  </a:lnTo>
                  <a:lnTo>
                    <a:pt x="538251" y="181584"/>
                  </a:lnTo>
                  <a:lnTo>
                    <a:pt x="537183" y="181569"/>
                  </a:lnTo>
                  <a:close/>
                </a:path>
                <a:path w="1156970" h="220345">
                  <a:moveTo>
                    <a:pt x="537081" y="181564"/>
                  </a:moveTo>
                  <a:lnTo>
                    <a:pt x="536834" y="181564"/>
                  </a:lnTo>
                  <a:lnTo>
                    <a:pt x="537183" y="181569"/>
                  </a:lnTo>
                  <a:close/>
                </a:path>
                <a:path w="1156970" h="220345">
                  <a:moveTo>
                    <a:pt x="852871" y="181350"/>
                  </a:moveTo>
                  <a:lnTo>
                    <a:pt x="608947" y="181350"/>
                  </a:lnTo>
                  <a:lnTo>
                    <a:pt x="608288" y="181375"/>
                  </a:lnTo>
                  <a:lnTo>
                    <a:pt x="852783" y="181375"/>
                  </a:lnTo>
                  <a:close/>
                </a:path>
                <a:path w="1156970" h="220345">
                  <a:moveTo>
                    <a:pt x="644200" y="179404"/>
                  </a:moveTo>
                  <a:lnTo>
                    <a:pt x="608599" y="181357"/>
                  </a:lnTo>
                  <a:lnTo>
                    <a:pt x="608947" y="181350"/>
                  </a:lnTo>
                  <a:lnTo>
                    <a:pt x="852871" y="181350"/>
                  </a:lnTo>
                  <a:lnTo>
                    <a:pt x="859848" y="179431"/>
                  </a:lnTo>
                  <a:lnTo>
                    <a:pt x="643889" y="179431"/>
                  </a:lnTo>
                  <a:lnTo>
                    <a:pt x="644200" y="179404"/>
                  </a:lnTo>
                  <a:close/>
                </a:path>
                <a:path w="1156970" h="220345">
                  <a:moveTo>
                    <a:pt x="501445" y="179816"/>
                  </a:moveTo>
                  <a:lnTo>
                    <a:pt x="501783" y="179844"/>
                  </a:lnTo>
                  <a:lnTo>
                    <a:pt x="502025" y="179844"/>
                  </a:lnTo>
                  <a:lnTo>
                    <a:pt x="501445" y="179816"/>
                  </a:lnTo>
                  <a:close/>
                </a:path>
                <a:path w="1156970" h="220345">
                  <a:moveTo>
                    <a:pt x="501255" y="179800"/>
                  </a:moveTo>
                  <a:lnTo>
                    <a:pt x="501119" y="179800"/>
                  </a:lnTo>
                  <a:lnTo>
                    <a:pt x="501445" y="179816"/>
                  </a:lnTo>
                  <a:lnTo>
                    <a:pt x="501255" y="179800"/>
                  </a:lnTo>
                  <a:close/>
                </a:path>
                <a:path w="1156970" h="220345">
                  <a:moveTo>
                    <a:pt x="860019" y="179384"/>
                  </a:moveTo>
                  <a:lnTo>
                    <a:pt x="644549" y="179384"/>
                  </a:lnTo>
                  <a:lnTo>
                    <a:pt x="643889" y="179431"/>
                  </a:lnTo>
                  <a:lnTo>
                    <a:pt x="859848" y="179431"/>
                  </a:lnTo>
                  <a:lnTo>
                    <a:pt x="860019" y="179384"/>
                  </a:lnTo>
                  <a:close/>
                </a:path>
                <a:path w="1156970" h="220345">
                  <a:moveTo>
                    <a:pt x="679650" y="176221"/>
                  </a:moveTo>
                  <a:lnTo>
                    <a:pt x="644200" y="179404"/>
                  </a:lnTo>
                  <a:lnTo>
                    <a:pt x="644549" y="179384"/>
                  </a:lnTo>
                  <a:lnTo>
                    <a:pt x="860019" y="179384"/>
                  </a:lnTo>
                  <a:lnTo>
                    <a:pt x="862591" y="178677"/>
                  </a:lnTo>
                  <a:lnTo>
                    <a:pt x="870232" y="176263"/>
                  </a:lnTo>
                  <a:lnTo>
                    <a:pt x="679317" y="176263"/>
                  </a:lnTo>
                  <a:lnTo>
                    <a:pt x="679650" y="176221"/>
                  </a:lnTo>
                  <a:close/>
                </a:path>
                <a:path w="1156970" h="220345">
                  <a:moveTo>
                    <a:pt x="465859" y="176821"/>
                  </a:moveTo>
                  <a:lnTo>
                    <a:pt x="466171" y="176858"/>
                  </a:lnTo>
                  <a:lnTo>
                    <a:pt x="466303" y="176858"/>
                  </a:lnTo>
                  <a:lnTo>
                    <a:pt x="465859" y="176821"/>
                  </a:lnTo>
                  <a:close/>
                </a:path>
                <a:path w="1156970" h="220345">
                  <a:moveTo>
                    <a:pt x="465609" y="176791"/>
                  </a:moveTo>
                  <a:lnTo>
                    <a:pt x="465859" y="176821"/>
                  </a:lnTo>
                  <a:lnTo>
                    <a:pt x="465609" y="176791"/>
                  </a:lnTo>
                  <a:close/>
                </a:path>
                <a:path w="1156970" h="220345">
                  <a:moveTo>
                    <a:pt x="870457" y="176192"/>
                  </a:moveTo>
                  <a:lnTo>
                    <a:pt x="679979" y="176192"/>
                  </a:lnTo>
                  <a:lnTo>
                    <a:pt x="679317" y="176263"/>
                  </a:lnTo>
                  <a:lnTo>
                    <a:pt x="870232" y="176263"/>
                  </a:lnTo>
                  <a:lnTo>
                    <a:pt x="870457" y="176192"/>
                  </a:lnTo>
                  <a:close/>
                </a:path>
                <a:path w="1156970" h="220345">
                  <a:moveTo>
                    <a:pt x="884422" y="171780"/>
                  </a:moveTo>
                  <a:lnTo>
                    <a:pt x="715167" y="171780"/>
                  </a:lnTo>
                  <a:lnTo>
                    <a:pt x="679650" y="176221"/>
                  </a:lnTo>
                  <a:lnTo>
                    <a:pt x="679979" y="176192"/>
                  </a:lnTo>
                  <a:lnTo>
                    <a:pt x="870457" y="176192"/>
                  </a:lnTo>
                  <a:lnTo>
                    <a:pt x="884422" y="171780"/>
                  </a:lnTo>
                  <a:close/>
                </a:path>
                <a:path w="1156970" h="220345">
                  <a:moveTo>
                    <a:pt x="430394" y="172574"/>
                  </a:moveTo>
                  <a:lnTo>
                    <a:pt x="430726" y="172626"/>
                  </a:lnTo>
                  <a:lnTo>
                    <a:pt x="430394" y="172574"/>
                  </a:lnTo>
                  <a:close/>
                </a:path>
                <a:path w="1156970" h="220345">
                  <a:moveTo>
                    <a:pt x="430133" y="172533"/>
                  </a:moveTo>
                  <a:lnTo>
                    <a:pt x="430394" y="172574"/>
                  </a:lnTo>
                  <a:lnTo>
                    <a:pt x="430133" y="172533"/>
                  </a:lnTo>
                  <a:close/>
                </a:path>
                <a:path w="1156970" h="220345">
                  <a:moveTo>
                    <a:pt x="901601" y="166151"/>
                  </a:moveTo>
                  <a:lnTo>
                    <a:pt x="750046" y="166151"/>
                  </a:lnTo>
                  <a:lnTo>
                    <a:pt x="749377" y="166272"/>
                  </a:lnTo>
                  <a:lnTo>
                    <a:pt x="714841" y="171820"/>
                  </a:lnTo>
                  <a:lnTo>
                    <a:pt x="715167" y="171780"/>
                  </a:lnTo>
                  <a:lnTo>
                    <a:pt x="884422" y="171780"/>
                  </a:lnTo>
                  <a:lnTo>
                    <a:pt x="896931" y="167827"/>
                  </a:lnTo>
                  <a:lnTo>
                    <a:pt x="901601" y="166151"/>
                  </a:lnTo>
                  <a:close/>
                </a:path>
                <a:path w="1156970" h="220345">
                  <a:moveTo>
                    <a:pt x="395163" y="167072"/>
                  </a:moveTo>
                  <a:lnTo>
                    <a:pt x="395518" y="167140"/>
                  </a:lnTo>
                  <a:lnTo>
                    <a:pt x="395163" y="167072"/>
                  </a:lnTo>
                  <a:close/>
                </a:path>
                <a:path w="1156970" h="220345">
                  <a:moveTo>
                    <a:pt x="394901" y="167021"/>
                  </a:moveTo>
                  <a:lnTo>
                    <a:pt x="395163" y="167072"/>
                  </a:lnTo>
                  <a:lnTo>
                    <a:pt x="394901" y="167021"/>
                  </a:lnTo>
                  <a:close/>
                </a:path>
                <a:path w="1156970" h="220345">
                  <a:moveTo>
                    <a:pt x="749727" y="166202"/>
                  </a:moveTo>
                  <a:lnTo>
                    <a:pt x="749297" y="166272"/>
                  </a:lnTo>
                  <a:lnTo>
                    <a:pt x="749727" y="166202"/>
                  </a:lnTo>
                  <a:close/>
                </a:path>
                <a:path w="1156970" h="220345">
                  <a:moveTo>
                    <a:pt x="920649" y="159315"/>
                  </a:moveTo>
                  <a:lnTo>
                    <a:pt x="784547" y="159315"/>
                  </a:lnTo>
                  <a:lnTo>
                    <a:pt x="749727" y="166202"/>
                  </a:lnTo>
                  <a:lnTo>
                    <a:pt x="750046" y="166151"/>
                  </a:lnTo>
                  <a:lnTo>
                    <a:pt x="901601" y="166151"/>
                  </a:lnTo>
                  <a:lnTo>
                    <a:pt x="920649" y="159315"/>
                  </a:lnTo>
                  <a:close/>
                </a:path>
                <a:path w="1156970" h="220345">
                  <a:moveTo>
                    <a:pt x="360281" y="160322"/>
                  </a:moveTo>
                  <a:lnTo>
                    <a:pt x="360615" y="160399"/>
                  </a:lnTo>
                  <a:lnTo>
                    <a:pt x="360281" y="160322"/>
                  </a:lnTo>
                  <a:close/>
                </a:path>
                <a:path w="1156970" h="220345">
                  <a:moveTo>
                    <a:pt x="359985" y="160253"/>
                  </a:moveTo>
                  <a:lnTo>
                    <a:pt x="360281" y="160322"/>
                  </a:lnTo>
                  <a:lnTo>
                    <a:pt x="359985" y="160253"/>
                  </a:lnTo>
                  <a:close/>
                </a:path>
                <a:path w="1156970" h="220345">
                  <a:moveTo>
                    <a:pt x="941662" y="151273"/>
                  </a:moveTo>
                  <a:lnTo>
                    <a:pt x="818602" y="151273"/>
                  </a:lnTo>
                  <a:lnTo>
                    <a:pt x="817921" y="151447"/>
                  </a:lnTo>
                  <a:lnTo>
                    <a:pt x="784206" y="159382"/>
                  </a:lnTo>
                  <a:lnTo>
                    <a:pt x="784547" y="159315"/>
                  </a:lnTo>
                  <a:lnTo>
                    <a:pt x="920649" y="159315"/>
                  </a:lnTo>
                  <a:lnTo>
                    <a:pt x="930638" y="155729"/>
                  </a:lnTo>
                  <a:lnTo>
                    <a:pt x="941662" y="151273"/>
                  </a:lnTo>
                  <a:close/>
                </a:path>
                <a:path w="1156970" h="220345">
                  <a:moveTo>
                    <a:pt x="325730" y="152304"/>
                  </a:moveTo>
                  <a:lnTo>
                    <a:pt x="326081" y="152400"/>
                  </a:lnTo>
                  <a:lnTo>
                    <a:pt x="325730" y="152304"/>
                  </a:lnTo>
                  <a:close/>
                </a:path>
                <a:path w="1156970" h="220345">
                  <a:moveTo>
                    <a:pt x="325437" y="152224"/>
                  </a:moveTo>
                  <a:lnTo>
                    <a:pt x="325730" y="152304"/>
                  </a:lnTo>
                  <a:lnTo>
                    <a:pt x="325437" y="152224"/>
                  </a:lnTo>
                  <a:close/>
                </a:path>
                <a:path w="1156970" h="220345">
                  <a:moveTo>
                    <a:pt x="818266" y="151352"/>
                  </a:moveTo>
                  <a:lnTo>
                    <a:pt x="817864" y="151447"/>
                  </a:lnTo>
                  <a:lnTo>
                    <a:pt x="818266" y="151352"/>
                  </a:lnTo>
                  <a:close/>
                </a:path>
                <a:path w="1156970" h="220345">
                  <a:moveTo>
                    <a:pt x="964418" y="142036"/>
                  </a:moveTo>
                  <a:lnTo>
                    <a:pt x="852143" y="142036"/>
                  </a:lnTo>
                  <a:lnTo>
                    <a:pt x="851454" y="142240"/>
                  </a:lnTo>
                  <a:lnTo>
                    <a:pt x="818266" y="151352"/>
                  </a:lnTo>
                  <a:lnTo>
                    <a:pt x="818602" y="151273"/>
                  </a:lnTo>
                  <a:lnTo>
                    <a:pt x="941662" y="151273"/>
                  </a:lnTo>
                  <a:lnTo>
                    <a:pt x="963644" y="142387"/>
                  </a:lnTo>
                  <a:lnTo>
                    <a:pt x="964418" y="142036"/>
                  </a:lnTo>
                  <a:close/>
                </a:path>
                <a:path w="1156970" h="220345">
                  <a:moveTo>
                    <a:pt x="291645" y="143031"/>
                  </a:moveTo>
                  <a:lnTo>
                    <a:pt x="291988" y="143139"/>
                  </a:lnTo>
                  <a:lnTo>
                    <a:pt x="291645" y="143031"/>
                  </a:lnTo>
                  <a:close/>
                </a:path>
                <a:path w="1156970" h="220345">
                  <a:moveTo>
                    <a:pt x="291332" y="142933"/>
                  </a:moveTo>
                  <a:lnTo>
                    <a:pt x="291645" y="143031"/>
                  </a:lnTo>
                  <a:lnTo>
                    <a:pt x="291332" y="142933"/>
                  </a:lnTo>
                  <a:close/>
                </a:path>
                <a:path w="1156970" h="220345">
                  <a:moveTo>
                    <a:pt x="851794" y="142132"/>
                  </a:moveTo>
                  <a:lnTo>
                    <a:pt x="851404" y="142240"/>
                  </a:lnTo>
                  <a:lnTo>
                    <a:pt x="851794" y="142132"/>
                  </a:lnTo>
                  <a:close/>
                </a:path>
                <a:path w="1156970" h="220345">
                  <a:moveTo>
                    <a:pt x="987466" y="131608"/>
                  </a:moveTo>
                  <a:lnTo>
                    <a:pt x="885102" y="131608"/>
                  </a:lnTo>
                  <a:lnTo>
                    <a:pt x="884406" y="131842"/>
                  </a:lnTo>
                  <a:lnTo>
                    <a:pt x="851794" y="142132"/>
                  </a:lnTo>
                  <a:lnTo>
                    <a:pt x="852143" y="142036"/>
                  </a:lnTo>
                  <a:lnTo>
                    <a:pt x="964418" y="142036"/>
                  </a:lnTo>
                  <a:lnTo>
                    <a:pt x="987466" y="131608"/>
                  </a:lnTo>
                  <a:close/>
                </a:path>
                <a:path w="1156970" h="220345">
                  <a:moveTo>
                    <a:pt x="258045" y="132486"/>
                  </a:moveTo>
                  <a:lnTo>
                    <a:pt x="258400" y="132613"/>
                  </a:lnTo>
                  <a:lnTo>
                    <a:pt x="258045" y="132486"/>
                  </a:lnTo>
                  <a:close/>
                </a:path>
                <a:path w="1156970" h="220345">
                  <a:moveTo>
                    <a:pt x="257733" y="132374"/>
                  </a:moveTo>
                  <a:lnTo>
                    <a:pt x="258045" y="132486"/>
                  </a:lnTo>
                  <a:lnTo>
                    <a:pt x="257733" y="132374"/>
                  </a:lnTo>
                  <a:close/>
                </a:path>
                <a:path w="1156970" h="220345">
                  <a:moveTo>
                    <a:pt x="884727" y="131727"/>
                  </a:moveTo>
                  <a:lnTo>
                    <a:pt x="884362" y="131842"/>
                  </a:lnTo>
                  <a:lnTo>
                    <a:pt x="884727" y="131727"/>
                  </a:lnTo>
                  <a:close/>
                </a:path>
                <a:path w="1156970" h="220345">
                  <a:moveTo>
                    <a:pt x="1011367" y="119997"/>
                  </a:moveTo>
                  <a:lnTo>
                    <a:pt x="917412" y="119997"/>
                  </a:lnTo>
                  <a:lnTo>
                    <a:pt x="916708" y="120265"/>
                  </a:lnTo>
                  <a:lnTo>
                    <a:pt x="884727" y="131727"/>
                  </a:lnTo>
                  <a:lnTo>
                    <a:pt x="885102" y="131608"/>
                  </a:lnTo>
                  <a:lnTo>
                    <a:pt x="987466" y="131608"/>
                  </a:lnTo>
                  <a:lnTo>
                    <a:pt x="995884" y="127800"/>
                  </a:lnTo>
                  <a:lnTo>
                    <a:pt x="1011367" y="119997"/>
                  </a:lnTo>
                  <a:close/>
                </a:path>
                <a:path w="1156970" h="220345">
                  <a:moveTo>
                    <a:pt x="225014" y="120671"/>
                  </a:moveTo>
                  <a:lnTo>
                    <a:pt x="225385" y="120821"/>
                  </a:lnTo>
                  <a:lnTo>
                    <a:pt x="225014" y="120671"/>
                  </a:lnTo>
                  <a:close/>
                </a:path>
                <a:path w="1156970" h="220345">
                  <a:moveTo>
                    <a:pt x="224706" y="120547"/>
                  </a:moveTo>
                  <a:lnTo>
                    <a:pt x="225014" y="120671"/>
                  </a:lnTo>
                  <a:lnTo>
                    <a:pt x="224706" y="120547"/>
                  </a:lnTo>
                  <a:close/>
                </a:path>
                <a:path w="1156970" h="220345">
                  <a:moveTo>
                    <a:pt x="917049" y="120127"/>
                  </a:moveTo>
                  <a:lnTo>
                    <a:pt x="916665" y="120265"/>
                  </a:lnTo>
                  <a:lnTo>
                    <a:pt x="917049" y="120127"/>
                  </a:lnTo>
                  <a:close/>
                </a:path>
                <a:path w="1156970" h="220345">
                  <a:moveTo>
                    <a:pt x="1035802" y="107209"/>
                  </a:moveTo>
                  <a:lnTo>
                    <a:pt x="949006" y="107209"/>
                  </a:lnTo>
                  <a:lnTo>
                    <a:pt x="948292" y="107514"/>
                  </a:lnTo>
                  <a:lnTo>
                    <a:pt x="917049" y="120127"/>
                  </a:lnTo>
                  <a:lnTo>
                    <a:pt x="917412" y="119997"/>
                  </a:lnTo>
                  <a:lnTo>
                    <a:pt x="1011367" y="119997"/>
                  </a:lnTo>
                  <a:lnTo>
                    <a:pt x="1027289" y="111973"/>
                  </a:lnTo>
                  <a:lnTo>
                    <a:pt x="1035802" y="107209"/>
                  </a:lnTo>
                  <a:close/>
                </a:path>
                <a:path w="1156970" h="220345">
                  <a:moveTo>
                    <a:pt x="1135998" y="40949"/>
                  </a:moveTo>
                  <a:lnTo>
                    <a:pt x="1069554" y="40949"/>
                  </a:lnTo>
                  <a:lnTo>
                    <a:pt x="1090928" y="72489"/>
                  </a:lnTo>
                  <a:lnTo>
                    <a:pt x="1075811" y="82733"/>
                  </a:lnTo>
                  <a:lnTo>
                    <a:pt x="1098969" y="113976"/>
                  </a:lnTo>
                  <a:lnTo>
                    <a:pt x="1135998" y="40949"/>
                  </a:lnTo>
                  <a:close/>
                </a:path>
                <a:path w="1156970" h="220345">
                  <a:moveTo>
                    <a:pt x="192636" y="107589"/>
                  </a:moveTo>
                  <a:lnTo>
                    <a:pt x="193010" y="107759"/>
                  </a:lnTo>
                  <a:lnTo>
                    <a:pt x="192636" y="107589"/>
                  </a:lnTo>
                  <a:close/>
                </a:path>
                <a:path w="1156970" h="220345">
                  <a:moveTo>
                    <a:pt x="192321" y="107447"/>
                  </a:moveTo>
                  <a:lnTo>
                    <a:pt x="192636" y="107589"/>
                  </a:lnTo>
                  <a:lnTo>
                    <a:pt x="192321" y="107447"/>
                  </a:lnTo>
                  <a:close/>
                </a:path>
                <a:path w="1156970" h="220345">
                  <a:moveTo>
                    <a:pt x="948630" y="107361"/>
                  </a:moveTo>
                  <a:lnTo>
                    <a:pt x="948252" y="107514"/>
                  </a:lnTo>
                  <a:lnTo>
                    <a:pt x="948630" y="107361"/>
                  </a:lnTo>
                  <a:close/>
                </a:path>
                <a:path w="1156970" h="220345">
                  <a:moveTo>
                    <a:pt x="1060290" y="93252"/>
                  </a:moveTo>
                  <a:lnTo>
                    <a:pt x="979815" y="93252"/>
                  </a:lnTo>
                  <a:lnTo>
                    <a:pt x="979093" y="93597"/>
                  </a:lnTo>
                  <a:lnTo>
                    <a:pt x="948630" y="107361"/>
                  </a:lnTo>
                  <a:lnTo>
                    <a:pt x="949006" y="107209"/>
                  </a:lnTo>
                  <a:lnTo>
                    <a:pt x="1035802" y="107209"/>
                  </a:lnTo>
                  <a:lnTo>
                    <a:pt x="1058129" y="94716"/>
                  </a:lnTo>
                  <a:lnTo>
                    <a:pt x="1060290" y="93252"/>
                  </a:lnTo>
                  <a:close/>
                </a:path>
                <a:path w="1156970" h="220345">
                  <a:moveTo>
                    <a:pt x="979463" y="93411"/>
                  </a:moveTo>
                  <a:lnTo>
                    <a:pt x="979051" y="93597"/>
                  </a:lnTo>
                  <a:lnTo>
                    <a:pt x="979463" y="93411"/>
                  </a:lnTo>
                  <a:close/>
                </a:path>
                <a:path w="1156970" h="220345">
                  <a:moveTo>
                    <a:pt x="160989" y="93246"/>
                  </a:moveTo>
                  <a:lnTo>
                    <a:pt x="161342" y="93425"/>
                  </a:lnTo>
                  <a:lnTo>
                    <a:pt x="160989" y="93246"/>
                  </a:lnTo>
                  <a:close/>
                </a:path>
                <a:path w="1156970" h="220345">
                  <a:moveTo>
                    <a:pt x="1072403" y="78135"/>
                  </a:moveTo>
                  <a:lnTo>
                    <a:pt x="1009773" y="78135"/>
                  </a:lnTo>
                  <a:lnTo>
                    <a:pt x="1009044" y="78522"/>
                  </a:lnTo>
                  <a:lnTo>
                    <a:pt x="979463" y="93411"/>
                  </a:lnTo>
                  <a:lnTo>
                    <a:pt x="979815" y="93252"/>
                  </a:lnTo>
                  <a:lnTo>
                    <a:pt x="1060298" y="93246"/>
                  </a:lnTo>
                  <a:lnTo>
                    <a:pt x="1075811" y="82733"/>
                  </a:lnTo>
                  <a:lnTo>
                    <a:pt x="1072403" y="78135"/>
                  </a:lnTo>
                  <a:close/>
                </a:path>
                <a:path w="1156970" h="220345">
                  <a:moveTo>
                    <a:pt x="160646" y="93073"/>
                  </a:moveTo>
                  <a:lnTo>
                    <a:pt x="160989" y="93246"/>
                  </a:lnTo>
                  <a:lnTo>
                    <a:pt x="160646" y="93073"/>
                  </a:lnTo>
                  <a:close/>
                </a:path>
                <a:path w="1156970" h="220345">
                  <a:moveTo>
                    <a:pt x="1069554" y="40949"/>
                  </a:moveTo>
                  <a:lnTo>
                    <a:pt x="1053104" y="52098"/>
                  </a:lnTo>
                  <a:lnTo>
                    <a:pt x="1075811" y="82733"/>
                  </a:lnTo>
                  <a:lnTo>
                    <a:pt x="1090928" y="72489"/>
                  </a:lnTo>
                  <a:lnTo>
                    <a:pt x="1069554" y="40949"/>
                  </a:lnTo>
                  <a:close/>
                </a:path>
                <a:path w="1156970" h="220345">
                  <a:moveTo>
                    <a:pt x="1009403" y="78321"/>
                  </a:moveTo>
                  <a:lnTo>
                    <a:pt x="1009004" y="78522"/>
                  </a:lnTo>
                  <a:lnTo>
                    <a:pt x="1009403" y="78321"/>
                  </a:lnTo>
                  <a:close/>
                </a:path>
                <a:path w="1156970" h="220345">
                  <a:moveTo>
                    <a:pt x="1038102" y="62264"/>
                  </a:moveTo>
                  <a:lnTo>
                    <a:pt x="1009403" y="78321"/>
                  </a:lnTo>
                  <a:lnTo>
                    <a:pt x="1009773" y="78135"/>
                  </a:lnTo>
                  <a:lnTo>
                    <a:pt x="1072403" y="78135"/>
                  </a:lnTo>
                  <a:lnTo>
                    <a:pt x="1060977" y="62720"/>
                  </a:lnTo>
                  <a:lnTo>
                    <a:pt x="1037429" y="62720"/>
                  </a:lnTo>
                  <a:lnTo>
                    <a:pt x="1038102" y="62264"/>
                  </a:lnTo>
                  <a:close/>
                </a:path>
                <a:path w="1156970" h="220345">
                  <a:moveTo>
                    <a:pt x="130069" y="77607"/>
                  </a:moveTo>
                  <a:lnTo>
                    <a:pt x="130442" y="77817"/>
                  </a:lnTo>
                  <a:lnTo>
                    <a:pt x="130069" y="77607"/>
                  </a:lnTo>
                  <a:close/>
                </a:path>
                <a:path w="1156970" h="220345">
                  <a:moveTo>
                    <a:pt x="129740" y="77423"/>
                  </a:moveTo>
                  <a:lnTo>
                    <a:pt x="130069" y="77607"/>
                  </a:lnTo>
                  <a:lnTo>
                    <a:pt x="129740" y="77423"/>
                  </a:lnTo>
                  <a:close/>
                </a:path>
                <a:path w="1156970" h="220345">
                  <a:moveTo>
                    <a:pt x="1038815" y="61865"/>
                  </a:moveTo>
                  <a:lnTo>
                    <a:pt x="1038102" y="62264"/>
                  </a:lnTo>
                  <a:lnTo>
                    <a:pt x="1037429" y="62720"/>
                  </a:lnTo>
                  <a:lnTo>
                    <a:pt x="1038815" y="61865"/>
                  </a:lnTo>
                  <a:close/>
                </a:path>
                <a:path w="1156970" h="220345">
                  <a:moveTo>
                    <a:pt x="1060343" y="61865"/>
                  </a:moveTo>
                  <a:lnTo>
                    <a:pt x="1038815" y="61865"/>
                  </a:lnTo>
                  <a:lnTo>
                    <a:pt x="1037429" y="62720"/>
                  </a:lnTo>
                  <a:lnTo>
                    <a:pt x="1060977" y="62720"/>
                  </a:lnTo>
                  <a:lnTo>
                    <a:pt x="1060343" y="61865"/>
                  </a:lnTo>
                  <a:close/>
                </a:path>
                <a:path w="1156970" h="220345">
                  <a:moveTo>
                    <a:pt x="1053104" y="52098"/>
                  </a:moveTo>
                  <a:lnTo>
                    <a:pt x="1038102" y="62264"/>
                  </a:lnTo>
                  <a:lnTo>
                    <a:pt x="1038815" y="61865"/>
                  </a:lnTo>
                  <a:lnTo>
                    <a:pt x="1060343" y="61865"/>
                  </a:lnTo>
                  <a:lnTo>
                    <a:pt x="1053104" y="52098"/>
                  </a:lnTo>
                  <a:close/>
                </a:path>
                <a:path w="1156970" h="220345">
                  <a:moveTo>
                    <a:pt x="99637" y="60495"/>
                  </a:moveTo>
                  <a:lnTo>
                    <a:pt x="100534" y="61032"/>
                  </a:lnTo>
                  <a:lnTo>
                    <a:pt x="100092" y="60750"/>
                  </a:lnTo>
                  <a:lnTo>
                    <a:pt x="99637" y="60495"/>
                  </a:lnTo>
                  <a:close/>
                </a:path>
                <a:path w="1156970" h="220345">
                  <a:moveTo>
                    <a:pt x="100092" y="60750"/>
                  </a:moveTo>
                  <a:lnTo>
                    <a:pt x="100534" y="61032"/>
                  </a:lnTo>
                  <a:lnTo>
                    <a:pt x="100092" y="60750"/>
                  </a:lnTo>
                  <a:close/>
                </a:path>
                <a:path w="1156970" h="220345">
                  <a:moveTo>
                    <a:pt x="99691" y="60495"/>
                  </a:moveTo>
                  <a:lnTo>
                    <a:pt x="100092" y="60750"/>
                  </a:lnTo>
                  <a:lnTo>
                    <a:pt x="99691" y="60495"/>
                  </a:lnTo>
                  <a:close/>
                </a:path>
                <a:path w="1156970" h="220345">
                  <a:moveTo>
                    <a:pt x="1156762" y="0"/>
                  </a:moveTo>
                  <a:lnTo>
                    <a:pt x="1030905" y="22150"/>
                  </a:lnTo>
                  <a:lnTo>
                    <a:pt x="1053104" y="52098"/>
                  </a:lnTo>
                  <a:lnTo>
                    <a:pt x="1069554" y="40949"/>
                  </a:lnTo>
                  <a:lnTo>
                    <a:pt x="1135998" y="40949"/>
                  </a:lnTo>
                  <a:lnTo>
                    <a:pt x="1156762" y="0"/>
                  </a:lnTo>
                  <a:close/>
                </a:path>
                <a:path w="1156970" h="220345">
                  <a:moveTo>
                    <a:pt x="59687" y="35011"/>
                  </a:moveTo>
                  <a:lnTo>
                    <a:pt x="60740" y="35732"/>
                  </a:lnTo>
                  <a:lnTo>
                    <a:pt x="60226" y="35354"/>
                  </a:lnTo>
                  <a:lnTo>
                    <a:pt x="59687" y="35011"/>
                  </a:lnTo>
                  <a:close/>
                </a:path>
                <a:path w="1156970" h="220345">
                  <a:moveTo>
                    <a:pt x="60226" y="35354"/>
                  </a:moveTo>
                  <a:lnTo>
                    <a:pt x="60740" y="35732"/>
                  </a:lnTo>
                  <a:lnTo>
                    <a:pt x="60226" y="35354"/>
                  </a:lnTo>
                  <a:close/>
                </a:path>
                <a:path w="1156970" h="220345">
                  <a:moveTo>
                    <a:pt x="59759" y="35011"/>
                  </a:moveTo>
                  <a:lnTo>
                    <a:pt x="60226" y="35354"/>
                  </a:lnTo>
                  <a:lnTo>
                    <a:pt x="59759" y="3501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4356" y="4619374"/>
              <a:ext cx="989965" cy="102870"/>
            </a:xfrm>
            <a:custGeom>
              <a:avLst/>
              <a:gdLst/>
              <a:ahLst/>
              <a:cxnLst/>
              <a:rect l="l" t="t" r="r" b="b"/>
              <a:pathLst>
                <a:path w="989964" h="102870">
                  <a:moveTo>
                    <a:pt x="955540" y="34289"/>
                  </a:moveTo>
                  <a:lnTo>
                    <a:pt x="921251" y="34289"/>
                  </a:lnTo>
                  <a:lnTo>
                    <a:pt x="921251" y="68580"/>
                  </a:lnTo>
                  <a:lnTo>
                    <a:pt x="909819" y="68581"/>
                  </a:lnTo>
                  <a:lnTo>
                    <a:pt x="886960" y="102869"/>
                  </a:lnTo>
                  <a:lnTo>
                    <a:pt x="989830" y="51435"/>
                  </a:lnTo>
                  <a:lnTo>
                    <a:pt x="955540" y="34289"/>
                  </a:lnTo>
                  <a:close/>
                </a:path>
                <a:path w="989964" h="102870">
                  <a:moveTo>
                    <a:pt x="909820" y="34290"/>
                  </a:moveTo>
                  <a:lnTo>
                    <a:pt x="0" y="34291"/>
                  </a:lnTo>
                  <a:lnTo>
                    <a:pt x="0" y="68581"/>
                  </a:lnTo>
                  <a:lnTo>
                    <a:pt x="909820" y="68580"/>
                  </a:lnTo>
                  <a:lnTo>
                    <a:pt x="921250" y="51435"/>
                  </a:lnTo>
                  <a:lnTo>
                    <a:pt x="909820" y="34290"/>
                  </a:lnTo>
                  <a:close/>
                </a:path>
                <a:path w="989964" h="102870">
                  <a:moveTo>
                    <a:pt x="921251" y="34289"/>
                  </a:moveTo>
                  <a:lnTo>
                    <a:pt x="909820" y="34290"/>
                  </a:lnTo>
                  <a:lnTo>
                    <a:pt x="921250" y="51435"/>
                  </a:lnTo>
                  <a:lnTo>
                    <a:pt x="909820" y="68580"/>
                  </a:lnTo>
                  <a:lnTo>
                    <a:pt x="921251" y="68580"/>
                  </a:lnTo>
                  <a:lnTo>
                    <a:pt x="921251" y="34289"/>
                  </a:lnTo>
                  <a:close/>
                </a:path>
                <a:path w="989964" h="102870">
                  <a:moveTo>
                    <a:pt x="886960" y="0"/>
                  </a:moveTo>
                  <a:lnTo>
                    <a:pt x="909820" y="34290"/>
                  </a:lnTo>
                  <a:lnTo>
                    <a:pt x="955540" y="34289"/>
                  </a:lnTo>
                  <a:lnTo>
                    <a:pt x="8869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9889" y="3750673"/>
              <a:ext cx="966743" cy="832512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1615060" y="3228421"/>
            <a:ext cx="1119505" cy="212725"/>
          </a:xfrm>
          <a:custGeom>
            <a:avLst/>
            <a:gdLst/>
            <a:ahLst/>
            <a:cxnLst/>
            <a:rect l="l" t="t" r="r" b="b"/>
            <a:pathLst>
              <a:path w="1119505" h="212725">
                <a:moveTo>
                  <a:pt x="551811" y="0"/>
                </a:moveTo>
                <a:lnTo>
                  <a:pt x="477906" y="3827"/>
                </a:lnTo>
                <a:lnTo>
                  <a:pt x="404583" y="12791"/>
                </a:lnTo>
                <a:lnTo>
                  <a:pt x="332503" y="26883"/>
                </a:lnTo>
                <a:lnTo>
                  <a:pt x="262070" y="46149"/>
                </a:lnTo>
                <a:lnTo>
                  <a:pt x="193859" y="70606"/>
                </a:lnTo>
                <a:lnTo>
                  <a:pt x="128410" y="100284"/>
                </a:lnTo>
                <a:lnTo>
                  <a:pt x="66272" y="135214"/>
                </a:lnTo>
                <a:lnTo>
                  <a:pt x="0" y="181691"/>
                </a:lnTo>
                <a:lnTo>
                  <a:pt x="22632" y="212340"/>
                </a:lnTo>
                <a:lnTo>
                  <a:pt x="57934" y="186273"/>
                </a:lnTo>
                <a:lnTo>
                  <a:pt x="58756" y="185666"/>
                </a:lnTo>
                <a:lnTo>
                  <a:pt x="86089" y="167779"/>
                </a:lnTo>
                <a:lnTo>
                  <a:pt x="86796" y="167316"/>
                </a:lnTo>
                <a:lnTo>
                  <a:pt x="115232" y="150510"/>
                </a:lnTo>
                <a:lnTo>
                  <a:pt x="115934" y="150094"/>
                </a:lnTo>
                <a:lnTo>
                  <a:pt x="145277" y="134468"/>
                </a:lnTo>
                <a:lnTo>
                  <a:pt x="145975" y="134096"/>
                </a:lnTo>
                <a:lnTo>
                  <a:pt x="176168" y="119654"/>
                </a:lnTo>
                <a:lnTo>
                  <a:pt x="176855" y="119325"/>
                </a:lnTo>
                <a:lnTo>
                  <a:pt x="207829" y="106070"/>
                </a:lnTo>
                <a:lnTo>
                  <a:pt x="208508" y="105779"/>
                </a:lnTo>
                <a:lnTo>
                  <a:pt x="240202" y="93718"/>
                </a:lnTo>
                <a:lnTo>
                  <a:pt x="240819" y="93482"/>
                </a:lnTo>
                <a:lnTo>
                  <a:pt x="273212" y="82599"/>
                </a:lnTo>
                <a:lnTo>
                  <a:pt x="273869" y="82378"/>
                </a:lnTo>
                <a:lnTo>
                  <a:pt x="274024" y="82347"/>
                </a:lnTo>
                <a:lnTo>
                  <a:pt x="306799" y="72713"/>
                </a:lnTo>
                <a:lnTo>
                  <a:pt x="340890" y="64062"/>
                </a:lnTo>
                <a:lnTo>
                  <a:pt x="375422" y="56647"/>
                </a:lnTo>
                <a:lnTo>
                  <a:pt x="410277" y="50474"/>
                </a:lnTo>
                <a:lnTo>
                  <a:pt x="446110" y="45441"/>
                </a:lnTo>
                <a:lnTo>
                  <a:pt x="480981" y="41813"/>
                </a:lnTo>
                <a:lnTo>
                  <a:pt x="516618" y="39339"/>
                </a:lnTo>
                <a:lnTo>
                  <a:pt x="516454" y="39339"/>
                </a:lnTo>
                <a:lnTo>
                  <a:pt x="552460" y="38100"/>
                </a:lnTo>
                <a:lnTo>
                  <a:pt x="552136" y="38100"/>
                </a:lnTo>
                <a:lnTo>
                  <a:pt x="552794" y="38088"/>
                </a:lnTo>
                <a:lnTo>
                  <a:pt x="851036" y="38088"/>
                </a:lnTo>
                <a:lnTo>
                  <a:pt x="843139" y="35773"/>
                </a:lnTo>
                <a:lnTo>
                  <a:pt x="772010" y="19177"/>
                </a:lnTo>
                <a:lnTo>
                  <a:pt x="699392" y="7680"/>
                </a:lnTo>
                <a:lnTo>
                  <a:pt x="625816" y="1287"/>
                </a:lnTo>
                <a:lnTo>
                  <a:pt x="588835" y="5"/>
                </a:lnTo>
                <a:lnTo>
                  <a:pt x="551811" y="0"/>
                </a:lnTo>
                <a:close/>
              </a:path>
              <a:path w="1119505" h="212725">
                <a:moveTo>
                  <a:pt x="1011885" y="144160"/>
                </a:moveTo>
                <a:lnTo>
                  <a:pt x="991819" y="175527"/>
                </a:lnTo>
                <a:lnTo>
                  <a:pt x="1118900" y="188978"/>
                </a:lnTo>
                <a:lnTo>
                  <a:pt x="1098108" y="154137"/>
                </a:lnTo>
                <a:lnTo>
                  <a:pt x="1029119" y="154137"/>
                </a:lnTo>
                <a:lnTo>
                  <a:pt x="1011885" y="144160"/>
                </a:lnTo>
                <a:close/>
              </a:path>
              <a:path w="1119505" h="212725">
                <a:moveTo>
                  <a:pt x="58756" y="185666"/>
                </a:moveTo>
                <a:lnTo>
                  <a:pt x="57885" y="186273"/>
                </a:lnTo>
                <a:lnTo>
                  <a:pt x="58323" y="185986"/>
                </a:lnTo>
                <a:lnTo>
                  <a:pt x="58756" y="185666"/>
                </a:lnTo>
                <a:close/>
              </a:path>
              <a:path w="1119505" h="212725">
                <a:moveTo>
                  <a:pt x="58323" y="185986"/>
                </a:moveTo>
                <a:lnTo>
                  <a:pt x="57885" y="186273"/>
                </a:lnTo>
                <a:lnTo>
                  <a:pt x="58323" y="185986"/>
                </a:lnTo>
                <a:close/>
              </a:path>
              <a:path w="1119505" h="212725">
                <a:moveTo>
                  <a:pt x="58811" y="185666"/>
                </a:moveTo>
                <a:lnTo>
                  <a:pt x="58323" y="185986"/>
                </a:lnTo>
                <a:lnTo>
                  <a:pt x="58811" y="185666"/>
                </a:lnTo>
                <a:close/>
              </a:path>
              <a:path w="1119505" h="212725">
                <a:moveTo>
                  <a:pt x="86423" y="167560"/>
                </a:moveTo>
                <a:lnTo>
                  <a:pt x="86053" y="167779"/>
                </a:lnTo>
                <a:lnTo>
                  <a:pt x="86423" y="167560"/>
                </a:lnTo>
                <a:close/>
              </a:path>
              <a:path w="1119505" h="212725">
                <a:moveTo>
                  <a:pt x="86837" y="167316"/>
                </a:moveTo>
                <a:lnTo>
                  <a:pt x="86423" y="167560"/>
                </a:lnTo>
                <a:lnTo>
                  <a:pt x="86837" y="167316"/>
                </a:lnTo>
                <a:close/>
              </a:path>
              <a:path w="1119505" h="212725">
                <a:moveTo>
                  <a:pt x="1032436" y="112033"/>
                </a:moveTo>
                <a:lnTo>
                  <a:pt x="1011885" y="144160"/>
                </a:lnTo>
                <a:lnTo>
                  <a:pt x="1029119" y="154137"/>
                </a:lnTo>
                <a:lnTo>
                  <a:pt x="1048208" y="121164"/>
                </a:lnTo>
                <a:lnTo>
                  <a:pt x="1032436" y="112033"/>
                </a:lnTo>
                <a:close/>
              </a:path>
              <a:path w="1119505" h="212725">
                <a:moveTo>
                  <a:pt x="1053412" y="79242"/>
                </a:moveTo>
                <a:lnTo>
                  <a:pt x="1032436" y="112033"/>
                </a:lnTo>
                <a:lnTo>
                  <a:pt x="1048208" y="121164"/>
                </a:lnTo>
                <a:lnTo>
                  <a:pt x="1029119" y="154137"/>
                </a:lnTo>
                <a:lnTo>
                  <a:pt x="1098108" y="154137"/>
                </a:lnTo>
                <a:lnTo>
                  <a:pt x="1053412" y="79242"/>
                </a:lnTo>
                <a:close/>
              </a:path>
              <a:path w="1119505" h="212725">
                <a:moveTo>
                  <a:pt x="115585" y="150301"/>
                </a:moveTo>
                <a:lnTo>
                  <a:pt x="115194" y="150510"/>
                </a:lnTo>
                <a:lnTo>
                  <a:pt x="115585" y="150301"/>
                </a:lnTo>
                <a:close/>
              </a:path>
              <a:path w="1119505" h="212725">
                <a:moveTo>
                  <a:pt x="115972" y="150094"/>
                </a:moveTo>
                <a:lnTo>
                  <a:pt x="115585" y="150301"/>
                </a:lnTo>
                <a:lnTo>
                  <a:pt x="115972" y="150094"/>
                </a:lnTo>
                <a:close/>
              </a:path>
              <a:path w="1119505" h="212725">
                <a:moveTo>
                  <a:pt x="1018939" y="133132"/>
                </a:moveTo>
                <a:lnTo>
                  <a:pt x="992837" y="133132"/>
                </a:lnTo>
                <a:lnTo>
                  <a:pt x="994181" y="133841"/>
                </a:lnTo>
                <a:lnTo>
                  <a:pt x="1011885" y="144160"/>
                </a:lnTo>
                <a:lnTo>
                  <a:pt x="1018939" y="133132"/>
                </a:lnTo>
                <a:close/>
              </a:path>
              <a:path w="1119505" h="212725">
                <a:moveTo>
                  <a:pt x="145597" y="134298"/>
                </a:moveTo>
                <a:lnTo>
                  <a:pt x="145241" y="134468"/>
                </a:lnTo>
                <a:lnTo>
                  <a:pt x="145597" y="134298"/>
                </a:lnTo>
                <a:close/>
              </a:path>
              <a:path w="1119505" h="212725">
                <a:moveTo>
                  <a:pt x="146017" y="134096"/>
                </a:moveTo>
                <a:lnTo>
                  <a:pt x="145597" y="134298"/>
                </a:lnTo>
                <a:lnTo>
                  <a:pt x="146017" y="134096"/>
                </a:lnTo>
                <a:close/>
              </a:path>
              <a:path w="1119505" h="212725">
                <a:moveTo>
                  <a:pt x="993502" y="133517"/>
                </a:moveTo>
                <a:lnTo>
                  <a:pt x="994061" y="133841"/>
                </a:lnTo>
                <a:lnTo>
                  <a:pt x="993502" y="133517"/>
                </a:lnTo>
                <a:close/>
              </a:path>
              <a:path w="1119505" h="212725">
                <a:moveTo>
                  <a:pt x="992837" y="133132"/>
                </a:moveTo>
                <a:lnTo>
                  <a:pt x="993502" y="133517"/>
                </a:lnTo>
                <a:lnTo>
                  <a:pt x="994181" y="133841"/>
                </a:lnTo>
                <a:lnTo>
                  <a:pt x="992837" y="133132"/>
                </a:lnTo>
                <a:close/>
              </a:path>
              <a:path w="1119505" h="212725">
                <a:moveTo>
                  <a:pt x="1028071" y="118856"/>
                </a:moveTo>
                <a:lnTo>
                  <a:pt x="962760" y="118856"/>
                </a:lnTo>
                <a:lnTo>
                  <a:pt x="963482" y="119183"/>
                </a:lnTo>
                <a:lnTo>
                  <a:pt x="993502" y="133517"/>
                </a:lnTo>
                <a:lnTo>
                  <a:pt x="992837" y="133132"/>
                </a:lnTo>
                <a:lnTo>
                  <a:pt x="1018939" y="133132"/>
                </a:lnTo>
                <a:lnTo>
                  <a:pt x="1028071" y="118856"/>
                </a:lnTo>
                <a:close/>
              </a:path>
              <a:path w="1119505" h="212725">
                <a:moveTo>
                  <a:pt x="176505" y="119492"/>
                </a:moveTo>
                <a:lnTo>
                  <a:pt x="176128" y="119654"/>
                </a:lnTo>
                <a:lnTo>
                  <a:pt x="176505" y="119492"/>
                </a:lnTo>
                <a:close/>
              </a:path>
              <a:path w="1119505" h="212725">
                <a:moveTo>
                  <a:pt x="176896" y="119325"/>
                </a:moveTo>
                <a:lnTo>
                  <a:pt x="176505" y="119492"/>
                </a:lnTo>
                <a:lnTo>
                  <a:pt x="176896" y="119325"/>
                </a:lnTo>
                <a:close/>
              </a:path>
              <a:path w="1119505" h="212725">
                <a:moveTo>
                  <a:pt x="963119" y="119028"/>
                </a:moveTo>
                <a:lnTo>
                  <a:pt x="963444" y="119183"/>
                </a:lnTo>
                <a:lnTo>
                  <a:pt x="963119" y="119028"/>
                </a:lnTo>
                <a:close/>
              </a:path>
              <a:path w="1119505" h="212725">
                <a:moveTo>
                  <a:pt x="1021047" y="105440"/>
                </a:moveTo>
                <a:lnTo>
                  <a:pt x="931278" y="105440"/>
                </a:lnTo>
                <a:lnTo>
                  <a:pt x="931993" y="105728"/>
                </a:lnTo>
                <a:lnTo>
                  <a:pt x="963119" y="119028"/>
                </a:lnTo>
                <a:lnTo>
                  <a:pt x="962760" y="118856"/>
                </a:lnTo>
                <a:lnTo>
                  <a:pt x="1028071" y="118856"/>
                </a:lnTo>
                <a:lnTo>
                  <a:pt x="1032436" y="112033"/>
                </a:lnTo>
                <a:lnTo>
                  <a:pt x="1021047" y="105440"/>
                </a:lnTo>
                <a:close/>
              </a:path>
              <a:path w="1119505" h="212725">
                <a:moveTo>
                  <a:pt x="208152" y="105932"/>
                </a:moveTo>
                <a:lnTo>
                  <a:pt x="207789" y="106070"/>
                </a:lnTo>
                <a:lnTo>
                  <a:pt x="208152" y="105932"/>
                </a:lnTo>
                <a:close/>
              </a:path>
              <a:path w="1119505" h="212725">
                <a:moveTo>
                  <a:pt x="208552" y="105779"/>
                </a:moveTo>
                <a:lnTo>
                  <a:pt x="208152" y="105932"/>
                </a:lnTo>
                <a:lnTo>
                  <a:pt x="208552" y="105779"/>
                </a:lnTo>
                <a:close/>
              </a:path>
              <a:path w="1119505" h="212725">
                <a:moveTo>
                  <a:pt x="931635" y="105592"/>
                </a:moveTo>
                <a:lnTo>
                  <a:pt x="931953" y="105728"/>
                </a:lnTo>
                <a:lnTo>
                  <a:pt x="931635" y="105592"/>
                </a:lnTo>
                <a:close/>
              </a:path>
              <a:path w="1119505" h="212725">
                <a:moveTo>
                  <a:pt x="997534" y="93229"/>
                </a:moveTo>
                <a:lnTo>
                  <a:pt x="899073" y="93229"/>
                </a:lnTo>
                <a:lnTo>
                  <a:pt x="899779" y="93482"/>
                </a:lnTo>
                <a:lnTo>
                  <a:pt x="931635" y="105592"/>
                </a:lnTo>
                <a:lnTo>
                  <a:pt x="931278" y="105440"/>
                </a:lnTo>
                <a:lnTo>
                  <a:pt x="1021047" y="105440"/>
                </a:lnTo>
                <a:lnTo>
                  <a:pt x="1011267" y="99778"/>
                </a:lnTo>
                <a:lnTo>
                  <a:pt x="997534" y="93229"/>
                </a:lnTo>
                <a:close/>
              </a:path>
              <a:path w="1119505" h="212725">
                <a:moveTo>
                  <a:pt x="240529" y="93593"/>
                </a:moveTo>
                <a:lnTo>
                  <a:pt x="240159" y="93718"/>
                </a:lnTo>
                <a:lnTo>
                  <a:pt x="240529" y="93593"/>
                </a:lnTo>
                <a:close/>
              </a:path>
              <a:path w="1119505" h="212725">
                <a:moveTo>
                  <a:pt x="899433" y="93365"/>
                </a:moveTo>
                <a:lnTo>
                  <a:pt x="899739" y="93482"/>
                </a:lnTo>
                <a:lnTo>
                  <a:pt x="899433" y="93365"/>
                </a:lnTo>
                <a:close/>
              </a:path>
              <a:path w="1119505" h="212725">
                <a:moveTo>
                  <a:pt x="973950" y="82226"/>
                </a:moveTo>
                <a:lnTo>
                  <a:pt x="866213" y="82226"/>
                </a:lnTo>
                <a:lnTo>
                  <a:pt x="866910" y="82445"/>
                </a:lnTo>
                <a:lnTo>
                  <a:pt x="899433" y="93365"/>
                </a:lnTo>
                <a:lnTo>
                  <a:pt x="899073" y="93229"/>
                </a:lnTo>
                <a:lnTo>
                  <a:pt x="997534" y="93229"/>
                </a:lnTo>
                <a:lnTo>
                  <a:pt x="978801" y="84296"/>
                </a:lnTo>
                <a:lnTo>
                  <a:pt x="973950" y="82226"/>
                </a:lnTo>
                <a:close/>
              </a:path>
              <a:path w="1119505" h="212725">
                <a:moveTo>
                  <a:pt x="273919" y="82378"/>
                </a:moveTo>
                <a:lnTo>
                  <a:pt x="273517" y="82496"/>
                </a:lnTo>
                <a:lnTo>
                  <a:pt x="273919" y="82378"/>
                </a:lnTo>
                <a:close/>
              </a:path>
              <a:path w="1119505" h="212725">
                <a:moveTo>
                  <a:pt x="866576" y="82347"/>
                </a:moveTo>
                <a:lnTo>
                  <a:pt x="866868" y="82445"/>
                </a:lnTo>
                <a:lnTo>
                  <a:pt x="866576" y="82347"/>
                </a:lnTo>
                <a:close/>
              </a:path>
              <a:path w="1119505" h="212725">
                <a:moveTo>
                  <a:pt x="951006" y="72435"/>
                </a:moveTo>
                <a:lnTo>
                  <a:pt x="832764" y="72435"/>
                </a:lnTo>
                <a:lnTo>
                  <a:pt x="833454" y="72623"/>
                </a:lnTo>
                <a:lnTo>
                  <a:pt x="866576" y="82347"/>
                </a:lnTo>
                <a:lnTo>
                  <a:pt x="866213" y="82226"/>
                </a:lnTo>
                <a:lnTo>
                  <a:pt x="973950" y="82226"/>
                </a:lnTo>
                <a:lnTo>
                  <a:pt x="951006" y="72435"/>
                </a:lnTo>
                <a:close/>
              </a:path>
              <a:path w="1119505" h="212725">
                <a:moveTo>
                  <a:pt x="833101" y="72534"/>
                </a:moveTo>
                <a:lnTo>
                  <a:pt x="833405" y="72623"/>
                </a:lnTo>
                <a:lnTo>
                  <a:pt x="833101" y="72534"/>
                </a:lnTo>
                <a:close/>
              </a:path>
              <a:path w="1119505" h="212725">
                <a:moveTo>
                  <a:pt x="929058" y="63860"/>
                </a:moveTo>
                <a:lnTo>
                  <a:pt x="798793" y="63860"/>
                </a:lnTo>
                <a:lnTo>
                  <a:pt x="799475" y="64019"/>
                </a:lnTo>
                <a:lnTo>
                  <a:pt x="833101" y="72534"/>
                </a:lnTo>
                <a:lnTo>
                  <a:pt x="832764" y="72435"/>
                </a:lnTo>
                <a:lnTo>
                  <a:pt x="951006" y="72435"/>
                </a:lnTo>
                <a:lnTo>
                  <a:pt x="945878" y="70247"/>
                </a:lnTo>
                <a:lnTo>
                  <a:pt x="929058" y="63860"/>
                </a:lnTo>
                <a:close/>
              </a:path>
              <a:path w="1119505" h="212725">
                <a:moveTo>
                  <a:pt x="799122" y="63943"/>
                </a:moveTo>
                <a:lnTo>
                  <a:pt x="799421" y="64019"/>
                </a:lnTo>
                <a:lnTo>
                  <a:pt x="799122" y="63943"/>
                </a:lnTo>
                <a:close/>
              </a:path>
              <a:path w="1119505" h="212725">
                <a:moveTo>
                  <a:pt x="909343" y="56503"/>
                </a:moveTo>
                <a:lnTo>
                  <a:pt x="764369" y="56503"/>
                </a:lnTo>
                <a:lnTo>
                  <a:pt x="765044" y="56635"/>
                </a:lnTo>
                <a:lnTo>
                  <a:pt x="799122" y="63943"/>
                </a:lnTo>
                <a:lnTo>
                  <a:pt x="798793" y="63860"/>
                </a:lnTo>
                <a:lnTo>
                  <a:pt x="929058" y="63860"/>
                </a:lnTo>
                <a:lnTo>
                  <a:pt x="912248" y="57477"/>
                </a:lnTo>
                <a:lnTo>
                  <a:pt x="909343" y="56503"/>
                </a:lnTo>
                <a:close/>
              </a:path>
              <a:path w="1119505" h="212725">
                <a:moveTo>
                  <a:pt x="764716" y="56577"/>
                </a:moveTo>
                <a:lnTo>
                  <a:pt x="764986" y="56635"/>
                </a:lnTo>
                <a:lnTo>
                  <a:pt x="764716" y="56577"/>
                </a:lnTo>
                <a:close/>
              </a:path>
              <a:path w="1119505" h="212725">
                <a:moveTo>
                  <a:pt x="891049" y="50369"/>
                </a:moveTo>
                <a:lnTo>
                  <a:pt x="729561" y="50369"/>
                </a:lnTo>
                <a:lnTo>
                  <a:pt x="730229" y="50474"/>
                </a:lnTo>
                <a:lnTo>
                  <a:pt x="764716" y="56577"/>
                </a:lnTo>
                <a:lnTo>
                  <a:pt x="764369" y="56503"/>
                </a:lnTo>
                <a:lnTo>
                  <a:pt x="909343" y="56503"/>
                </a:lnTo>
                <a:lnTo>
                  <a:pt x="891049" y="50369"/>
                </a:lnTo>
                <a:close/>
              </a:path>
              <a:path w="1119505" h="212725">
                <a:moveTo>
                  <a:pt x="729885" y="50426"/>
                </a:moveTo>
                <a:lnTo>
                  <a:pt x="730158" y="50474"/>
                </a:lnTo>
                <a:lnTo>
                  <a:pt x="729885" y="50426"/>
                </a:lnTo>
                <a:close/>
              </a:path>
              <a:path w="1119505" h="212725">
                <a:moveTo>
                  <a:pt x="876176" y="45458"/>
                </a:moveTo>
                <a:lnTo>
                  <a:pt x="694435" y="45458"/>
                </a:lnTo>
                <a:lnTo>
                  <a:pt x="695100" y="45539"/>
                </a:lnTo>
                <a:lnTo>
                  <a:pt x="729885" y="50426"/>
                </a:lnTo>
                <a:lnTo>
                  <a:pt x="729561" y="50369"/>
                </a:lnTo>
                <a:lnTo>
                  <a:pt x="891049" y="50369"/>
                </a:lnTo>
                <a:lnTo>
                  <a:pt x="877978" y="45986"/>
                </a:lnTo>
                <a:lnTo>
                  <a:pt x="876176" y="45458"/>
                </a:lnTo>
                <a:close/>
              </a:path>
              <a:path w="1119505" h="212725">
                <a:moveTo>
                  <a:pt x="694769" y="45505"/>
                </a:moveTo>
                <a:lnTo>
                  <a:pt x="695015" y="45539"/>
                </a:lnTo>
                <a:lnTo>
                  <a:pt x="694769" y="45505"/>
                </a:lnTo>
                <a:close/>
              </a:path>
              <a:path w="1119505" h="212725">
                <a:moveTo>
                  <a:pt x="863608" y="41774"/>
                </a:moveTo>
                <a:lnTo>
                  <a:pt x="659061" y="41774"/>
                </a:lnTo>
                <a:lnTo>
                  <a:pt x="659723" y="41831"/>
                </a:lnTo>
                <a:lnTo>
                  <a:pt x="694769" y="45505"/>
                </a:lnTo>
                <a:lnTo>
                  <a:pt x="694435" y="45458"/>
                </a:lnTo>
                <a:lnTo>
                  <a:pt x="876176" y="45458"/>
                </a:lnTo>
                <a:lnTo>
                  <a:pt x="863608" y="41774"/>
                </a:lnTo>
                <a:close/>
              </a:path>
              <a:path w="1119505" h="212725">
                <a:moveTo>
                  <a:pt x="659381" y="41807"/>
                </a:moveTo>
                <a:lnTo>
                  <a:pt x="659608" y="41831"/>
                </a:lnTo>
                <a:lnTo>
                  <a:pt x="659381" y="41807"/>
                </a:lnTo>
                <a:close/>
              </a:path>
              <a:path w="1119505" h="212725">
                <a:moveTo>
                  <a:pt x="623837" y="39340"/>
                </a:moveTo>
                <a:lnTo>
                  <a:pt x="659381" y="41807"/>
                </a:lnTo>
                <a:lnTo>
                  <a:pt x="659061" y="41774"/>
                </a:lnTo>
                <a:lnTo>
                  <a:pt x="863608" y="41774"/>
                </a:lnTo>
                <a:lnTo>
                  <a:pt x="855347" y="39352"/>
                </a:lnTo>
                <a:lnTo>
                  <a:pt x="623837" y="39340"/>
                </a:lnTo>
                <a:close/>
              </a:path>
              <a:path w="1119505" h="212725">
                <a:moveTo>
                  <a:pt x="855230" y="39317"/>
                </a:moveTo>
                <a:lnTo>
                  <a:pt x="623507" y="39317"/>
                </a:lnTo>
                <a:lnTo>
                  <a:pt x="624166" y="39352"/>
                </a:lnTo>
                <a:lnTo>
                  <a:pt x="855347" y="39352"/>
                </a:lnTo>
                <a:close/>
              </a:path>
              <a:path w="1119505" h="212725">
                <a:moveTo>
                  <a:pt x="851054" y="38093"/>
                </a:moveTo>
                <a:lnTo>
                  <a:pt x="587843" y="38093"/>
                </a:lnTo>
                <a:lnTo>
                  <a:pt x="588501" y="38105"/>
                </a:lnTo>
                <a:lnTo>
                  <a:pt x="588173" y="38105"/>
                </a:lnTo>
                <a:lnTo>
                  <a:pt x="623837" y="39340"/>
                </a:lnTo>
                <a:lnTo>
                  <a:pt x="623507" y="39317"/>
                </a:lnTo>
                <a:lnTo>
                  <a:pt x="855230" y="39317"/>
                </a:lnTo>
                <a:lnTo>
                  <a:pt x="851093" y="38105"/>
                </a:lnTo>
                <a:lnTo>
                  <a:pt x="588501" y="38105"/>
                </a:lnTo>
                <a:lnTo>
                  <a:pt x="851092" y="38105"/>
                </a:lnTo>
                <a:close/>
              </a:path>
              <a:path w="1119505" h="212725">
                <a:moveTo>
                  <a:pt x="851036" y="38088"/>
                </a:moveTo>
                <a:lnTo>
                  <a:pt x="552460" y="38100"/>
                </a:lnTo>
                <a:lnTo>
                  <a:pt x="588172" y="38105"/>
                </a:lnTo>
                <a:lnTo>
                  <a:pt x="587843" y="38093"/>
                </a:lnTo>
                <a:lnTo>
                  <a:pt x="851054" y="380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55132" y="3543300"/>
            <a:ext cx="9734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Sample </a:t>
            </a:r>
            <a:r>
              <a:rPr sz="2000" spc="-5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5131" y="4506467"/>
            <a:ext cx="9734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Sample </a:t>
            </a:r>
            <a:r>
              <a:rPr sz="2000" spc="-50" dirty="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86437" y="2268219"/>
            <a:ext cx="3579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Option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2: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Cross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mapping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916935" y="4520184"/>
            <a:ext cx="966469" cy="256540"/>
            <a:chOff x="2916935" y="4520184"/>
            <a:chExt cx="966469" cy="25654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6935" y="4520184"/>
              <a:ext cx="966215" cy="25603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966529" y="455495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33998" y="464988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32255" y="464988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09800" y="455495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226796" y="460213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42893" y="464988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49252" y="460213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546714" y="455495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582730" y="464988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41256" y="460213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52174" y="460213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42893" y="4686453"/>
              <a:ext cx="852805" cy="0"/>
            </a:xfrm>
            <a:custGeom>
              <a:avLst/>
              <a:gdLst/>
              <a:ahLst/>
              <a:cxnLst/>
              <a:rect l="l" t="t" r="r" b="b"/>
              <a:pathLst>
                <a:path w="852804">
                  <a:moveTo>
                    <a:pt x="0" y="0"/>
                  </a:moveTo>
                  <a:lnTo>
                    <a:pt x="852553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2929127" y="4852415"/>
            <a:ext cx="966469" cy="253365"/>
            <a:chOff x="2929127" y="4852415"/>
            <a:chExt cx="966469" cy="253365"/>
          </a:xfrm>
        </p:grpSpPr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29127" y="4852415"/>
              <a:ext cx="966215" cy="25298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977842" y="488650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345313" y="4981433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43570" y="4981433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21114" y="488650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238110" y="4933692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954207" y="4981433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060565" y="4933692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58029" y="488650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94045" y="4981433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652569" y="4933692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63489" y="4933692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954207" y="5018007"/>
              <a:ext cx="852805" cy="0"/>
            </a:xfrm>
            <a:custGeom>
              <a:avLst/>
              <a:gdLst/>
              <a:ahLst/>
              <a:cxnLst/>
              <a:rect l="l" t="t" r="r" b="b"/>
              <a:pathLst>
                <a:path w="852804">
                  <a:moveTo>
                    <a:pt x="0" y="0"/>
                  </a:moveTo>
                  <a:lnTo>
                    <a:pt x="852553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2889504" y="3343655"/>
            <a:ext cx="966469" cy="256540"/>
            <a:chOff x="2889504" y="3343655"/>
            <a:chExt cx="966469" cy="256540"/>
          </a:xfrm>
        </p:grpSpPr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9504" y="3343655"/>
              <a:ext cx="966216" cy="25603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938335" y="3379751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305806" y="347467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104062" y="347467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281607" y="3379751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198604" y="3426934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914700" y="347467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21059" y="3426934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518522" y="3379751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554538" y="347467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613063" y="3426934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423982" y="3426934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914700" y="3511250"/>
              <a:ext cx="852805" cy="0"/>
            </a:xfrm>
            <a:custGeom>
              <a:avLst/>
              <a:gdLst/>
              <a:ahLst/>
              <a:cxnLst/>
              <a:rect l="l" t="t" r="r" b="b"/>
              <a:pathLst>
                <a:path w="852804">
                  <a:moveTo>
                    <a:pt x="0" y="0"/>
                  </a:moveTo>
                  <a:lnTo>
                    <a:pt x="852553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2901695" y="3675888"/>
            <a:ext cx="966469" cy="256540"/>
            <a:chOff x="2901695" y="3675888"/>
            <a:chExt cx="966469" cy="256540"/>
          </a:xfrm>
        </p:grpSpPr>
        <p:pic>
          <p:nvPicPr>
            <p:cNvPr id="65" name="object 6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01695" y="3675888"/>
              <a:ext cx="966216" cy="256031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949649" y="371130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317119" y="380623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115377" y="380623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292921" y="371130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209917" y="375848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926015" y="380623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032372" y="375848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529835" y="371130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565851" y="380623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624376" y="375848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435296" y="375848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26015" y="3842805"/>
              <a:ext cx="852805" cy="0"/>
            </a:xfrm>
            <a:custGeom>
              <a:avLst/>
              <a:gdLst/>
              <a:ahLst/>
              <a:cxnLst/>
              <a:rect l="l" t="t" r="r" b="b"/>
              <a:pathLst>
                <a:path w="852804">
                  <a:moveTo>
                    <a:pt x="0" y="0"/>
                  </a:moveTo>
                  <a:lnTo>
                    <a:pt x="852553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6217439" y="3491484"/>
            <a:ext cx="1221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MAGs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180888" y="3597741"/>
            <a:ext cx="1757680" cy="114300"/>
          </a:xfrm>
          <a:custGeom>
            <a:avLst/>
            <a:gdLst/>
            <a:ahLst/>
            <a:cxnLst/>
            <a:rect l="l" t="t" r="r" b="b"/>
            <a:pathLst>
              <a:path w="1757679" h="114300">
                <a:moveTo>
                  <a:pt x="1643299" y="76199"/>
                </a:moveTo>
                <a:lnTo>
                  <a:pt x="1643299" y="114300"/>
                </a:lnTo>
                <a:lnTo>
                  <a:pt x="1719499" y="76200"/>
                </a:lnTo>
                <a:lnTo>
                  <a:pt x="1643299" y="76199"/>
                </a:lnTo>
                <a:close/>
              </a:path>
              <a:path w="1757679" h="114300">
                <a:moveTo>
                  <a:pt x="1643299" y="38099"/>
                </a:moveTo>
                <a:lnTo>
                  <a:pt x="1643299" y="76199"/>
                </a:lnTo>
                <a:lnTo>
                  <a:pt x="1662352" y="76200"/>
                </a:lnTo>
                <a:lnTo>
                  <a:pt x="1662352" y="38100"/>
                </a:lnTo>
                <a:lnTo>
                  <a:pt x="1643299" y="38099"/>
                </a:lnTo>
                <a:close/>
              </a:path>
              <a:path w="1757679" h="114300">
                <a:moveTo>
                  <a:pt x="1643299" y="0"/>
                </a:moveTo>
                <a:lnTo>
                  <a:pt x="1643299" y="38099"/>
                </a:lnTo>
                <a:lnTo>
                  <a:pt x="1662352" y="38100"/>
                </a:lnTo>
                <a:lnTo>
                  <a:pt x="1662352" y="76200"/>
                </a:lnTo>
                <a:lnTo>
                  <a:pt x="1719502" y="76198"/>
                </a:lnTo>
                <a:lnTo>
                  <a:pt x="1757599" y="57150"/>
                </a:lnTo>
                <a:lnTo>
                  <a:pt x="1643299" y="0"/>
                </a:lnTo>
                <a:close/>
              </a:path>
              <a:path w="1757679" h="114300">
                <a:moveTo>
                  <a:pt x="0" y="38098"/>
                </a:moveTo>
                <a:lnTo>
                  <a:pt x="0" y="76198"/>
                </a:lnTo>
                <a:lnTo>
                  <a:pt x="1643299" y="76199"/>
                </a:lnTo>
                <a:lnTo>
                  <a:pt x="1643299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6217438" y="4506467"/>
            <a:ext cx="1221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MAGs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180888" y="4613474"/>
            <a:ext cx="1757680" cy="114300"/>
          </a:xfrm>
          <a:custGeom>
            <a:avLst/>
            <a:gdLst/>
            <a:ahLst/>
            <a:cxnLst/>
            <a:rect l="l" t="t" r="r" b="b"/>
            <a:pathLst>
              <a:path w="1757679" h="114300">
                <a:moveTo>
                  <a:pt x="1643299" y="0"/>
                </a:moveTo>
                <a:lnTo>
                  <a:pt x="1643299" y="114299"/>
                </a:lnTo>
                <a:lnTo>
                  <a:pt x="1719499" y="76199"/>
                </a:lnTo>
                <a:lnTo>
                  <a:pt x="1662352" y="76199"/>
                </a:lnTo>
                <a:lnTo>
                  <a:pt x="1662352" y="38099"/>
                </a:lnTo>
                <a:lnTo>
                  <a:pt x="1719499" y="38099"/>
                </a:lnTo>
                <a:lnTo>
                  <a:pt x="1643299" y="0"/>
                </a:lnTo>
                <a:close/>
              </a:path>
              <a:path w="1757679" h="114300">
                <a:moveTo>
                  <a:pt x="164329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1643299" y="76199"/>
                </a:lnTo>
                <a:lnTo>
                  <a:pt x="1643299" y="38099"/>
                </a:lnTo>
                <a:close/>
              </a:path>
              <a:path w="1757679" h="114300">
                <a:moveTo>
                  <a:pt x="1719499" y="38099"/>
                </a:moveTo>
                <a:lnTo>
                  <a:pt x="1662352" y="38099"/>
                </a:lnTo>
                <a:lnTo>
                  <a:pt x="1662352" y="76199"/>
                </a:lnTo>
                <a:lnTo>
                  <a:pt x="1719499" y="76199"/>
                </a:lnTo>
                <a:lnTo>
                  <a:pt x="1757599" y="57149"/>
                </a:lnTo>
                <a:lnTo>
                  <a:pt x="1719499" y="3809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19685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Co-abundance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23574" y="3514133"/>
            <a:ext cx="1341120" cy="400050"/>
            <a:chOff x="1323574" y="3514133"/>
            <a:chExt cx="1341120" cy="4000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5879" y="3514343"/>
              <a:ext cx="381000" cy="3992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59606" y="3581774"/>
              <a:ext cx="151765" cy="27305"/>
            </a:xfrm>
            <a:custGeom>
              <a:avLst/>
              <a:gdLst/>
              <a:ahLst/>
              <a:cxnLst/>
              <a:rect l="l" t="t" r="r" b="b"/>
              <a:pathLst>
                <a:path w="151765" h="27304">
                  <a:moveTo>
                    <a:pt x="0" y="0"/>
                  </a:moveTo>
                  <a:lnTo>
                    <a:pt x="151571" y="26727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50941" y="3655816"/>
              <a:ext cx="129539" cy="83820"/>
            </a:xfrm>
            <a:custGeom>
              <a:avLst/>
              <a:gdLst/>
              <a:ahLst/>
              <a:cxnLst/>
              <a:rect l="l" t="t" r="r" b="b"/>
              <a:pathLst>
                <a:path w="129540" h="83820">
                  <a:moveTo>
                    <a:pt x="0" y="83824"/>
                  </a:moveTo>
                  <a:lnTo>
                    <a:pt x="12908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33099" y="3670720"/>
              <a:ext cx="85725" cy="127000"/>
            </a:xfrm>
            <a:custGeom>
              <a:avLst/>
              <a:gdLst/>
              <a:ahLst/>
              <a:cxnLst/>
              <a:rect l="l" t="t" r="r" b="b"/>
              <a:pathLst>
                <a:path w="85725" h="127000">
                  <a:moveTo>
                    <a:pt x="0" y="0"/>
                  </a:moveTo>
                  <a:lnTo>
                    <a:pt x="85397" y="12660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38526" y="352365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74293" y="3557065"/>
              <a:ext cx="990600" cy="102870"/>
            </a:xfrm>
            <a:custGeom>
              <a:avLst/>
              <a:gdLst/>
              <a:ahLst/>
              <a:cxnLst/>
              <a:rect l="l" t="t" r="r" b="b"/>
              <a:pathLst>
                <a:path w="990600" h="102870">
                  <a:moveTo>
                    <a:pt x="955709" y="34289"/>
                  </a:moveTo>
                  <a:lnTo>
                    <a:pt x="921420" y="34289"/>
                  </a:lnTo>
                  <a:lnTo>
                    <a:pt x="921420" y="68579"/>
                  </a:lnTo>
                  <a:lnTo>
                    <a:pt x="909988" y="68581"/>
                  </a:lnTo>
                  <a:lnTo>
                    <a:pt x="887129" y="102869"/>
                  </a:lnTo>
                  <a:lnTo>
                    <a:pt x="989999" y="51434"/>
                  </a:lnTo>
                  <a:lnTo>
                    <a:pt x="955709" y="34289"/>
                  </a:lnTo>
                  <a:close/>
                </a:path>
                <a:path w="990600" h="102870">
                  <a:moveTo>
                    <a:pt x="909989" y="34290"/>
                  </a:moveTo>
                  <a:lnTo>
                    <a:pt x="0" y="34291"/>
                  </a:lnTo>
                  <a:lnTo>
                    <a:pt x="0" y="68581"/>
                  </a:lnTo>
                  <a:lnTo>
                    <a:pt x="909989" y="68579"/>
                  </a:lnTo>
                  <a:lnTo>
                    <a:pt x="921419" y="51434"/>
                  </a:lnTo>
                  <a:lnTo>
                    <a:pt x="909989" y="34290"/>
                  </a:lnTo>
                  <a:close/>
                </a:path>
                <a:path w="990600" h="102870">
                  <a:moveTo>
                    <a:pt x="921420" y="34289"/>
                  </a:moveTo>
                  <a:lnTo>
                    <a:pt x="909989" y="34290"/>
                  </a:lnTo>
                  <a:lnTo>
                    <a:pt x="921419" y="51434"/>
                  </a:lnTo>
                  <a:lnTo>
                    <a:pt x="909989" y="68580"/>
                  </a:lnTo>
                  <a:lnTo>
                    <a:pt x="921420" y="68579"/>
                  </a:lnTo>
                  <a:lnTo>
                    <a:pt x="921420" y="34289"/>
                  </a:lnTo>
                  <a:close/>
                </a:path>
                <a:path w="990600" h="102870">
                  <a:moveTo>
                    <a:pt x="887129" y="0"/>
                  </a:moveTo>
                  <a:lnTo>
                    <a:pt x="909989" y="34290"/>
                  </a:lnTo>
                  <a:lnTo>
                    <a:pt x="955709" y="34289"/>
                  </a:lnTo>
                  <a:lnTo>
                    <a:pt x="8871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414324" y="4506511"/>
            <a:ext cx="5377180" cy="1026794"/>
            <a:chOff x="1414324" y="4506511"/>
            <a:chExt cx="5377180" cy="1026794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367" y="4507992"/>
              <a:ext cx="381000" cy="3962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52111" y="4574154"/>
              <a:ext cx="151765" cy="27305"/>
            </a:xfrm>
            <a:custGeom>
              <a:avLst/>
              <a:gdLst/>
              <a:ahLst/>
              <a:cxnLst/>
              <a:rect l="l" t="t" r="r" b="b"/>
              <a:pathLst>
                <a:path w="151765" h="27304">
                  <a:moveTo>
                    <a:pt x="0" y="0"/>
                  </a:moveTo>
                  <a:lnTo>
                    <a:pt x="151571" y="26727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43447" y="4648195"/>
              <a:ext cx="129539" cy="83820"/>
            </a:xfrm>
            <a:custGeom>
              <a:avLst/>
              <a:gdLst/>
              <a:ahLst/>
              <a:cxnLst/>
              <a:rect l="l" t="t" r="r" b="b"/>
              <a:pathLst>
                <a:path w="129539" h="83820">
                  <a:moveTo>
                    <a:pt x="0" y="83824"/>
                  </a:moveTo>
                  <a:lnTo>
                    <a:pt x="12908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25605" y="4663099"/>
              <a:ext cx="85725" cy="127000"/>
            </a:xfrm>
            <a:custGeom>
              <a:avLst/>
              <a:gdLst/>
              <a:ahLst/>
              <a:cxnLst/>
              <a:rect l="l" t="t" r="r" b="b"/>
              <a:pathLst>
                <a:path w="85725" h="127000">
                  <a:moveTo>
                    <a:pt x="0" y="0"/>
                  </a:moveTo>
                  <a:lnTo>
                    <a:pt x="85397" y="12660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1031" y="451603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4356" y="4619374"/>
              <a:ext cx="989965" cy="102870"/>
            </a:xfrm>
            <a:custGeom>
              <a:avLst/>
              <a:gdLst/>
              <a:ahLst/>
              <a:cxnLst/>
              <a:rect l="l" t="t" r="r" b="b"/>
              <a:pathLst>
                <a:path w="989964" h="102870">
                  <a:moveTo>
                    <a:pt x="955540" y="34289"/>
                  </a:moveTo>
                  <a:lnTo>
                    <a:pt x="921251" y="34289"/>
                  </a:lnTo>
                  <a:lnTo>
                    <a:pt x="921251" y="68580"/>
                  </a:lnTo>
                  <a:lnTo>
                    <a:pt x="909819" y="68581"/>
                  </a:lnTo>
                  <a:lnTo>
                    <a:pt x="886960" y="102869"/>
                  </a:lnTo>
                  <a:lnTo>
                    <a:pt x="989830" y="51435"/>
                  </a:lnTo>
                  <a:lnTo>
                    <a:pt x="955540" y="34289"/>
                  </a:lnTo>
                  <a:close/>
                </a:path>
                <a:path w="989964" h="102870">
                  <a:moveTo>
                    <a:pt x="909820" y="34290"/>
                  </a:moveTo>
                  <a:lnTo>
                    <a:pt x="0" y="34291"/>
                  </a:lnTo>
                  <a:lnTo>
                    <a:pt x="0" y="68581"/>
                  </a:lnTo>
                  <a:lnTo>
                    <a:pt x="909820" y="68580"/>
                  </a:lnTo>
                  <a:lnTo>
                    <a:pt x="921250" y="51435"/>
                  </a:lnTo>
                  <a:lnTo>
                    <a:pt x="909820" y="34290"/>
                  </a:lnTo>
                  <a:close/>
                </a:path>
                <a:path w="989964" h="102870">
                  <a:moveTo>
                    <a:pt x="921251" y="34289"/>
                  </a:moveTo>
                  <a:lnTo>
                    <a:pt x="909820" y="34290"/>
                  </a:lnTo>
                  <a:lnTo>
                    <a:pt x="921250" y="51435"/>
                  </a:lnTo>
                  <a:lnTo>
                    <a:pt x="909820" y="68580"/>
                  </a:lnTo>
                  <a:lnTo>
                    <a:pt x="921251" y="68580"/>
                  </a:lnTo>
                  <a:lnTo>
                    <a:pt x="921251" y="34289"/>
                  </a:lnTo>
                  <a:close/>
                </a:path>
                <a:path w="989964" h="102870">
                  <a:moveTo>
                    <a:pt x="886960" y="0"/>
                  </a:moveTo>
                  <a:lnTo>
                    <a:pt x="909820" y="34290"/>
                  </a:lnTo>
                  <a:lnTo>
                    <a:pt x="955540" y="34289"/>
                  </a:lnTo>
                  <a:lnTo>
                    <a:pt x="8869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9127" y="4852416"/>
              <a:ext cx="966215" cy="25298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977842" y="4886509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45313" y="4981434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43570" y="4981434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21114" y="4886509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38110" y="4933692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54207" y="4981434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60565" y="4933692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58029" y="4886509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94045" y="4981434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52569" y="4933692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463489" y="4933692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54207" y="5018007"/>
              <a:ext cx="852805" cy="0"/>
            </a:xfrm>
            <a:custGeom>
              <a:avLst/>
              <a:gdLst/>
              <a:ahLst/>
              <a:cxnLst/>
              <a:rect l="l" t="t" r="r" b="b"/>
              <a:pathLst>
                <a:path w="852804">
                  <a:moveTo>
                    <a:pt x="0" y="0"/>
                  </a:moveTo>
                  <a:lnTo>
                    <a:pt x="852553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14324" y="4922126"/>
              <a:ext cx="3768725" cy="611505"/>
            </a:xfrm>
            <a:custGeom>
              <a:avLst/>
              <a:gdLst/>
              <a:ahLst/>
              <a:cxnLst/>
              <a:rect l="l" t="t" r="r" b="b"/>
              <a:pathLst>
                <a:path w="3768725" h="611504">
                  <a:moveTo>
                    <a:pt x="31911" y="0"/>
                  </a:moveTo>
                  <a:lnTo>
                    <a:pt x="0" y="20815"/>
                  </a:lnTo>
                  <a:lnTo>
                    <a:pt x="17235" y="47238"/>
                  </a:lnTo>
                  <a:lnTo>
                    <a:pt x="37066" y="73722"/>
                  </a:lnTo>
                  <a:lnTo>
                    <a:pt x="83207" y="125177"/>
                  </a:lnTo>
                  <a:lnTo>
                    <a:pt x="137651" y="174578"/>
                  </a:lnTo>
                  <a:lnTo>
                    <a:pt x="167869" y="198490"/>
                  </a:lnTo>
                  <a:lnTo>
                    <a:pt x="200028" y="221871"/>
                  </a:lnTo>
                  <a:lnTo>
                    <a:pt x="234083" y="244708"/>
                  </a:lnTo>
                  <a:lnTo>
                    <a:pt x="269994" y="266993"/>
                  </a:lnTo>
                  <a:lnTo>
                    <a:pt x="307719" y="288715"/>
                  </a:lnTo>
                  <a:lnTo>
                    <a:pt x="347218" y="309863"/>
                  </a:lnTo>
                  <a:lnTo>
                    <a:pt x="388448" y="330424"/>
                  </a:lnTo>
                  <a:lnTo>
                    <a:pt x="431372" y="350387"/>
                  </a:lnTo>
                  <a:lnTo>
                    <a:pt x="475945" y="369738"/>
                  </a:lnTo>
                  <a:lnTo>
                    <a:pt x="522130" y="388463"/>
                  </a:lnTo>
                  <a:lnTo>
                    <a:pt x="569883" y="406548"/>
                  </a:lnTo>
                  <a:lnTo>
                    <a:pt x="619166" y="423979"/>
                  </a:lnTo>
                  <a:lnTo>
                    <a:pt x="669937" y="440740"/>
                  </a:lnTo>
                  <a:lnTo>
                    <a:pt x="722155" y="456816"/>
                  </a:lnTo>
                  <a:lnTo>
                    <a:pt x="775778" y="472193"/>
                  </a:lnTo>
                  <a:lnTo>
                    <a:pt x="830766" y="486855"/>
                  </a:lnTo>
                  <a:lnTo>
                    <a:pt x="887079" y="500787"/>
                  </a:lnTo>
                  <a:lnTo>
                    <a:pt x="944672" y="513971"/>
                  </a:lnTo>
                  <a:lnTo>
                    <a:pt x="1003508" y="526394"/>
                  </a:lnTo>
                  <a:lnTo>
                    <a:pt x="1063543" y="538039"/>
                  </a:lnTo>
                  <a:lnTo>
                    <a:pt x="1124736" y="548890"/>
                  </a:lnTo>
                  <a:lnTo>
                    <a:pt x="1187115" y="558942"/>
                  </a:lnTo>
                  <a:lnTo>
                    <a:pt x="1314843" y="576516"/>
                  </a:lnTo>
                  <a:lnTo>
                    <a:pt x="1446573" y="590663"/>
                  </a:lnTo>
                  <a:lnTo>
                    <a:pt x="1544134" y="598691"/>
                  </a:lnTo>
                  <a:lnTo>
                    <a:pt x="1641520" y="604707"/>
                  </a:lnTo>
                  <a:lnTo>
                    <a:pt x="1738623" y="608750"/>
                  </a:lnTo>
                  <a:lnTo>
                    <a:pt x="1835299" y="610854"/>
                  </a:lnTo>
                  <a:lnTo>
                    <a:pt x="1931404" y="611055"/>
                  </a:lnTo>
                  <a:lnTo>
                    <a:pt x="2026792" y="609389"/>
                  </a:lnTo>
                  <a:lnTo>
                    <a:pt x="2121320" y="605891"/>
                  </a:lnTo>
                  <a:lnTo>
                    <a:pt x="2214843" y="600596"/>
                  </a:lnTo>
                  <a:lnTo>
                    <a:pt x="2307216" y="593540"/>
                  </a:lnTo>
                  <a:lnTo>
                    <a:pt x="2398297" y="584757"/>
                  </a:lnTo>
                  <a:lnTo>
                    <a:pt x="2487938" y="574281"/>
                  </a:lnTo>
                  <a:lnTo>
                    <a:pt x="2497544" y="572957"/>
                  </a:lnTo>
                  <a:lnTo>
                    <a:pt x="1930924" y="572957"/>
                  </a:lnTo>
                  <a:lnTo>
                    <a:pt x="1931094" y="572954"/>
                  </a:lnTo>
                  <a:lnTo>
                    <a:pt x="1835566" y="572754"/>
                  </a:lnTo>
                  <a:lnTo>
                    <a:pt x="1835707" y="572754"/>
                  </a:lnTo>
                  <a:lnTo>
                    <a:pt x="1739714" y="570663"/>
                  </a:lnTo>
                  <a:lnTo>
                    <a:pt x="1643296" y="566648"/>
                  </a:lnTo>
                  <a:lnTo>
                    <a:pt x="1546678" y="560675"/>
                  </a:lnTo>
                  <a:lnTo>
                    <a:pt x="1449933" y="552710"/>
                  </a:lnTo>
                  <a:lnTo>
                    <a:pt x="1319193" y="538665"/>
                  </a:lnTo>
                  <a:lnTo>
                    <a:pt x="1192527" y="521227"/>
                  </a:lnTo>
                  <a:lnTo>
                    <a:pt x="1130945" y="511299"/>
                  </a:lnTo>
                  <a:lnTo>
                    <a:pt x="1070345" y="500551"/>
                  </a:lnTo>
                  <a:lnTo>
                    <a:pt x="1010917" y="489022"/>
                  </a:lnTo>
                  <a:lnTo>
                    <a:pt x="952713" y="476727"/>
                  </a:lnTo>
                  <a:lnTo>
                    <a:pt x="895743" y="463684"/>
                  </a:lnTo>
                  <a:lnTo>
                    <a:pt x="840083" y="449912"/>
                  </a:lnTo>
                  <a:lnTo>
                    <a:pt x="785766" y="435425"/>
                  </a:lnTo>
                  <a:lnTo>
                    <a:pt x="732834" y="420244"/>
                  </a:lnTo>
                  <a:lnTo>
                    <a:pt x="681332" y="404383"/>
                  </a:lnTo>
                  <a:lnTo>
                    <a:pt x="631300" y="387863"/>
                  </a:lnTo>
                  <a:lnTo>
                    <a:pt x="582785" y="370699"/>
                  </a:lnTo>
                  <a:lnTo>
                    <a:pt x="535829" y="352911"/>
                  </a:lnTo>
                  <a:lnTo>
                    <a:pt x="490476" y="334518"/>
                  </a:lnTo>
                  <a:lnTo>
                    <a:pt x="446769" y="315537"/>
                  </a:lnTo>
                  <a:lnTo>
                    <a:pt x="404751" y="295988"/>
                  </a:lnTo>
                  <a:lnTo>
                    <a:pt x="364468" y="275890"/>
                  </a:lnTo>
                  <a:lnTo>
                    <a:pt x="325963" y="255266"/>
                  </a:lnTo>
                  <a:lnTo>
                    <a:pt x="289279" y="234132"/>
                  </a:lnTo>
                  <a:lnTo>
                    <a:pt x="254459" y="212512"/>
                  </a:lnTo>
                  <a:lnTo>
                    <a:pt x="222164" y="190841"/>
                  </a:lnTo>
                  <a:lnTo>
                    <a:pt x="221548" y="190428"/>
                  </a:lnTo>
                  <a:lnTo>
                    <a:pt x="191235" y="168372"/>
                  </a:lnTo>
                  <a:lnTo>
                    <a:pt x="190588" y="167902"/>
                  </a:lnTo>
                  <a:lnTo>
                    <a:pt x="162299" y="145496"/>
                  </a:lnTo>
                  <a:lnTo>
                    <a:pt x="161624" y="144961"/>
                  </a:lnTo>
                  <a:lnTo>
                    <a:pt x="135396" y="122234"/>
                  </a:lnTo>
                  <a:lnTo>
                    <a:pt x="134693" y="121626"/>
                  </a:lnTo>
                  <a:lnTo>
                    <a:pt x="110566" y="98619"/>
                  </a:lnTo>
                  <a:lnTo>
                    <a:pt x="109838" y="97925"/>
                  </a:lnTo>
                  <a:lnTo>
                    <a:pt x="87844" y="74673"/>
                  </a:lnTo>
                  <a:lnTo>
                    <a:pt x="87097" y="73884"/>
                  </a:lnTo>
                  <a:lnTo>
                    <a:pt x="67267" y="50427"/>
                  </a:lnTo>
                  <a:lnTo>
                    <a:pt x="66508" y="49532"/>
                  </a:lnTo>
                  <a:lnTo>
                    <a:pt x="48859" y="25906"/>
                  </a:lnTo>
                  <a:lnTo>
                    <a:pt x="48102" y="24895"/>
                  </a:lnTo>
                  <a:lnTo>
                    <a:pt x="31911" y="0"/>
                  </a:lnTo>
                  <a:close/>
                </a:path>
                <a:path w="3768725" h="611504">
                  <a:moveTo>
                    <a:pt x="2025758" y="571302"/>
                  </a:moveTo>
                  <a:lnTo>
                    <a:pt x="1930924" y="572957"/>
                  </a:lnTo>
                  <a:lnTo>
                    <a:pt x="2497565" y="572954"/>
                  </a:lnTo>
                  <a:lnTo>
                    <a:pt x="2509509" y="571309"/>
                  </a:lnTo>
                  <a:lnTo>
                    <a:pt x="2025569" y="571309"/>
                  </a:lnTo>
                  <a:lnTo>
                    <a:pt x="2025758" y="571302"/>
                  </a:lnTo>
                  <a:close/>
                </a:path>
                <a:path w="3768725" h="611504">
                  <a:moveTo>
                    <a:pt x="1835722" y="572755"/>
                  </a:moveTo>
                  <a:lnTo>
                    <a:pt x="1835941" y="572759"/>
                  </a:lnTo>
                  <a:lnTo>
                    <a:pt x="1837990" y="572759"/>
                  </a:lnTo>
                  <a:lnTo>
                    <a:pt x="1835722" y="572755"/>
                  </a:lnTo>
                  <a:close/>
                </a:path>
                <a:path w="3768725" h="611504">
                  <a:moveTo>
                    <a:pt x="1835707" y="572754"/>
                  </a:moveTo>
                  <a:lnTo>
                    <a:pt x="1835566" y="572754"/>
                  </a:lnTo>
                  <a:lnTo>
                    <a:pt x="1835722" y="572755"/>
                  </a:lnTo>
                  <a:close/>
                </a:path>
                <a:path w="3768725" h="611504">
                  <a:moveTo>
                    <a:pt x="2534803" y="567824"/>
                  </a:moveTo>
                  <a:lnTo>
                    <a:pt x="2119725" y="567824"/>
                  </a:lnTo>
                  <a:lnTo>
                    <a:pt x="2025758" y="571302"/>
                  </a:lnTo>
                  <a:lnTo>
                    <a:pt x="2025940" y="571299"/>
                  </a:lnTo>
                  <a:lnTo>
                    <a:pt x="2509582" y="571299"/>
                  </a:lnTo>
                  <a:lnTo>
                    <a:pt x="2534803" y="567824"/>
                  </a:lnTo>
                  <a:close/>
                </a:path>
                <a:path w="3768725" h="611504">
                  <a:moveTo>
                    <a:pt x="1739794" y="570666"/>
                  </a:moveTo>
                  <a:lnTo>
                    <a:pt x="1740019" y="570675"/>
                  </a:lnTo>
                  <a:lnTo>
                    <a:pt x="1740224" y="570675"/>
                  </a:lnTo>
                  <a:lnTo>
                    <a:pt x="1739794" y="570666"/>
                  </a:lnTo>
                  <a:close/>
                </a:path>
                <a:path w="3768725" h="611504">
                  <a:moveTo>
                    <a:pt x="1739714" y="570663"/>
                  </a:moveTo>
                  <a:close/>
                </a:path>
                <a:path w="3768725" h="611504">
                  <a:moveTo>
                    <a:pt x="2572957" y="562568"/>
                  </a:moveTo>
                  <a:lnTo>
                    <a:pt x="2212502" y="562568"/>
                  </a:lnTo>
                  <a:lnTo>
                    <a:pt x="2119557" y="567830"/>
                  </a:lnTo>
                  <a:lnTo>
                    <a:pt x="2119725" y="567824"/>
                  </a:lnTo>
                  <a:lnTo>
                    <a:pt x="2534803" y="567824"/>
                  </a:lnTo>
                  <a:lnTo>
                    <a:pt x="2572957" y="562568"/>
                  </a:lnTo>
                  <a:close/>
                </a:path>
                <a:path w="3768725" h="611504">
                  <a:moveTo>
                    <a:pt x="1643459" y="566655"/>
                  </a:moveTo>
                  <a:lnTo>
                    <a:pt x="1643678" y="566668"/>
                  </a:lnTo>
                  <a:lnTo>
                    <a:pt x="1643459" y="566655"/>
                  </a:lnTo>
                  <a:close/>
                </a:path>
                <a:path w="3768725" h="611504">
                  <a:moveTo>
                    <a:pt x="1643349" y="566648"/>
                  </a:moveTo>
                  <a:close/>
                </a:path>
                <a:path w="3768725" h="611504">
                  <a:moveTo>
                    <a:pt x="2617321" y="555565"/>
                  </a:moveTo>
                  <a:lnTo>
                    <a:pt x="2304126" y="555565"/>
                  </a:lnTo>
                  <a:lnTo>
                    <a:pt x="2212339" y="562577"/>
                  </a:lnTo>
                  <a:lnTo>
                    <a:pt x="2212502" y="562568"/>
                  </a:lnTo>
                  <a:lnTo>
                    <a:pt x="2572957" y="562568"/>
                  </a:lnTo>
                  <a:lnTo>
                    <a:pt x="2575999" y="562148"/>
                  </a:lnTo>
                  <a:lnTo>
                    <a:pt x="2617321" y="555565"/>
                  </a:lnTo>
                  <a:close/>
                </a:path>
                <a:path w="3768725" h="611504">
                  <a:moveTo>
                    <a:pt x="1546870" y="560687"/>
                  </a:moveTo>
                  <a:lnTo>
                    <a:pt x="1547065" y="560703"/>
                  </a:lnTo>
                  <a:lnTo>
                    <a:pt x="1546870" y="560687"/>
                  </a:lnTo>
                  <a:close/>
                </a:path>
                <a:path w="3768725" h="611504">
                  <a:moveTo>
                    <a:pt x="1546726" y="560675"/>
                  </a:moveTo>
                  <a:lnTo>
                    <a:pt x="1546870" y="560687"/>
                  </a:lnTo>
                  <a:lnTo>
                    <a:pt x="1546726" y="560675"/>
                  </a:lnTo>
                  <a:close/>
                </a:path>
                <a:path w="3768725" h="611504">
                  <a:moveTo>
                    <a:pt x="2670821" y="546851"/>
                  </a:moveTo>
                  <a:lnTo>
                    <a:pt x="2394447" y="546851"/>
                  </a:lnTo>
                  <a:lnTo>
                    <a:pt x="2303953" y="555578"/>
                  </a:lnTo>
                  <a:lnTo>
                    <a:pt x="2304126" y="555565"/>
                  </a:lnTo>
                  <a:lnTo>
                    <a:pt x="2617321" y="555565"/>
                  </a:lnTo>
                  <a:lnTo>
                    <a:pt x="2662334" y="548393"/>
                  </a:lnTo>
                  <a:lnTo>
                    <a:pt x="2670821" y="546851"/>
                  </a:lnTo>
                  <a:close/>
                </a:path>
                <a:path w="3768725" h="611504">
                  <a:moveTo>
                    <a:pt x="1450178" y="552730"/>
                  </a:moveTo>
                  <a:lnTo>
                    <a:pt x="1450404" y="552754"/>
                  </a:lnTo>
                  <a:lnTo>
                    <a:pt x="1450178" y="552730"/>
                  </a:lnTo>
                  <a:close/>
                </a:path>
                <a:path w="3768725" h="611504">
                  <a:moveTo>
                    <a:pt x="1449990" y="552710"/>
                  </a:moveTo>
                  <a:lnTo>
                    <a:pt x="1450178" y="552730"/>
                  </a:lnTo>
                  <a:lnTo>
                    <a:pt x="1449990" y="552710"/>
                  </a:lnTo>
                  <a:close/>
                </a:path>
                <a:path w="3768725" h="611504">
                  <a:moveTo>
                    <a:pt x="2728014" y="536461"/>
                  </a:moveTo>
                  <a:lnTo>
                    <a:pt x="2483322" y="536461"/>
                  </a:lnTo>
                  <a:lnTo>
                    <a:pt x="2394250" y="546870"/>
                  </a:lnTo>
                  <a:lnTo>
                    <a:pt x="2394447" y="546851"/>
                  </a:lnTo>
                  <a:lnTo>
                    <a:pt x="2670821" y="546851"/>
                  </a:lnTo>
                  <a:lnTo>
                    <a:pt x="2728014" y="536461"/>
                  </a:lnTo>
                  <a:close/>
                </a:path>
                <a:path w="3768725" h="611504">
                  <a:moveTo>
                    <a:pt x="1319491" y="538697"/>
                  </a:moveTo>
                  <a:lnTo>
                    <a:pt x="1319757" y="538734"/>
                  </a:lnTo>
                  <a:lnTo>
                    <a:pt x="1319491" y="538697"/>
                  </a:lnTo>
                  <a:close/>
                </a:path>
                <a:path w="3768725" h="611504">
                  <a:moveTo>
                    <a:pt x="1319258" y="538665"/>
                  </a:moveTo>
                  <a:lnTo>
                    <a:pt x="1319491" y="538697"/>
                  </a:lnTo>
                  <a:lnTo>
                    <a:pt x="1319258" y="538665"/>
                  </a:lnTo>
                  <a:close/>
                </a:path>
                <a:path w="3768725" h="611504">
                  <a:moveTo>
                    <a:pt x="2788839" y="524432"/>
                  </a:moveTo>
                  <a:lnTo>
                    <a:pt x="2570600" y="524432"/>
                  </a:lnTo>
                  <a:lnTo>
                    <a:pt x="2483122" y="536485"/>
                  </a:lnTo>
                  <a:lnTo>
                    <a:pt x="2483322" y="536461"/>
                  </a:lnTo>
                  <a:lnTo>
                    <a:pt x="2728014" y="536461"/>
                  </a:lnTo>
                  <a:lnTo>
                    <a:pt x="2746799" y="533049"/>
                  </a:lnTo>
                  <a:lnTo>
                    <a:pt x="2788839" y="524432"/>
                  </a:lnTo>
                  <a:close/>
                </a:path>
                <a:path w="3768725" h="611504">
                  <a:moveTo>
                    <a:pt x="2852568" y="510800"/>
                  </a:moveTo>
                  <a:lnTo>
                    <a:pt x="2656135" y="510800"/>
                  </a:lnTo>
                  <a:lnTo>
                    <a:pt x="2570431" y="524455"/>
                  </a:lnTo>
                  <a:lnTo>
                    <a:pt x="2570600" y="524432"/>
                  </a:lnTo>
                  <a:lnTo>
                    <a:pt x="2788839" y="524432"/>
                  </a:lnTo>
                  <a:lnTo>
                    <a:pt x="2829250" y="516149"/>
                  </a:lnTo>
                  <a:lnTo>
                    <a:pt x="2852568" y="510800"/>
                  </a:lnTo>
                  <a:close/>
                </a:path>
                <a:path w="3768725" h="611504">
                  <a:moveTo>
                    <a:pt x="1192740" y="521256"/>
                  </a:moveTo>
                  <a:lnTo>
                    <a:pt x="1192960" y="521291"/>
                  </a:lnTo>
                  <a:lnTo>
                    <a:pt x="1192740" y="521256"/>
                  </a:lnTo>
                  <a:close/>
                </a:path>
                <a:path w="3768725" h="611504">
                  <a:moveTo>
                    <a:pt x="1192558" y="521227"/>
                  </a:moveTo>
                  <a:lnTo>
                    <a:pt x="1192740" y="521256"/>
                  </a:lnTo>
                  <a:lnTo>
                    <a:pt x="1192558" y="521227"/>
                  </a:lnTo>
                  <a:close/>
                </a:path>
                <a:path w="3768725" h="611504">
                  <a:moveTo>
                    <a:pt x="1131112" y="511326"/>
                  </a:moveTo>
                  <a:lnTo>
                    <a:pt x="1131252" y="511348"/>
                  </a:lnTo>
                  <a:lnTo>
                    <a:pt x="1131112" y="511326"/>
                  </a:lnTo>
                  <a:close/>
                </a:path>
                <a:path w="3768725" h="611504">
                  <a:moveTo>
                    <a:pt x="1130960" y="511299"/>
                  </a:moveTo>
                  <a:lnTo>
                    <a:pt x="1131112" y="511326"/>
                  </a:lnTo>
                  <a:lnTo>
                    <a:pt x="1130960" y="511299"/>
                  </a:lnTo>
                  <a:close/>
                </a:path>
                <a:path w="3768725" h="611504">
                  <a:moveTo>
                    <a:pt x="2917884" y="495600"/>
                  </a:moveTo>
                  <a:lnTo>
                    <a:pt x="2739778" y="495600"/>
                  </a:lnTo>
                  <a:lnTo>
                    <a:pt x="2655946" y="510830"/>
                  </a:lnTo>
                  <a:lnTo>
                    <a:pt x="2656135" y="510800"/>
                  </a:lnTo>
                  <a:lnTo>
                    <a:pt x="2852568" y="510800"/>
                  </a:lnTo>
                  <a:lnTo>
                    <a:pt x="2909545" y="497729"/>
                  </a:lnTo>
                  <a:lnTo>
                    <a:pt x="2917884" y="495600"/>
                  </a:lnTo>
                  <a:close/>
                </a:path>
                <a:path w="3768725" h="611504">
                  <a:moveTo>
                    <a:pt x="1070510" y="500580"/>
                  </a:moveTo>
                  <a:lnTo>
                    <a:pt x="1070648" y="500607"/>
                  </a:lnTo>
                  <a:lnTo>
                    <a:pt x="1070510" y="500580"/>
                  </a:lnTo>
                  <a:close/>
                </a:path>
                <a:path w="3768725" h="611504">
                  <a:moveTo>
                    <a:pt x="1070359" y="500551"/>
                  </a:moveTo>
                  <a:lnTo>
                    <a:pt x="1070510" y="500580"/>
                  </a:lnTo>
                  <a:lnTo>
                    <a:pt x="1070359" y="500551"/>
                  </a:lnTo>
                  <a:close/>
                </a:path>
                <a:path w="3768725" h="611504">
                  <a:moveTo>
                    <a:pt x="2983433" y="478870"/>
                  </a:moveTo>
                  <a:lnTo>
                    <a:pt x="2821382" y="478870"/>
                  </a:lnTo>
                  <a:lnTo>
                    <a:pt x="2739569" y="495639"/>
                  </a:lnTo>
                  <a:lnTo>
                    <a:pt x="2739778" y="495600"/>
                  </a:lnTo>
                  <a:lnTo>
                    <a:pt x="2917884" y="495600"/>
                  </a:lnTo>
                  <a:lnTo>
                    <a:pt x="2983433" y="478870"/>
                  </a:lnTo>
                  <a:close/>
                </a:path>
                <a:path w="3768725" h="611504">
                  <a:moveTo>
                    <a:pt x="1011088" y="489055"/>
                  </a:moveTo>
                  <a:lnTo>
                    <a:pt x="1011226" y="489084"/>
                  </a:lnTo>
                  <a:lnTo>
                    <a:pt x="1011088" y="489055"/>
                  </a:lnTo>
                  <a:close/>
                </a:path>
                <a:path w="3768725" h="611504">
                  <a:moveTo>
                    <a:pt x="1010931" y="489022"/>
                  </a:moveTo>
                  <a:lnTo>
                    <a:pt x="1011088" y="489055"/>
                  </a:lnTo>
                  <a:lnTo>
                    <a:pt x="1010931" y="489022"/>
                  </a:lnTo>
                  <a:close/>
                </a:path>
                <a:path w="3768725" h="611504">
                  <a:moveTo>
                    <a:pt x="3048279" y="460646"/>
                  </a:moveTo>
                  <a:lnTo>
                    <a:pt x="2900800" y="460646"/>
                  </a:lnTo>
                  <a:lnTo>
                    <a:pt x="2821202" y="478906"/>
                  </a:lnTo>
                  <a:lnTo>
                    <a:pt x="2821382" y="478870"/>
                  </a:lnTo>
                  <a:lnTo>
                    <a:pt x="2983433" y="478870"/>
                  </a:lnTo>
                  <a:lnTo>
                    <a:pt x="2987542" y="477820"/>
                  </a:lnTo>
                  <a:lnTo>
                    <a:pt x="3048279" y="460646"/>
                  </a:lnTo>
                  <a:close/>
                </a:path>
                <a:path w="3768725" h="611504">
                  <a:moveTo>
                    <a:pt x="952830" y="476754"/>
                  </a:moveTo>
                  <a:lnTo>
                    <a:pt x="953018" y="476797"/>
                  </a:lnTo>
                  <a:lnTo>
                    <a:pt x="952830" y="476754"/>
                  </a:lnTo>
                  <a:close/>
                </a:path>
                <a:path w="3768725" h="611504">
                  <a:moveTo>
                    <a:pt x="952713" y="476727"/>
                  </a:moveTo>
                  <a:close/>
                </a:path>
                <a:path w="3768725" h="611504">
                  <a:moveTo>
                    <a:pt x="895887" y="463717"/>
                  </a:moveTo>
                  <a:lnTo>
                    <a:pt x="896067" y="463762"/>
                  </a:lnTo>
                  <a:lnTo>
                    <a:pt x="895887" y="463717"/>
                  </a:lnTo>
                  <a:close/>
                </a:path>
                <a:path w="3768725" h="611504">
                  <a:moveTo>
                    <a:pt x="895754" y="463684"/>
                  </a:moveTo>
                  <a:lnTo>
                    <a:pt x="895887" y="463717"/>
                  </a:lnTo>
                  <a:lnTo>
                    <a:pt x="895754" y="463684"/>
                  </a:lnTo>
                  <a:close/>
                </a:path>
                <a:path w="3768725" h="611504">
                  <a:moveTo>
                    <a:pt x="3112705" y="440965"/>
                  </a:moveTo>
                  <a:lnTo>
                    <a:pt x="2977882" y="440965"/>
                  </a:lnTo>
                  <a:lnTo>
                    <a:pt x="2900561" y="460701"/>
                  </a:lnTo>
                  <a:lnTo>
                    <a:pt x="2900800" y="460646"/>
                  </a:lnTo>
                  <a:lnTo>
                    <a:pt x="3048279" y="460646"/>
                  </a:lnTo>
                  <a:lnTo>
                    <a:pt x="3063096" y="456457"/>
                  </a:lnTo>
                  <a:lnTo>
                    <a:pt x="3112705" y="440965"/>
                  </a:lnTo>
                  <a:close/>
                </a:path>
                <a:path w="3768725" h="611504">
                  <a:moveTo>
                    <a:pt x="840289" y="449963"/>
                  </a:moveTo>
                  <a:lnTo>
                    <a:pt x="840417" y="449997"/>
                  </a:lnTo>
                  <a:lnTo>
                    <a:pt x="840289" y="449963"/>
                  </a:lnTo>
                  <a:close/>
                </a:path>
                <a:path w="3768725" h="611504">
                  <a:moveTo>
                    <a:pt x="840098" y="449912"/>
                  </a:moveTo>
                  <a:lnTo>
                    <a:pt x="840289" y="449963"/>
                  </a:lnTo>
                  <a:lnTo>
                    <a:pt x="840098" y="449912"/>
                  </a:lnTo>
                  <a:close/>
                </a:path>
                <a:path w="3768725" h="611504">
                  <a:moveTo>
                    <a:pt x="3176169" y="419865"/>
                  </a:moveTo>
                  <a:lnTo>
                    <a:pt x="3052480" y="419865"/>
                  </a:lnTo>
                  <a:lnTo>
                    <a:pt x="2977655" y="441023"/>
                  </a:lnTo>
                  <a:lnTo>
                    <a:pt x="2977882" y="440965"/>
                  </a:lnTo>
                  <a:lnTo>
                    <a:pt x="3112705" y="440965"/>
                  </a:lnTo>
                  <a:lnTo>
                    <a:pt x="3136065" y="433670"/>
                  </a:lnTo>
                  <a:lnTo>
                    <a:pt x="3176169" y="419865"/>
                  </a:lnTo>
                  <a:close/>
                </a:path>
                <a:path w="3768725" h="611504">
                  <a:moveTo>
                    <a:pt x="785919" y="435466"/>
                  </a:moveTo>
                  <a:lnTo>
                    <a:pt x="786109" y="435521"/>
                  </a:lnTo>
                  <a:lnTo>
                    <a:pt x="785919" y="435466"/>
                  </a:lnTo>
                  <a:close/>
                </a:path>
                <a:path w="3768725" h="611504">
                  <a:moveTo>
                    <a:pt x="785777" y="435425"/>
                  </a:moveTo>
                  <a:lnTo>
                    <a:pt x="785919" y="435466"/>
                  </a:lnTo>
                  <a:lnTo>
                    <a:pt x="785777" y="435425"/>
                  </a:lnTo>
                  <a:close/>
                </a:path>
                <a:path w="3768725" h="611504">
                  <a:moveTo>
                    <a:pt x="733008" y="420294"/>
                  </a:moveTo>
                  <a:lnTo>
                    <a:pt x="733188" y="420349"/>
                  </a:lnTo>
                  <a:lnTo>
                    <a:pt x="733008" y="420294"/>
                  </a:lnTo>
                  <a:close/>
                </a:path>
                <a:path w="3768725" h="611504">
                  <a:moveTo>
                    <a:pt x="732846" y="420244"/>
                  </a:moveTo>
                  <a:lnTo>
                    <a:pt x="733008" y="420294"/>
                  </a:lnTo>
                  <a:lnTo>
                    <a:pt x="732846" y="420244"/>
                  </a:lnTo>
                  <a:close/>
                </a:path>
                <a:path w="3768725" h="611504">
                  <a:moveTo>
                    <a:pt x="3238244" y="397384"/>
                  </a:moveTo>
                  <a:lnTo>
                    <a:pt x="3124446" y="397384"/>
                  </a:lnTo>
                  <a:lnTo>
                    <a:pt x="3052231" y="419936"/>
                  </a:lnTo>
                  <a:lnTo>
                    <a:pt x="3052480" y="419865"/>
                  </a:lnTo>
                  <a:lnTo>
                    <a:pt x="3176169" y="419865"/>
                  </a:lnTo>
                  <a:lnTo>
                    <a:pt x="3206308" y="409491"/>
                  </a:lnTo>
                  <a:lnTo>
                    <a:pt x="3238244" y="397384"/>
                  </a:lnTo>
                  <a:close/>
                </a:path>
                <a:path w="3768725" h="611504">
                  <a:moveTo>
                    <a:pt x="681507" y="404437"/>
                  </a:moveTo>
                  <a:lnTo>
                    <a:pt x="681697" y="404500"/>
                  </a:lnTo>
                  <a:lnTo>
                    <a:pt x="681507" y="404437"/>
                  </a:lnTo>
                  <a:close/>
                </a:path>
                <a:path w="3768725" h="611504">
                  <a:moveTo>
                    <a:pt x="681343" y="404383"/>
                  </a:moveTo>
                  <a:lnTo>
                    <a:pt x="681507" y="404437"/>
                  </a:lnTo>
                  <a:lnTo>
                    <a:pt x="681343" y="404383"/>
                  </a:lnTo>
                  <a:close/>
                </a:path>
                <a:path w="3768725" h="611504">
                  <a:moveTo>
                    <a:pt x="3298563" y="373561"/>
                  </a:moveTo>
                  <a:lnTo>
                    <a:pt x="3193629" y="373561"/>
                  </a:lnTo>
                  <a:lnTo>
                    <a:pt x="3124188" y="397464"/>
                  </a:lnTo>
                  <a:lnTo>
                    <a:pt x="3124446" y="397384"/>
                  </a:lnTo>
                  <a:lnTo>
                    <a:pt x="3238244" y="397384"/>
                  </a:lnTo>
                  <a:lnTo>
                    <a:pt x="3273681" y="383950"/>
                  </a:lnTo>
                  <a:lnTo>
                    <a:pt x="3298563" y="373561"/>
                  </a:lnTo>
                  <a:close/>
                </a:path>
                <a:path w="3768725" h="611504">
                  <a:moveTo>
                    <a:pt x="631521" y="387936"/>
                  </a:moveTo>
                  <a:lnTo>
                    <a:pt x="631681" y="387992"/>
                  </a:lnTo>
                  <a:lnTo>
                    <a:pt x="631521" y="387936"/>
                  </a:lnTo>
                  <a:close/>
                </a:path>
                <a:path w="3768725" h="611504">
                  <a:moveTo>
                    <a:pt x="631315" y="387863"/>
                  </a:moveTo>
                  <a:lnTo>
                    <a:pt x="631521" y="387936"/>
                  </a:lnTo>
                  <a:lnTo>
                    <a:pt x="631315" y="387863"/>
                  </a:lnTo>
                  <a:close/>
                </a:path>
                <a:path w="3768725" h="611504">
                  <a:moveTo>
                    <a:pt x="3356814" y="348437"/>
                  </a:moveTo>
                  <a:lnTo>
                    <a:pt x="3259880" y="348437"/>
                  </a:lnTo>
                  <a:lnTo>
                    <a:pt x="3193341" y="373660"/>
                  </a:lnTo>
                  <a:lnTo>
                    <a:pt x="3193629" y="373561"/>
                  </a:lnTo>
                  <a:lnTo>
                    <a:pt x="3298563" y="373561"/>
                  </a:lnTo>
                  <a:lnTo>
                    <a:pt x="3338046" y="357077"/>
                  </a:lnTo>
                  <a:lnTo>
                    <a:pt x="3356814" y="348437"/>
                  </a:lnTo>
                  <a:close/>
                </a:path>
                <a:path w="3768725" h="611504">
                  <a:moveTo>
                    <a:pt x="582976" y="370766"/>
                  </a:moveTo>
                  <a:lnTo>
                    <a:pt x="583180" y="370843"/>
                  </a:lnTo>
                  <a:lnTo>
                    <a:pt x="582976" y="370766"/>
                  </a:lnTo>
                  <a:close/>
                </a:path>
                <a:path w="3768725" h="611504">
                  <a:moveTo>
                    <a:pt x="582797" y="370699"/>
                  </a:moveTo>
                  <a:lnTo>
                    <a:pt x="582976" y="370766"/>
                  </a:lnTo>
                  <a:lnTo>
                    <a:pt x="582797" y="370699"/>
                  </a:lnTo>
                  <a:close/>
                </a:path>
                <a:path w="3768725" h="611504">
                  <a:moveTo>
                    <a:pt x="536036" y="352989"/>
                  </a:moveTo>
                  <a:lnTo>
                    <a:pt x="536240" y="353072"/>
                  </a:lnTo>
                  <a:lnTo>
                    <a:pt x="536036" y="352989"/>
                  </a:lnTo>
                  <a:close/>
                </a:path>
                <a:path w="3768725" h="611504">
                  <a:moveTo>
                    <a:pt x="535843" y="352911"/>
                  </a:moveTo>
                  <a:lnTo>
                    <a:pt x="536036" y="352989"/>
                  </a:lnTo>
                  <a:lnTo>
                    <a:pt x="535843" y="352911"/>
                  </a:lnTo>
                  <a:close/>
                </a:path>
                <a:path w="3768725" h="611504">
                  <a:moveTo>
                    <a:pt x="3412723" y="322050"/>
                  </a:moveTo>
                  <a:lnTo>
                    <a:pt x="3323050" y="322050"/>
                  </a:lnTo>
                  <a:lnTo>
                    <a:pt x="3259586" y="348548"/>
                  </a:lnTo>
                  <a:lnTo>
                    <a:pt x="3259880" y="348437"/>
                  </a:lnTo>
                  <a:lnTo>
                    <a:pt x="3356814" y="348437"/>
                  </a:lnTo>
                  <a:lnTo>
                    <a:pt x="3399259" y="328898"/>
                  </a:lnTo>
                  <a:lnTo>
                    <a:pt x="3412723" y="322050"/>
                  </a:lnTo>
                  <a:close/>
                </a:path>
                <a:path w="3768725" h="611504">
                  <a:moveTo>
                    <a:pt x="490666" y="334595"/>
                  </a:moveTo>
                  <a:lnTo>
                    <a:pt x="490904" y="334698"/>
                  </a:lnTo>
                  <a:lnTo>
                    <a:pt x="490666" y="334595"/>
                  </a:lnTo>
                  <a:close/>
                </a:path>
                <a:path w="3768725" h="611504">
                  <a:moveTo>
                    <a:pt x="490489" y="334518"/>
                  </a:moveTo>
                  <a:lnTo>
                    <a:pt x="490666" y="334595"/>
                  </a:lnTo>
                  <a:lnTo>
                    <a:pt x="490489" y="334518"/>
                  </a:lnTo>
                  <a:close/>
                </a:path>
                <a:path w="3768725" h="611504">
                  <a:moveTo>
                    <a:pt x="3466040" y="294445"/>
                  </a:moveTo>
                  <a:lnTo>
                    <a:pt x="3382989" y="294445"/>
                  </a:lnTo>
                  <a:lnTo>
                    <a:pt x="3382318" y="294769"/>
                  </a:lnTo>
                  <a:lnTo>
                    <a:pt x="3322725" y="322185"/>
                  </a:lnTo>
                  <a:lnTo>
                    <a:pt x="3323050" y="322050"/>
                  </a:lnTo>
                  <a:lnTo>
                    <a:pt x="3412723" y="322050"/>
                  </a:lnTo>
                  <a:lnTo>
                    <a:pt x="3457180" y="299440"/>
                  </a:lnTo>
                  <a:lnTo>
                    <a:pt x="3466040" y="294445"/>
                  </a:lnTo>
                  <a:close/>
                </a:path>
                <a:path w="3768725" h="611504">
                  <a:moveTo>
                    <a:pt x="447003" y="315639"/>
                  </a:moveTo>
                  <a:lnTo>
                    <a:pt x="447216" y="315738"/>
                  </a:lnTo>
                  <a:lnTo>
                    <a:pt x="447003" y="315639"/>
                  </a:lnTo>
                  <a:close/>
                </a:path>
                <a:path w="3768725" h="611504">
                  <a:moveTo>
                    <a:pt x="446785" y="315537"/>
                  </a:moveTo>
                  <a:lnTo>
                    <a:pt x="447003" y="315639"/>
                  </a:lnTo>
                  <a:lnTo>
                    <a:pt x="446785" y="315537"/>
                  </a:lnTo>
                  <a:close/>
                </a:path>
                <a:path w="3768725" h="611504">
                  <a:moveTo>
                    <a:pt x="405016" y="296112"/>
                  </a:moveTo>
                  <a:lnTo>
                    <a:pt x="405220" y="296213"/>
                  </a:lnTo>
                  <a:lnTo>
                    <a:pt x="405016" y="296112"/>
                  </a:lnTo>
                  <a:close/>
                </a:path>
                <a:path w="3768725" h="611504">
                  <a:moveTo>
                    <a:pt x="404769" y="295988"/>
                  </a:moveTo>
                  <a:lnTo>
                    <a:pt x="405016" y="296112"/>
                  </a:lnTo>
                  <a:lnTo>
                    <a:pt x="404769" y="295988"/>
                  </a:lnTo>
                  <a:close/>
                </a:path>
                <a:path w="3768725" h="611504">
                  <a:moveTo>
                    <a:pt x="3382633" y="294609"/>
                  </a:moveTo>
                  <a:lnTo>
                    <a:pt x="3382285" y="294769"/>
                  </a:lnTo>
                  <a:lnTo>
                    <a:pt x="3382633" y="294609"/>
                  </a:lnTo>
                  <a:close/>
                </a:path>
                <a:path w="3768725" h="611504">
                  <a:moveTo>
                    <a:pt x="3516545" y="265664"/>
                  </a:moveTo>
                  <a:lnTo>
                    <a:pt x="3439544" y="265664"/>
                  </a:lnTo>
                  <a:lnTo>
                    <a:pt x="3438825" y="266049"/>
                  </a:lnTo>
                  <a:lnTo>
                    <a:pt x="3382633" y="294609"/>
                  </a:lnTo>
                  <a:lnTo>
                    <a:pt x="3382989" y="294445"/>
                  </a:lnTo>
                  <a:lnTo>
                    <a:pt x="3466040" y="294445"/>
                  </a:lnTo>
                  <a:lnTo>
                    <a:pt x="3511668" y="268725"/>
                  </a:lnTo>
                  <a:lnTo>
                    <a:pt x="3516545" y="265664"/>
                  </a:lnTo>
                  <a:close/>
                </a:path>
                <a:path w="3768725" h="611504">
                  <a:moveTo>
                    <a:pt x="364699" y="276006"/>
                  </a:moveTo>
                  <a:lnTo>
                    <a:pt x="364958" y="276144"/>
                  </a:lnTo>
                  <a:lnTo>
                    <a:pt x="364699" y="276006"/>
                  </a:lnTo>
                  <a:close/>
                </a:path>
                <a:path w="3768725" h="611504">
                  <a:moveTo>
                    <a:pt x="364484" y="275890"/>
                  </a:moveTo>
                  <a:lnTo>
                    <a:pt x="364699" y="276006"/>
                  </a:lnTo>
                  <a:lnTo>
                    <a:pt x="364484" y="275890"/>
                  </a:lnTo>
                  <a:close/>
                </a:path>
                <a:path w="3768725" h="611504">
                  <a:moveTo>
                    <a:pt x="3439174" y="265853"/>
                  </a:moveTo>
                  <a:lnTo>
                    <a:pt x="3438788" y="266049"/>
                  </a:lnTo>
                  <a:lnTo>
                    <a:pt x="3439174" y="265853"/>
                  </a:lnTo>
                  <a:close/>
                </a:path>
                <a:path w="3768725" h="611504">
                  <a:moveTo>
                    <a:pt x="3564028" y="235756"/>
                  </a:moveTo>
                  <a:lnTo>
                    <a:pt x="3492567" y="235756"/>
                  </a:lnTo>
                  <a:lnTo>
                    <a:pt x="3491796" y="236214"/>
                  </a:lnTo>
                  <a:lnTo>
                    <a:pt x="3439174" y="265853"/>
                  </a:lnTo>
                  <a:lnTo>
                    <a:pt x="3439544" y="265664"/>
                  </a:lnTo>
                  <a:lnTo>
                    <a:pt x="3516545" y="265664"/>
                  </a:lnTo>
                  <a:lnTo>
                    <a:pt x="3562581" y="236773"/>
                  </a:lnTo>
                  <a:lnTo>
                    <a:pt x="3564028" y="235756"/>
                  </a:lnTo>
                  <a:close/>
                </a:path>
                <a:path w="3768725" h="611504">
                  <a:moveTo>
                    <a:pt x="326234" y="255411"/>
                  </a:moveTo>
                  <a:lnTo>
                    <a:pt x="326476" y="255550"/>
                  </a:lnTo>
                  <a:lnTo>
                    <a:pt x="326234" y="255411"/>
                  </a:lnTo>
                  <a:close/>
                </a:path>
                <a:path w="3768725" h="611504">
                  <a:moveTo>
                    <a:pt x="325982" y="255266"/>
                  </a:moveTo>
                  <a:lnTo>
                    <a:pt x="326234" y="255411"/>
                  </a:lnTo>
                  <a:lnTo>
                    <a:pt x="325982" y="255266"/>
                  </a:lnTo>
                  <a:close/>
                </a:path>
                <a:path w="3768725" h="611504">
                  <a:moveTo>
                    <a:pt x="3492171" y="235979"/>
                  </a:moveTo>
                  <a:lnTo>
                    <a:pt x="3491753" y="236214"/>
                  </a:lnTo>
                  <a:lnTo>
                    <a:pt x="3492171" y="235979"/>
                  </a:lnTo>
                  <a:close/>
                </a:path>
                <a:path w="3768725" h="611504">
                  <a:moveTo>
                    <a:pt x="3608118" y="204767"/>
                  </a:moveTo>
                  <a:lnTo>
                    <a:pt x="3541906" y="204767"/>
                  </a:lnTo>
                  <a:lnTo>
                    <a:pt x="3541078" y="205317"/>
                  </a:lnTo>
                  <a:lnTo>
                    <a:pt x="3492171" y="235979"/>
                  </a:lnTo>
                  <a:lnTo>
                    <a:pt x="3492567" y="235756"/>
                  </a:lnTo>
                  <a:lnTo>
                    <a:pt x="3564028" y="235756"/>
                  </a:lnTo>
                  <a:lnTo>
                    <a:pt x="3608118" y="204767"/>
                  </a:lnTo>
                  <a:close/>
                </a:path>
                <a:path w="3768725" h="611504">
                  <a:moveTo>
                    <a:pt x="289538" y="234281"/>
                  </a:moveTo>
                  <a:lnTo>
                    <a:pt x="289817" y="234454"/>
                  </a:lnTo>
                  <a:lnTo>
                    <a:pt x="289538" y="234281"/>
                  </a:lnTo>
                  <a:close/>
                </a:path>
                <a:path w="3768725" h="611504">
                  <a:moveTo>
                    <a:pt x="289297" y="234132"/>
                  </a:moveTo>
                  <a:lnTo>
                    <a:pt x="289538" y="234281"/>
                  </a:lnTo>
                  <a:lnTo>
                    <a:pt x="289297" y="234132"/>
                  </a:lnTo>
                  <a:close/>
                </a:path>
                <a:path w="3768725" h="611504">
                  <a:moveTo>
                    <a:pt x="254749" y="212692"/>
                  </a:moveTo>
                  <a:lnTo>
                    <a:pt x="255024" y="212877"/>
                  </a:lnTo>
                  <a:lnTo>
                    <a:pt x="254749" y="212692"/>
                  </a:lnTo>
                  <a:close/>
                </a:path>
                <a:path w="3768725" h="611504">
                  <a:moveTo>
                    <a:pt x="254481" y="212512"/>
                  </a:moveTo>
                  <a:lnTo>
                    <a:pt x="254749" y="212692"/>
                  </a:lnTo>
                  <a:lnTo>
                    <a:pt x="254481" y="212512"/>
                  </a:lnTo>
                  <a:close/>
                </a:path>
                <a:path w="3768725" h="611504">
                  <a:moveTo>
                    <a:pt x="3541480" y="205034"/>
                  </a:moveTo>
                  <a:lnTo>
                    <a:pt x="3541030" y="205317"/>
                  </a:lnTo>
                  <a:lnTo>
                    <a:pt x="3541480" y="205034"/>
                  </a:lnTo>
                  <a:close/>
                </a:path>
                <a:path w="3768725" h="611504">
                  <a:moveTo>
                    <a:pt x="3541906" y="204767"/>
                  </a:moveTo>
                  <a:lnTo>
                    <a:pt x="3541480" y="205034"/>
                  </a:lnTo>
                  <a:lnTo>
                    <a:pt x="3541078" y="205317"/>
                  </a:lnTo>
                  <a:lnTo>
                    <a:pt x="3541906" y="204767"/>
                  </a:lnTo>
                  <a:close/>
                </a:path>
                <a:path w="3768725" h="611504">
                  <a:moveTo>
                    <a:pt x="3648663" y="172750"/>
                  </a:moveTo>
                  <a:lnTo>
                    <a:pt x="3587414" y="172750"/>
                  </a:lnTo>
                  <a:lnTo>
                    <a:pt x="3586529" y="173412"/>
                  </a:lnTo>
                  <a:lnTo>
                    <a:pt x="3541480" y="205034"/>
                  </a:lnTo>
                  <a:lnTo>
                    <a:pt x="3541906" y="204767"/>
                  </a:lnTo>
                  <a:lnTo>
                    <a:pt x="3608118" y="204767"/>
                  </a:lnTo>
                  <a:lnTo>
                    <a:pt x="3609775" y="203602"/>
                  </a:lnTo>
                  <a:lnTo>
                    <a:pt x="3648663" y="172750"/>
                  </a:lnTo>
                  <a:close/>
                </a:path>
                <a:path w="3768725" h="611504">
                  <a:moveTo>
                    <a:pt x="221859" y="190636"/>
                  </a:moveTo>
                  <a:lnTo>
                    <a:pt x="222140" y="190841"/>
                  </a:lnTo>
                  <a:lnTo>
                    <a:pt x="221859" y="190636"/>
                  </a:lnTo>
                  <a:close/>
                </a:path>
                <a:path w="3768725" h="611504">
                  <a:moveTo>
                    <a:pt x="221573" y="190428"/>
                  </a:moveTo>
                  <a:lnTo>
                    <a:pt x="221859" y="190636"/>
                  </a:lnTo>
                  <a:lnTo>
                    <a:pt x="221573" y="190428"/>
                  </a:lnTo>
                  <a:close/>
                </a:path>
                <a:path w="3768725" h="611504">
                  <a:moveTo>
                    <a:pt x="3586965" y="173065"/>
                  </a:moveTo>
                  <a:lnTo>
                    <a:pt x="3586473" y="173412"/>
                  </a:lnTo>
                  <a:lnTo>
                    <a:pt x="3586965" y="173065"/>
                  </a:lnTo>
                  <a:close/>
                </a:path>
                <a:path w="3768725" h="611504">
                  <a:moveTo>
                    <a:pt x="3587414" y="172750"/>
                  </a:moveTo>
                  <a:lnTo>
                    <a:pt x="3586965" y="173065"/>
                  </a:lnTo>
                  <a:lnTo>
                    <a:pt x="3586529" y="173412"/>
                  </a:lnTo>
                  <a:lnTo>
                    <a:pt x="3587414" y="172750"/>
                  </a:lnTo>
                  <a:close/>
                </a:path>
                <a:path w="3768725" h="611504">
                  <a:moveTo>
                    <a:pt x="3685669" y="139760"/>
                  </a:moveTo>
                  <a:lnTo>
                    <a:pt x="3628942" y="139760"/>
                  </a:lnTo>
                  <a:lnTo>
                    <a:pt x="3628001" y="140559"/>
                  </a:lnTo>
                  <a:lnTo>
                    <a:pt x="3586965" y="173065"/>
                  </a:lnTo>
                  <a:lnTo>
                    <a:pt x="3587414" y="172750"/>
                  </a:lnTo>
                  <a:lnTo>
                    <a:pt x="3648663" y="172750"/>
                  </a:lnTo>
                  <a:lnTo>
                    <a:pt x="3653106" y="169224"/>
                  </a:lnTo>
                  <a:lnTo>
                    <a:pt x="3685669" y="139760"/>
                  </a:lnTo>
                  <a:close/>
                </a:path>
                <a:path w="3768725" h="611504">
                  <a:moveTo>
                    <a:pt x="190908" y="168135"/>
                  </a:moveTo>
                  <a:lnTo>
                    <a:pt x="191208" y="168372"/>
                  </a:lnTo>
                  <a:lnTo>
                    <a:pt x="190908" y="168135"/>
                  </a:lnTo>
                  <a:close/>
                </a:path>
                <a:path w="3768725" h="611504">
                  <a:moveTo>
                    <a:pt x="190614" y="167902"/>
                  </a:moveTo>
                  <a:lnTo>
                    <a:pt x="190908" y="168135"/>
                  </a:lnTo>
                  <a:lnTo>
                    <a:pt x="190614" y="167902"/>
                  </a:lnTo>
                  <a:close/>
                </a:path>
                <a:path w="3768725" h="611504">
                  <a:moveTo>
                    <a:pt x="161944" y="145215"/>
                  </a:moveTo>
                  <a:lnTo>
                    <a:pt x="162269" y="145496"/>
                  </a:lnTo>
                  <a:lnTo>
                    <a:pt x="161944" y="145215"/>
                  </a:lnTo>
                  <a:close/>
                </a:path>
                <a:path w="3768725" h="611504">
                  <a:moveTo>
                    <a:pt x="161651" y="144961"/>
                  </a:moveTo>
                  <a:lnTo>
                    <a:pt x="161944" y="145215"/>
                  </a:lnTo>
                  <a:lnTo>
                    <a:pt x="161651" y="144961"/>
                  </a:lnTo>
                  <a:close/>
                </a:path>
                <a:path w="3768725" h="611504">
                  <a:moveTo>
                    <a:pt x="3628469" y="140136"/>
                  </a:moveTo>
                  <a:lnTo>
                    <a:pt x="3627935" y="140559"/>
                  </a:lnTo>
                  <a:lnTo>
                    <a:pt x="3628469" y="140136"/>
                  </a:lnTo>
                  <a:close/>
                </a:path>
                <a:path w="3768725" h="611504">
                  <a:moveTo>
                    <a:pt x="3628942" y="139760"/>
                  </a:moveTo>
                  <a:lnTo>
                    <a:pt x="3628469" y="140136"/>
                  </a:lnTo>
                  <a:lnTo>
                    <a:pt x="3628001" y="140559"/>
                  </a:lnTo>
                  <a:lnTo>
                    <a:pt x="3628942" y="139760"/>
                  </a:lnTo>
                  <a:close/>
                </a:path>
                <a:path w="3768725" h="611504">
                  <a:moveTo>
                    <a:pt x="3665546" y="106585"/>
                  </a:moveTo>
                  <a:lnTo>
                    <a:pt x="3628469" y="140136"/>
                  </a:lnTo>
                  <a:lnTo>
                    <a:pt x="3628942" y="139760"/>
                  </a:lnTo>
                  <a:lnTo>
                    <a:pt x="3685669" y="139760"/>
                  </a:lnTo>
                  <a:lnTo>
                    <a:pt x="3692718" y="133383"/>
                  </a:lnTo>
                  <a:lnTo>
                    <a:pt x="3712253" y="111166"/>
                  </a:lnTo>
                  <a:lnTo>
                    <a:pt x="3707423" y="107406"/>
                  </a:lnTo>
                  <a:lnTo>
                    <a:pt x="3664825" y="107406"/>
                  </a:lnTo>
                  <a:lnTo>
                    <a:pt x="3665546" y="106585"/>
                  </a:lnTo>
                  <a:close/>
                </a:path>
                <a:path w="3768725" h="611504">
                  <a:moveTo>
                    <a:pt x="3755763" y="72532"/>
                  </a:moveTo>
                  <a:lnTo>
                    <a:pt x="3695491" y="72532"/>
                  </a:lnTo>
                  <a:lnTo>
                    <a:pt x="3724102" y="97692"/>
                  </a:lnTo>
                  <a:lnTo>
                    <a:pt x="3712253" y="111166"/>
                  </a:lnTo>
                  <a:lnTo>
                    <a:pt x="3743190" y="135251"/>
                  </a:lnTo>
                  <a:lnTo>
                    <a:pt x="3755763" y="72532"/>
                  </a:lnTo>
                  <a:close/>
                </a:path>
                <a:path w="3768725" h="611504">
                  <a:moveTo>
                    <a:pt x="135042" y="121928"/>
                  </a:moveTo>
                  <a:lnTo>
                    <a:pt x="135364" y="122234"/>
                  </a:lnTo>
                  <a:lnTo>
                    <a:pt x="135042" y="121928"/>
                  </a:lnTo>
                  <a:close/>
                </a:path>
                <a:path w="3768725" h="611504">
                  <a:moveTo>
                    <a:pt x="134725" y="121626"/>
                  </a:moveTo>
                  <a:lnTo>
                    <a:pt x="135042" y="121928"/>
                  </a:lnTo>
                  <a:lnTo>
                    <a:pt x="134725" y="121626"/>
                  </a:lnTo>
                  <a:close/>
                </a:path>
                <a:path w="3768725" h="611504">
                  <a:moveTo>
                    <a:pt x="3695491" y="72532"/>
                  </a:moveTo>
                  <a:lnTo>
                    <a:pt x="3682136" y="87720"/>
                  </a:lnTo>
                  <a:lnTo>
                    <a:pt x="3712253" y="111166"/>
                  </a:lnTo>
                  <a:lnTo>
                    <a:pt x="3724102" y="97692"/>
                  </a:lnTo>
                  <a:lnTo>
                    <a:pt x="3695491" y="72532"/>
                  </a:lnTo>
                  <a:close/>
                </a:path>
                <a:path w="3768725" h="611504">
                  <a:moveTo>
                    <a:pt x="3666347" y="105860"/>
                  </a:moveTo>
                  <a:lnTo>
                    <a:pt x="3665546" y="106585"/>
                  </a:lnTo>
                  <a:lnTo>
                    <a:pt x="3664825" y="107406"/>
                  </a:lnTo>
                  <a:lnTo>
                    <a:pt x="3666347" y="105860"/>
                  </a:lnTo>
                  <a:close/>
                </a:path>
                <a:path w="3768725" h="611504">
                  <a:moveTo>
                    <a:pt x="3705438" y="105860"/>
                  </a:moveTo>
                  <a:lnTo>
                    <a:pt x="3666347" y="105860"/>
                  </a:lnTo>
                  <a:lnTo>
                    <a:pt x="3664825" y="107406"/>
                  </a:lnTo>
                  <a:lnTo>
                    <a:pt x="3707423" y="107406"/>
                  </a:lnTo>
                  <a:lnTo>
                    <a:pt x="3705438" y="105860"/>
                  </a:lnTo>
                  <a:close/>
                </a:path>
                <a:path w="3768725" h="611504">
                  <a:moveTo>
                    <a:pt x="3682136" y="87720"/>
                  </a:moveTo>
                  <a:lnTo>
                    <a:pt x="3665546" y="106585"/>
                  </a:lnTo>
                  <a:lnTo>
                    <a:pt x="3666347" y="105860"/>
                  </a:lnTo>
                  <a:lnTo>
                    <a:pt x="3705438" y="105860"/>
                  </a:lnTo>
                  <a:lnTo>
                    <a:pt x="3682136" y="87720"/>
                  </a:lnTo>
                  <a:close/>
                </a:path>
                <a:path w="3768725" h="611504">
                  <a:moveTo>
                    <a:pt x="110185" y="98256"/>
                  </a:moveTo>
                  <a:lnTo>
                    <a:pt x="110529" y="98619"/>
                  </a:lnTo>
                  <a:lnTo>
                    <a:pt x="110185" y="98256"/>
                  </a:lnTo>
                  <a:close/>
                </a:path>
                <a:path w="3768725" h="611504">
                  <a:moveTo>
                    <a:pt x="109872" y="97925"/>
                  </a:moveTo>
                  <a:lnTo>
                    <a:pt x="110185" y="98256"/>
                  </a:lnTo>
                  <a:lnTo>
                    <a:pt x="109872" y="97925"/>
                  </a:lnTo>
                  <a:close/>
                </a:path>
                <a:path w="3768725" h="611504">
                  <a:moveTo>
                    <a:pt x="3768308" y="9952"/>
                  </a:moveTo>
                  <a:lnTo>
                    <a:pt x="3652998" y="65036"/>
                  </a:lnTo>
                  <a:lnTo>
                    <a:pt x="3682136" y="87720"/>
                  </a:lnTo>
                  <a:lnTo>
                    <a:pt x="3695491" y="72532"/>
                  </a:lnTo>
                  <a:lnTo>
                    <a:pt x="3755763" y="72532"/>
                  </a:lnTo>
                  <a:lnTo>
                    <a:pt x="3768308" y="9952"/>
                  </a:lnTo>
                  <a:close/>
                </a:path>
                <a:path w="3768725" h="611504">
                  <a:moveTo>
                    <a:pt x="87097" y="73884"/>
                  </a:moveTo>
                  <a:lnTo>
                    <a:pt x="87803" y="74673"/>
                  </a:lnTo>
                  <a:lnTo>
                    <a:pt x="87457" y="74264"/>
                  </a:lnTo>
                  <a:lnTo>
                    <a:pt x="87097" y="73884"/>
                  </a:lnTo>
                  <a:close/>
                </a:path>
                <a:path w="3768725" h="611504">
                  <a:moveTo>
                    <a:pt x="87457" y="74264"/>
                  </a:moveTo>
                  <a:lnTo>
                    <a:pt x="87803" y="74673"/>
                  </a:lnTo>
                  <a:lnTo>
                    <a:pt x="87457" y="74264"/>
                  </a:lnTo>
                  <a:close/>
                </a:path>
                <a:path w="3768725" h="611504">
                  <a:moveTo>
                    <a:pt x="87135" y="73884"/>
                  </a:moveTo>
                  <a:lnTo>
                    <a:pt x="87457" y="74264"/>
                  </a:lnTo>
                  <a:lnTo>
                    <a:pt x="87135" y="73884"/>
                  </a:lnTo>
                  <a:close/>
                </a:path>
                <a:path w="3768725" h="611504">
                  <a:moveTo>
                    <a:pt x="66508" y="49532"/>
                  </a:moveTo>
                  <a:lnTo>
                    <a:pt x="67221" y="50427"/>
                  </a:lnTo>
                  <a:lnTo>
                    <a:pt x="66871" y="49960"/>
                  </a:lnTo>
                  <a:lnTo>
                    <a:pt x="66508" y="49532"/>
                  </a:lnTo>
                  <a:close/>
                </a:path>
                <a:path w="3768725" h="611504">
                  <a:moveTo>
                    <a:pt x="66871" y="49960"/>
                  </a:moveTo>
                  <a:lnTo>
                    <a:pt x="67221" y="50427"/>
                  </a:lnTo>
                  <a:lnTo>
                    <a:pt x="66871" y="49960"/>
                  </a:lnTo>
                  <a:close/>
                </a:path>
                <a:path w="3768725" h="611504">
                  <a:moveTo>
                    <a:pt x="66550" y="49532"/>
                  </a:moveTo>
                  <a:lnTo>
                    <a:pt x="66871" y="49960"/>
                  </a:lnTo>
                  <a:lnTo>
                    <a:pt x="66550" y="49532"/>
                  </a:lnTo>
                  <a:close/>
                </a:path>
                <a:path w="3768725" h="611504">
                  <a:moveTo>
                    <a:pt x="48102" y="24895"/>
                  </a:moveTo>
                  <a:lnTo>
                    <a:pt x="48809" y="25906"/>
                  </a:lnTo>
                  <a:lnTo>
                    <a:pt x="48474" y="25392"/>
                  </a:lnTo>
                  <a:lnTo>
                    <a:pt x="48102" y="24895"/>
                  </a:lnTo>
                  <a:close/>
                </a:path>
                <a:path w="3768725" h="611504">
                  <a:moveTo>
                    <a:pt x="48474" y="25392"/>
                  </a:moveTo>
                  <a:lnTo>
                    <a:pt x="48809" y="25906"/>
                  </a:lnTo>
                  <a:lnTo>
                    <a:pt x="48474" y="25392"/>
                  </a:lnTo>
                  <a:close/>
                </a:path>
                <a:path w="3768725" h="611504">
                  <a:moveTo>
                    <a:pt x="48150" y="24895"/>
                  </a:moveTo>
                  <a:lnTo>
                    <a:pt x="48474" y="25392"/>
                  </a:lnTo>
                  <a:lnTo>
                    <a:pt x="48150" y="2489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57976" y="5095003"/>
              <a:ext cx="2533650" cy="267335"/>
            </a:xfrm>
            <a:custGeom>
              <a:avLst/>
              <a:gdLst/>
              <a:ahLst/>
              <a:cxnLst/>
              <a:rect l="l" t="t" r="r" b="b"/>
              <a:pathLst>
                <a:path w="2533650" h="267335">
                  <a:moveTo>
                    <a:pt x="2423634" y="153068"/>
                  </a:moveTo>
                  <a:lnTo>
                    <a:pt x="2420633" y="191050"/>
                  </a:lnTo>
                  <a:lnTo>
                    <a:pt x="2439625" y="192551"/>
                  </a:lnTo>
                  <a:lnTo>
                    <a:pt x="2436624" y="230532"/>
                  </a:lnTo>
                  <a:lnTo>
                    <a:pt x="2417513" y="230532"/>
                  </a:lnTo>
                  <a:lnTo>
                    <a:pt x="2414630" y="267013"/>
                  </a:lnTo>
                  <a:lnTo>
                    <a:pt x="2504712" y="230532"/>
                  </a:lnTo>
                  <a:lnTo>
                    <a:pt x="2436624" y="230532"/>
                  </a:lnTo>
                  <a:lnTo>
                    <a:pt x="2417632" y="229032"/>
                  </a:lnTo>
                  <a:lnTo>
                    <a:pt x="2508418" y="229032"/>
                  </a:lnTo>
                  <a:lnTo>
                    <a:pt x="2533077" y="219045"/>
                  </a:lnTo>
                  <a:lnTo>
                    <a:pt x="2423634" y="153068"/>
                  </a:lnTo>
                  <a:close/>
                </a:path>
                <a:path w="2533650" h="267335">
                  <a:moveTo>
                    <a:pt x="2420633" y="191050"/>
                  </a:moveTo>
                  <a:lnTo>
                    <a:pt x="2417632" y="229032"/>
                  </a:lnTo>
                  <a:lnTo>
                    <a:pt x="2436624" y="230532"/>
                  </a:lnTo>
                  <a:lnTo>
                    <a:pt x="2439625" y="192551"/>
                  </a:lnTo>
                  <a:lnTo>
                    <a:pt x="2420633" y="191050"/>
                  </a:lnTo>
                  <a:close/>
                </a:path>
                <a:path w="2533650" h="267335">
                  <a:moveTo>
                    <a:pt x="3001" y="0"/>
                  </a:moveTo>
                  <a:lnTo>
                    <a:pt x="0" y="37980"/>
                  </a:lnTo>
                  <a:lnTo>
                    <a:pt x="2417632" y="229032"/>
                  </a:lnTo>
                  <a:lnTo>
                    <a:pt x="2420633" y="191050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55131" y="3543300"/>
            <a:ext cx="973455" cy="1293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Sample </a:t>
            </a:r>
            <a:r>
              <a:rPr sz="2000" spc="-5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Sample </a:t>
            </a:r>
            <a:r>
              <a:rPr sz="2000" spc="-50" dirty="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86437" y="2268219"/>
            <a:ext cx="29425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Option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3:Co-binning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916935" y="4520184"/>
            <a:ext cx="966469" cy="256540"/>
            <a:chOff x="2916935" y="4520184"/>
            <a:chExt cx="966469" cy="256540"/>
          </a:xfrm>
        </p:grpSpPr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6935" y="4520184"/>
              <a:ext cx="966215" cy="25603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966529" y="455495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33998" y="464988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32255" y="464988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309800" y="455495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226796" y="460213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942893" y="464988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49252" y="460213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46714" y="455495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82730" y="464988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641256" y="460213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452174" y="460213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942893" y="4686453"/>
              <a:ext cx="852805" cy="0"/>
            </a:xfrm>
            <a:custGeom>
              <a:avLst/>
              <a:gdLst/>
              <a:ahLst/>
              <a:cxnLst/>
              <a:rect l="l" t="t" r="r" b="b"/>
              <a:pathLst>
                <a:path w="852804">
                  <a:moveTo>
                    <a:pt x="0" y="0"/>
                  </a:moveTo>
                  <a:lnTo>
                    <a:pt x="852553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1468567" y="2791485"/>
            <a:ext cx="5678805" cy="1084580"/>
            <a:chOff x="1468567" y="2791485"/>
            <a:chExt cx="5678805" cy="1084580"/>
          </a:xfrm>
        </p:grpSpPr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89504" y="3343656"/>
              <a:ext cx="966216" cy="2560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938335" y="3379751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305806" y="347467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104062" y="347467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281607" y="3379751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198604" y="342693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14700" y="347467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021059" y="342693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518522" y="3379751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554538" y="347467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613063" y="342693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423982" y="342693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914700" y="3511250"/>
              <a:ext cx="852805" cy="0"/>
            </a:xfrm>
            <a:custGeom>
              <a:avLst/>
              <a:gdLst/>
              <a:ahLst/>
              <a:cxnLst/>
              <a:rect l="l" t="t" r="r" b="b"/>
              <a:pathLst>
                <a:path w="852804">
                  <a:moveTo>
                    <a:pt x="0" y="0"/>
                  </a:moveTo>
                  <a:lnTo>
                    <a:pt x="852553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468567" y="2791485"/>
              <a:ext cx="3768725" cy="611505"/>
            </a:xfrm>
            <a:custGeom>
              <a:avLst/>
              <a:gdLst/>
              <a:ahLst/>
              <a:cxnLst/>
              <a:rect l="l" t="t" r="r" b="b"/>
              <a:pathLst>
                <a:path w="3768725" h="611504">
                  <a:moveTo>
                    <a:pt x="1931404" y="0"/>
                  </a:moveTo>
                  <a:lnTo>
                    <a:pt x="1835299" y="201"/>
                  </a:lnTo>
                  <a:lnTo>
                    <a:pt x="1738623" y="2306"/>
                  </a:lnTo>
                  <a:lnTo>
                    <a:pt x="1641520" y="6348"/>
                  </a:lnTo>
                  <a:lnTo>
                    <a:pt x="1544134" y="12364"/>
                  </a:lnTo>
                  <a:lnTo>
                    <a:pt x="1446573" y="20393"/>
                  </a:lnTo>
                  <a:lnTo>
                    <a:pt x="1314843" y="34538"/>
                  </a:lnTo>
                  <a:lnTo>
                    <a:pt x="1187115" y="52114"/>
                  </a:lnTo>
                  <a:lnTo>
                    <a:pt x="1124736" y="62166"/>
                  </a:lnTo>
                  <a:lnTo>
                    <a:pt x="1063543" y="73017"/>
                  </a:lnTo>
                  <a:lnTo>
                    <a:pt x="1003508" y="84662"/>
                  </a:lnTo>
                  <a:lnTo>
                    <a:pt x="944672" y="97083"/>
                  </a:lnTo>
                  <a:lnTo>
                    <a:pt x="887079" y="110269"/>
                  </a:lnTo>
                  <a:lnTo>
                    <a:pt x="830766" y="124200"/>
                  </a:lnTo>
                  <a:lnTo>
                    <a:pt x="775778" y="138861"/>
                  </a:lnTo>
                  <a:lnTo>
                    <a:pt x="722155" y="154238"/>
                  </a:lnTo>
                  <a:lnTo>
                    <a:pt x="669937" y="170315"/>
                  </a:lnTo>
                  <a:lnTo>
                    <a:pt x="619166" y="187077"/>
                  </a:lnTo>
                  <a:lnTo>
                    <a:pt x="569883" y="204506"/>
                  </a:lnTo>
                  <a:lnTo>
                    <a:pt x="522130" y="222591"/>
                  </a:lnTo>
                  <a:lnTo>
                    <a:pt x="475945" y="241316"/>
                  </a:lnTo>
                  <a:lnTo>
                    <a:pt x="431372" y="260667"/>
                  </a:lnTo>
                  <a:lnTo>
                    <a:pt x="388448" y="280630"/>
                  </a:lnTo>
                  <a:lnTo>
                    <a:pt x="347218" y="301193"/>
                  </a:lnTo>
                  <a:lnTo>
                    <a:pt x="307719" y="322341"/>
                  </a:lnTo>
                  <a:lnTo>
                    <a:pt x="269994" y="344063"/>
                  </a:lnTo>
                  <a:lnTo>
                    <a:pt x="234083" y="366348"/>
                  </a:lnTo>
                  <a:lnTo>
                    <a:pt x="200028" y="389185"/>
                  </a:lnTo>
                  <a:lnTo>
                    <a:pt x="167869" y="412564"/>
                  </a:lnTo>
                  <a:lnTo>
                    <a:pt x="137651" y="436478"/>
                  </a:lnTo>
                  <a:lnTo>
                    <a:pt x="83207" y="485879"/>
                  </a:lnTo>
                  <a:lnTo>
                    <a:pt x="37066" y="537334"/>
                  </a:lnTo>
                  <a:lnTo>
                    <a:pt x="0" y="590240"/>
                  </a:lnTo>
                  <a:lnTo>
                    <a:pt x="31911" y="611055"/>
                  </a:lnTo>
                  <a:lnTo>
                    <a:pt x="48150" y="586160"/>
                  </a:lnTo>
                  <a:lnTo>
                    <a:pt x="48809" y="585149"/>
                  </a:lnTo>
                  <a:lnTo>
                    <a:pt x="66551" y="561522"/>
                  </a:lnTo>
                  <a:lnTo>
                    <a:pt x="67221" y="560628"/>
                  </a:lnTo>
                  <a:lnTo>
                    <a:pt x="87137" y="537170"/>
                  </a:lnTo>
                  <a:lnTo>
                    <a:pt x="87805" y="536381"/>
                  </a:lnTo>
                  <a:lnTo>
                    <a:pt x="109873" y="513130"/>
                  </a:lnTo>
                  <a:lnTo>
                    <a:pt x="110530" y="512437"/>
                  </a:lnTo>
                  <a:lnTo>
                    <a:pt x="134724" y="489430"/>
                  </a:lnTo>
                  <a:lnTo>
                    <a:pt x="135364" y="488820"/>
                  </a:lnTo>
                  <a:lnTo>
                    <a:pt x="161651" y="466095"/>
                  </a:lnTo>
                  <a:lnTo>
                    <a:pt x="162269" y="465560"/>
                  </a:lnTo>
                  <a:lnTo>
                    <a:pt x="190614" y="443152"/>
                  </a:lnTo>
                  <a:lnTo>
                    <a:pt x="191208" y="442682"/>
                  </a:lnTo>
                  <a:lnTo>
                    <a:pt x="221571" y="420627"/>
                  </a:lnTo>
                  <a:lnTo>
                    <a:pt x="222140" y="420213"/>
                  </a:lnTo>
                  <a:lnTo>
                    <a:pt x="254481" y="398543"/>
                  </a:lnTo>
                  <a:lnTo>
                    <a:pt x="289297" y="376924"/>
                  </a:lnTo>
                  <a:lnTo>
                    <a:pt x="325980" y="355790"/>
                  </a:lnTo>
                  <a:lnTo>
                    <a:pt x="364486" y="335164"/>
                  </a:lnTo>
                  <a:lnTo>
                    <a:pt x="404766" y="315067"/>
                  </a:lnTo>
                  <a:lnTo>
                    <a:pt x="446782" y="295518"/>
                  </a:lnTo>
                  <a:lnTo>
                    <a:pt x="490492" y="276537"/>
                  </a:lnTo>
                  <a:lnTo>
                    <a:pt x="535843" y="258144"/>
                  </a:lnTo>
                  <a:lnTo>
                    <a:pt x="582797" y="240356"/>
                  </a:lnTo>
                  <a:lnTo>
                    <a:pt x="631311" y="223193"/>
                  </a:lnTo>
                  <a:lnTo>
                    <a:pt x="681343" y="206672"/>
                  </a:lnTo>
                  <a:lnTo>
                    <a:pt x="732846" y="190812"/>
                  </a:lnTo>
                  <a:lnTo>
                    <a:pt x="785781" y="175629"/>
                  </a:lnTo>
                  <a:lnTo>
                    <a:pt x="840098" y="161143"/>
                  </a:lnTo>
                  <a:lnTo>
                    <a:pt x="895759" y="147370"/>
                  </a:lnTo>
                  <a:lnTo>
                    <a:pt x="952713" y="134329"/>
                  </a:lnTo>
                  <a:lnTo>
                    <a:pt x="1010931" y="122034"/>
                  </a:lnTo>
                  <a:lnTo>
                    <a:pt x="1070359" y="110505"/>
                  </a:lnTo>
                  <a:lnTo>
                    <a:pt x="1130960" y="99757"/>
                  </a:lnTo>
                  <a:lnTo>
                    <a:pt x="1192558" y="89828"/>
                  </a:lnTo>
                  <a:lnTo>
                    <a:pt x="1319258" y="72391"/>
                  </a:lnTo>
                  <a:lnTo>
                    <a:pt x="1449979" y="58346"/>
                  </a:lnTo>
                  <a:lnTo>
                    <a:pt x="1546726" y="50379"/>
                  </a:lnTo>
                  <a:lnTo>
                    <a:pt x="1643370" y="44406"/>
                  </a:lnTo>
                  <a:lnTo>
                    <a:pt x="1739744" y="40392"/>
                  </a:lnTo>
                  <a:lnTo>
                    <a:pt x="1835766" y="38300"/>
                  </a:lnTo>
                  <a:lnTo>
                    <a:pt x="1835566" y="38300"/>
                  </a:lnTo>
                  <a:lnTo>
                    <a:pt x="1931160" y="38101"/>
                  </a:lnTo>
                  <a:lnTo>
                    <a:pt x="1930925" y="38097"/>
                  </a:lnTo>
                  <a:lnTo>
                    <a:pt x="2497544" y="38097"/>
                  </a:lnTo>
                  <a:lnTo>
                    <a:pt x="2487938" y="36774"/>
                  </a:lnTo>
                  <a:lnTo>
                    <a:pt x="2398297" y="26299"/>
                  </a:lnTo>
                  <a:lnTo>
                    <a:pt x="2307216" y="17515"/>
                  </a:lnTo>
                  <a:lnTo>
                    <a:pt x="2214843" y="10459"/>
                  </a:lnTo>
                  <a:lnTo>
                    <a:pt x="2121320" y="5163"/>
                  </a:lnTo>
                  <a:lnTo>
                    <a:pt x="2026792" y="1666"/>
                  </a:lnTo>
                  <a:lnTo>
                    <a:pt x="1931404" y="0"/>
                  </a:lnTo>
                  <a:close/>
                </a:path>
                <a:path w="3768725" h="611504">
                  <a:moveTo>
                    <a:pt x="3682135" y="523335"/>
                  </a:moveTo>
                  <a:lnTo>
                    <a:pt x="3652998" y="546018"/>
                  </a:lnTo>
                  <a:lnTo>
                    <a:pt x="3768309" y="601103"/>
                  </a:lnTo>
                  <a:lnTo>
                    <a:pt x="3755763" y="538523"/>
                  </a:lnTo>
                  <a:lnTo>
                    <a:pt x="3695491" y="538523"/>
                  </a:lnTo>
                  <a:lnTo>
                    <a:pt x="3682135" y="523335"/>
                  </a:lnTo>
                  <a:close/>
                </a:path>
                <a:path w="3768725" h="611504">
                  <a:moveTo>
                    <a:pt x="48809" y="585149"/>
                  </a:moveTo>
                  <a:lnTo>
                    <a:pt x="48102" y="586160"/>
                  </a:lnTo>
                  <a:lnTo>
                    <a:pt x="48474" y="585663"/>
                  </a:lnTo>
                  <a:lnTo>
                    <a:pt x="48809" y="585149"/>
                  </a:lnTo>
                  <a:close/>
                </a:path>
                <a:path w="3768725" h="611504">
                  <a:moveTo>
                    <a:pt x="48474" y="585663"/>
                  </a:moveTo>
                  <a:lnTo>
                    <a:pt x="48102" y="586160"/>
                  </a:lnTo>
                  <a:lnTo>
                    <a:pt x="48474" y="585663"/>
                  </a:lnTo>
                  <a:close/>
                </a:path>
                <a:path w="3768725" h="611504">
                  <a:moveTo>
                    <a:pt x="48859" y="585149"/>
                  </a:moveTo>
                  <a:lnTo>
                    <a:pt x="48474" y="585663"/>
                  </a:lnTo>
                  <a:lnTo>
                    <a:pt x="48859" y="585149"/>
                  </a:lnTo>
                  <a:close/>
                </a:path>
                <a:path w="3768725" h="611504">
                  <a:moveTo>
                    <a:pt x="67221" y="560628"/>
                  </a:moveTo>
                  <a:lnTo>
                    <a:pt x="66508" y="561522"/>
                  </a:lnTo>
                  <a:lnTo>
                    <a:pt x="66879" y="561085"/>
                  </a:lnTo>
                  <a:lnTo>
                    <a:pt x="67221" y="560628"/>
                  </a:lnTo>
                  <a:close/>
                </a:path>
                <a:path w="3768725" h="611504">
                  <a:moveTo>
                    <a:pt x="66879" y="561085"/>
                  </a:moveTo>
                  <a:lnTo>
                    <a:pt x="66508" y="561522"/>
                  </a:lnTo>
                  <a:lnTo>
                    <a:pt x="66879" y="561085"/>
                  </a:lnTo>
                  <a:close/>
                </a:path>
                <a:path w="3768725" h="611504">
                  <a:moveTo>
                    <a:pt x="67265" y="560628"/>
                  </a:moveTo>
                  <a:lnTo>
                    <a:pt x="66879" y="561085"/>
                  </a:lnTo>
                  <a:lnTo>
                    <a:pt x="67265" y="560628"/>
                  </a:lnTo>
                  <a:close/>
                </a:path>
                <a:path w="3768725" h="611504">
                  <a:moveTo>
                    <a:pt x="3712253" y="499888"/>
                  </a:moveTo>
                  <a:lnTo>
                    <a:pt x="3682135" y="523335"/>
                  </a:lnTo>
                  <a:lnTo>
                    <a:pt x="3695491" y="538523"/>
                  </a:lnTo>
                  <a:lnTo>
                    <a:pt x="3724102" y="513363"/>
                  </a:lnTo>
                  <a:lnTo>
                    <a:pt x="3712253" y="499888"/>
                  </a:lnTo>
                  <a:close/>
                </a:path>
                <a:path w="3768725" h="611504">
                  <a:moveTo>
                    <a:pt x="3743190" y="475804"/>
                  </a:moveTo>
                  <a:lnTo>
                    <a:pt x="3712253" y="499888"/>
                  </a:lnTo>
                  <a:lnTo>
                    <a:pt x="3724102" y="513363"/>
                  </a:lnTo>
                  <a:lnTo>
                    <a:pt x="3695491" y="538523"/>
                  </a:lnTo>
                  <a:lnTo>
                    <a:pt x="3755763" y="538523"/>
                  </a:lnTo>
                  <a:lnTo>
                    <a:pt x="3743190" y="475804"/>
                  </a:lnTo>
                  <a:close/>
                </a:path>
                <a:path w="3768725" h="611504">
                  <a:moveTo>
                    <a:pt x="87805" y="536381"/>
                  </a:moveTo>
                  <a:lnTo>
                    <a:pt x="87097" y="537170"/>
                  </a:lnTo>
                  <a:lnTo>
                    <a:pt x="87469" y="536778"/>
                  </a:lnTo>
                  <a:lnTo>
                    <a:pt x="87805" y="536381"/>
                  </a:lnTo>
                  <a:close/>
                </a:path>
                <a:path w="3768725" h="611504">
                  <a:moveTo>
                    <a:pt x="87469" y="536778"/>
                  </a:moveTo>
                  <a:lnTo>
                    <a:pt x="87097" y="537170"/>
                  </a:lnTo>
                  <a:lnTo>
                    <a:pt x="87469" y="536778"/>
                  </a:lnTo>
                  <a:close/>
                </a:path>
                <a:path w="3768725" h="611504">
                  <a:moveTo>
                    <a:pt x="87845" y="536381"/>
                  </a:moveTo>
                  <a:lnTo>
                    <a:pt x="87469" y="536778"/>
                  </a:lnTo>
                  <a:lnTo>
                    <a:pt x="87845" y="536381"/>
                  </a:lnTo>
                  <a:close/>
                </a:path>
                <a:path w="3768725" h="611504">
                  <a:moveTo>
                    <a:pt x="3665547" y="504471"/>
                  </a:moveTo>
                  <a:lnTo>
                    <a:pt x="3682135" y="523335"/>
                  </a:lnTo>
                  <a:lnTo>
                    <a:pt x="3705436" y="505195"/>
                  </a:lnTo>
                  <a:lnTo>
                    <a:pt x="3666347" y="505195"/>
                  </a:lnTo>
                  <a:lnTo>
                    <a:pt x="3665547" y="504471"/>
                  </a:lnTo>
                  <a:close/>
                </a:path>
                <a:path w="3768725" h="611504">
                  <a:moveTo>
                    <a:pt x="110198" y="512787"/>
                  </a:moveTo>
                  <a:lnTo>
                    <a:pt x="109838" y="513130"/>
                  </a:lnTo>
                  <a:lnTo>
                    <a:pt x="110198" y="512787"/>
                  </a:lnTo>
                  <a:close/>
                </a:path>
                <a:path w="3768725" h="611504">
                  <a:moveTo>
                    <a:pt x="110566" y="512437"/>
                  </a:moveTo>
                  <a:lnTo>
                    <a:pt x="110198" y="512787"/>
                  </a:lnTo>
                  <a:lnTo>
                    <a:pt x="110566" y="512437"/>
                  </a:lnTo>
                  <a:close/>
                </a:path>
                <a:path w="3768725" h="611504">
                  <a:moveTo>
                    <a:pt x="3664825" y="503650"/>
                  </a:moveTo>
                  <a:lnTo>
                    <a:pt x="3665547" y="504471"/>
                  </a:lnTo>
                  <a:lnTo>
                    <a:pt x="3666347" y="505195"/>
                  </a:lnTo>
                  <a:lnTo>
                    <a:pt x="3664825" y="503650"/>
                  </a:lnTo>
                  <a:close/>
                </a:path>
                <a:path w="3768725" h="611504">
                  <a:moveTo>
                    <a:pt x="3707421" y="503650"/>
                  </a:moveTo>
                  <a:lnTo>
                    <a:pt x="3664825" y="503650"/>
                  </a:lnTo>
                  <a:lnTo>
                    <a:pt x="3666347" y="505195"/>
                  </a:lnTo>
                  <a:lnTo>
                    <a:pt x="3705436" y="505195"/>
                  </a:lnTo>
                  <a:lnTo>
                    <a:pt x="3707421" y="503650"/>
                  </a:lnTo>
                  <a:close/>
                </a:path>
                <a:path w="3768725" h="611504">
                  <a:moveTo>
                    <a:pt x="3684786" y="470496"/>
                  </a:moveTo>
                  <a:lnTo>
                    <a:pt x="3628001" y="470496"/>
                  </a:lnTo>
                  <a:lnTo>
                    <a:pt x="3628943" y="471294"/>
                  </a:lnTo>
                  <a:lnTo>
                    <a:pt x="3665547" y="504471"/>
                  </a:lnTo>
                  <a:lnTo>
                    <a:pt x="3664825" y="503650"/>
                  </a:lnTo>
                  <a:lnTo>
                    <a:pt x="3707421" y="503650"/>
                  </a:lnTo>
                  <a:lnTo>
                    <a:pt x="3712253" y="499888"/>
                  </a:lnTo>
                  <a:lnTo>
                    <a:pt x="3692718" y="477673"/>
                  </a:lnTo>
                  <a:lnTo>
                    <a:pt x="3684786" y="470496"/>
                  </a:lnTo>
                  <a:close/>
                </a:path>
                <a:path w="3768725" h="611504">
                  <a:moveTo>
                    <a:pt x="135028" y="489140"/>
                  </a:moveTo>
                  <a:lnTo>
                    <a:pt x="134693" y="489430"/>
                  </a:lnTo>
                  <a:lnTo>
                    <a:pt x="135028" y="489140"/>
                  </a:lnTo>
                  <a:close/>
                </a:path>
                <a:path w="3768725" h="611504">
                  <a:moveTo>
                    <a:pt x="135397" y="488820"/>
                  </a:moveTo>
                  <a:lnTo>
                    <a:pt x="135028" y="489140"/>
                  </a:lnTo>
                  <a:lnTo>
                    <a:pt x="135397" y="488820"/>
                  </a:lnTo>
                  <a:close/>
                </a:path>
                <a:path w="3768725" h="611504">
                  <a:moveTo>
                    <a:pt x="3628449" y="470902"/>
                  </a:moveTo>
                  <a:lnTo>
                    <a:pt x="3628882" y="471294"/>
                  </a:lnTo>
                  <a:lnTo>
                    <a:pt x="3628449" y="470902"/>
                  </a:lnTo>
                  <a:close/>
                </a:path>
                <a:path w="3768725" h="611504">
                  <a:moveTo>
                    <a:pt x="3628001" y="470496"/>
                  </a:moveTo>
                  <a:lnTo>
                    <a:pt x="3628449" y="470902"/>
                  </a:lnTo>
                  <a:lnTo>
                    <a:pt x="3628943" y="471294"/>
                  </a:lnTo>
                  <a:lnTo>
                    <a:pt x="3628001" y="470496"/>
                  </a:lnTo>
                  <a:close/>
                </a:path>
                <a:path w="3768725" h="611504">
                  <a:moveTo>
                    <a:pt x="3647829" y="437644"/>
                  </a:moveTo>
                  <a:lnTo>
                    <a:pt x="3586529" y="437644"/>
                  </a:lnTo>
                  <a:lnTo>
                    <a:pt x="3587414" y="438306"/>
                  </a:lnTo>
                  <a:lnTo>
                    <a:pt x="3628449" y="470902"/>
                  </a:lnTo>
                  <a:lnTo>
                    <a:pt x="3628001" y="470496"/>
                  </a:lnTo>
                  <a:lnTo>
                    <a:pt x="3684786" y="470496"/>
                  </a:lnTo>
                  <a:lnTo>
                    <a:pt x="3653106" y="441831"/>
                  </a:lnTo>
                  <a:lnTo>
                    <a:pt x="3647829" y="437644"/>
                  </a:lnTo>
                  <a:close/>
                </a:path>
                <a:path w="3768725" h="611504">
                  <a:moveTo>
                    <a:pt x="161944" y="465841"/>
                  </a:moveTo>
                  <a:lnTo>
                    <a:pt x="161624" y="466095"/>
                  </a:lnTo>
                  <a:lnTo>
                    <a:pt x="161944" y="465841"/>
                  </a:lnTo>
                  <a:close/>
                </a:path>
                <a:path w="3768725" h="611504">
                  <a:moveTo>
                    <a:pt x="162299" y="465560"/>
                  </a:moveTo>
                  <a:lnTo>
                    <a:pt x="161944" y="465841"/>
                  </a:lnTo>
                  <a:lnTo>
                    <a:pt x="162299" y="465560"/>
                  </a:lnTo>
                  <a:close/>
                </a:path>
                <a:path w="3768725" h="611504">
                  <a:moveTo>
                    <a:pt x="190908" y="442920"/>
                  </a:moveTo>
                  <a:lnTo>
                    <a:pt x="190588" y="443152"/>
                  </a:lnTo>
                  <a:lnTo>
                    <a:pt x="190908" y="442920"/>
                  </a:lnTo>
                  <a:close/>
                </a:path>
                <a:path w="3768725" h="611504">
                  <a:moveTo>
                    <a:pt x="191235" y="442682"/>
                  </a:moveTo>
                  <a:lnTo>
                    <a:pt x="190908" y="442920"/>
                  </a:lnTo>
                  <a:lnTo>
                    <a:pt x="191235" y="442682"/>
                  </a:lnTo>
                  <a:close/>
                </a:path>
                <a:path w="3768725" h="611504">
                  <a:moveTo>
                    <a:pt x="3586966" y="437990"/>
                  </a:moveTo>
                  <a:lnTo>
                    <a:pt x="3587363" y="438306"/>
                  </a:lnTo>
                  <a:lnTo>
                    <a:pt x="3586966" y="437990"/>
                  </a:lnTo>
                  <a:close/>
                </a:path>
                <a:path w="3768725" h="611504">
                  <a:moveTo>
                    <a:pt x="3586529" y="437644"/>
                  </a:moveTo>
                  <a:lnTo>
                    <a:pt x="3586966" y="437990"/>
                  </a:lnTo>
                  <a:lnTo>
                    <a:pt x="3587414" y="438306"/>
                  </a:lnTo>
                  <a:lnTo>
                    <a:pt x="3586529" y="437644"/>
                  </a:lnTo>
                  <a:close/>
                </a:path>
                <a:path w="3768725" h="611504">
                  <a:moveTo>
                    <a:pt x="3607336" y="405738"/>
                  </a:moveTo>
                  <a:lnTo>
                    <a:pt x="3541078" y="405738"/>
                  </a:lnTo>
                  <a:lnTo>
                    <a:pt x="3541906" y="406289"/>
                  </a:lnTo>
                  <a:lnTo>
                    <a:pt x="3586966" y="437990"/>
                  </a:lnTo>
                  <a:lnTo>
                    <a:pt x="3586529" y="437644"/>
                  </a:lnTo>
                  <a:lnTo>
                    <a:pt x="3647829" y="437644"/>
                  </a:lnTo>
                  <a:lnTo>
                    <a:pt x="3609775" y="407452"/>
                  </a:lnTo>
                  <a:lnTo>
                    <a:pt x="3607336" y="405738"/>
                  </a:lnTo>
                  <a:close/>
                </a:path>
                <a:path w="3768725" h="611504">
                  <a:moveTo>
                    <a:pt x="222166" y="420213"/>
                  </a:moveTo>
                  <a:lnTo>
                    <a:pt x="221836" y="420434"/>
                  </a:lnTo>
                  <a:lnTo>
                    <a:pt x="222166" y="420213"/>
                  </a:lnTo>
                  <a:close/>
                </a:path>
                <a:path w="3768725" h="611504">
                  <a:moveTo>
                    <a:pt x="3541497" y="406032"/>
                  </a:moveTo>
                  <a:lnTo>
                    <a:pt x="3541862" y="406289"/>
                  </a:lnTo>
                  <a:lnTo>
                    <a:pt x="3541497" y="406032"/>
                  </a:lnTo>
                  <a:close/>
                </a:path>
                <a:path w="3768725" h="611504">
                  <a:moveTo>
                    <a:pt x="3541078" y="405738"/>
                  </a:moveTo>
                  <a:lnTo>
                    <a:pt x="3541497" y="406032"/>
                  </a:lnTo>
                  <a:lnTo>
                    <a:pt x="3541906" y="406289"/>
                  </a:lnTo>
                  <a:lnTo>
                    <a:pt x="3541078" y="405738"/>
                  </a:lnTo>
                  <a:close/>
                </a:path>
                <a:path w="3768725" h="611504">
                  <a:moveTo>
                    <a:pt x="3563376" y="374840"/>
                  </a:moveTo>
                  <a:lnTo>
                    <a:pt x="3491796" y="374840"/>
                  </a:lnTo>
                  <a:lnTo>
                    <a:pt x="3492567" y="375300"/>
                  </a:lnTo>
                  <a:lnTo>
                    <a:pt x="3541497" y="406032"/>
                  </a:lnTo>
                  <a:lnTo>
                    <a:pt x="3541078" y="405738"/>
                  </a:lnTo>
                  <a:lnTo>
                    <a:pt x="3607336" y="405738"/>
                  </a:lnTo>
                  <a:lnTo>
                    <a:pt x="3563376" y="374840"/>
                  </a:lnTo>
                  <a:close/>
                </a:path>
                <a:path w="3768725" h="611504">
                  <a:moveTo>
                    <a:pt x="3492190" y="375087"/>
                  </a:moveTo>
                  <a:lnTo>
                    <a:pt x="3492528" y="375300"/>
                  </a:lnTo>
                  <a:lnTo>
                    <a:pt x="3492190" y="375087"/>
                  </a:lnTo>
                  <a:close/>
                </a:path>
                <a:path w="3768725" h="611504">
                  <a:moveTo>
                    <a:pt x="3515930" y="345005"/>
                  </a:moveTo>
                  <a:lnTo>
                    <a:pt x="3438825" y="345005"/>
                  </a:lnTo>
                  <a:lnTo>
                    <a:pt x="3439544" y="345391"/>
                  </a:lnTo>
                  <a:lnTo>
                    <a:pt x="3492190" y="375087"/>
                  </a:lnTo>
                  <a:lnTo>
                    <a:pt x="3491796" y="374840"/>
                  </a:lnTo>
                  <a:lnTo>
                    <a:pt x="3563376" y="374840"/>
                  </a:lnTo>
                  <a:lnTo>
                    <a:pt x="3562581" y="374281"/>
                  </a:lnTo>
                  <a:lnTo>
                    <a:pt x="3515930" y="345005"/>
                  </a:lnTo>
                  <a:close/>
                </a:path>
                <a:path w="3768725" h="611504">
                  <a:moveTo>
                    <a:pt x="3439197" y="345215"/>
                  </a:moveTo>
                  <a:lnTo>
                    <a:pt x="3439510" y="345391"/>
                  </a:lnTo>
                  <a:lnTo>
                    <a:pt x="3439197" y="345215"/>
                  </a:lnTo>
                  <a:close/>
                </a:path>
                <a:path w="3768725" h="611504">
                  <a:moveTo>
                    <a:pt x="3465466" y="316287"/>
                  </a:moveTo>
                  <a:lnTo>
                    <a:pt x="3382318" y="316287"/>
                  </a:lnTo>
                  <a:lnTo>
                    <a:pt x="3382989" y="316611"/>
                  </a:lnTo>
                  <a:lnTo>
                    <a:pt x="3439197" y="345215"/>
                  </a:lnTo>
                  <a:lnTo>
                    <a:pt x="3438825" y="345005"/>
                  </a:lnTo>
                  <a:lnTo>
                    <a:pt x="3515930" y="345005"/>
                  </a:lnTo>
                  <a:lnTo>
                    <a:pt x="3511668" y="342331"/>
                  </a:lnTo>
                  <a:lnTo>
                    <a:pt x="3465466" y="316287"/>
                  </a:lnTo>
                  <a:close/>
                </a:path>
                <a:path w="3768725" h="611504">
                  <a:moveTo>
                    <a:pt x="3382632" y="316447"/>
                  </a:moveTo>
                  <a:lnTo>
                    <a:pt x="3382955" y="316611"/>
                  </a:lnTo>
                  <a:lnTo>
                    <a:pt x="3382632" y="316447"/>
                  </a:lnTo>
                  <a:close/>
                </a:path>
                <a:path w="3768725" h="611504">
                  <a:moveTo>
                    <a:pt x="3412183" y="288730"/>
                  </a:moveTo>
                  <a:lnTo>
                    <a:pt x="3322424" y="288730"/>
                  </a:lnTo>
                  <a:lnTo>
                    <a:pt x="3323050" y="289006"/>
                  </a:lnTo>
                  <a:lnTo>
                    <a:pt x="3382632" y="316447"/>
                  </a:lnTo>
                  <a:lnTo>
                    <a:pt x="3382318" y="316287"/>
                  </a:lnTo>
                  <a:lnTo>
                    <a:pt x="3465466" y="316287"/>
                  </a:lnTo>
                  <a:lnTo>
                    <a:pt x="3457180" y="311616"/>
                  </a:lnTo>
                  <a:lnTo>
                    <a:pt x="3412183" y="288730"/>
                  </a:lnTo>
                  <a:close/>
                </a:path>
                <a:path w="3768725" h="611504">
                  <a:moveTo>
                    <a:pt x="3322755" y="288883"/>
                  </a:moveTo>
                  <a:lnTo>
                    <a:pt x="3323022" y="289006"/>
                  </a:lnTo>
                  <a:lnTo>
                    <a:pt x="3322755" y="288883"/>
                  </a:lnTo>
                  <a:close/>
                </a:path>
                <a:path w="3768725" h="611504">
                  <a:moveTo>
                    <a:pt x="3356309" y="262385"/>
                  </a:moveTo>
                  <a:lnTo>
                    <a:pt x="3259293" y="262385"/>
                  </a:lnTo>
                  <a:lnTo>
                    <a:pt x="3259880" y="262619"/>
                  </a:lnTo>
                  <a:lnTo>
                    <a:pt x="3322755" y="288883"/>
                  </a:lnTo>
                  <a:lnTo>
                    <a:pt x="3322424" y="288730"/>
                  </a:lnTo>
                  <a:lnTo>
                    <a:pt x="3412183" y="288730"/>
                  </a:lnTo>
                  <a:lnTo>
                    <a:pt x="3399259" y="282157"/>
                  </a:lnTo>
                  <a:lnTo>
                    <a:pt x="3356309" y="262385"/>
                  </a:lnTo>
                  <a:close/>
                </a:path>
                <a:path w="3768725" h="611504">
                  <a:moveTo>
                    <a:pt x="3259586" y="262507"/>
                  </a:moveTo>
                  <a:lnTo>
                    <a:pt x="3259853" y="262619"/>
                  </a:lnTo>
                  <a:lnTo>
                    <a:pt x="3259586" y="262507"/>
                  </a:lnTo>
                  <a:close/>
                </a:path>
                <a:path w="3768725" h="611504">
                  <a:moveTo>
                    <a:pt x="3298086" y="237294"/>
                  </a:moveTo>
                  <a:lnTo>
                    <a:pt x="3193077" y="237294"/>
                  </a:lnTo>
                  <a:lnTo>
                    <a:pt x="3193629" y="237495"/>
                  </a:lnTo>
                  <a:lnTo>
                    <a:pt x="3259586" y="262507"/>
                  </a:lnTo>
                  <a:lnTo>
                    <a:pt x="3259293" y="262385"/>
                  </a:lnTo>
                  <a:lnTo>
                    <a:pt x="3356309" y="262385"/>
                  </a:lnTo>
                  <a:lnTo>
                    <a:pt x="3338046" y="253978"/>
                  </a:lnTo>
                  <a:lnTo>
                    <a:pt x="3298086" y="237294"/>
                  </a:lnTo>
                  <a:close/>
                </a:path>
                <a:path w="3768725" h="611504">
                  <a:moveTo>
                    <a:pt x="3193378" y="237408"/>
                  </a:moveTo>
                  <a:lnTo>
                    <a:pt x="3193606" y="237495"/>
                  </a:lnTo>
                  <a:lnTo>
                    <a:pt x="3193378" y="237408"/>
                  </a:lnTo>
                  <a:close/>
                </a:path>
                <a:path w="3768725" h="611504">
                  <a:moveTo>
                    <a:pt x="3237795" y="213500"/>
                  </a:moveTo>
                  <a:lnTo>
                    <a:pt x="3123924" y="213500"/>
                  </a:lnTo>
                  <a:lnTo>
                    <a:pt x="3124446" y="213671"/>
                  </a:lnTo>
                  <a:lnTo>
                    <a:pt x="3193378" y="237408"/>
                  </a:lnTo>
                  <a:lnTo>
                    <a:pt x="3193077" y="237294"/>
                  </a:lnTo>
                  <a:lnTo>
                    <a:pt x="3298086" y="237294"/>
                  </a:lnTo>
                  <a:lnTo>
                    <a:pt x="3273681" y="227105"/>
                  </a:lnTo>
                  <a:lnTo>
                    <a:pt x="3237795" y="213500"/>
                  </a:lnTo>
                  <a:close/>
                </a:path>
                <a:path w="3768725" h="611504">
                  <a:moveTo>
                    <a:pt x="3124149" y="213578"/>
                  </a:moveTo>
                  <a:lnTo>
                    <a:pt x="3124418" y="213671"/>
                  </a:lnTo>
                  <a:lnTo>
                    <a:pt x="3124149" y="213578"/>
                  </a:lnTo>
                  <a:close/>
                </a:path>
                <a:path w="3768725" h="611504">
                  <a:moveTo>
                    <a:pt x="3175743" y="191043"/>
                  </a:moveTo>
                  <a:lnTo>
                    <a:pt x="3051985" y="191043"/>
                  </a:lnTo>
                  <a:lnTo>
                    <a:pt x="3052480" y="191190"/>
                  </a:lnTo>
                  <a:lnTo>
                    <a:pt x="3124149" y="213578"/>
                  </a:lnTo>
                  <a:lnTo>
                    <a:pt x="3123924" y="213500"/>
                  </a:lnTo>
                  <a:lnTo>
                    <a:pt x="3237795" y="213500"/>
                  </a:lnTo>
                  <a:lnTo>
                    <a:pt x="3206308" y="201564"/>
                  </a:lnTo>
                  <a:lnTo>
                    <a:pt x="3175743" y="191043"/>
                  </a:lnTo>
                  <a:close/>
                </a:path>
                <a:path w="3768725" h="611504">
                  <a:moveTo>
                    <a:pt x="3052231" y="191120"/>
                  </a:moveTo>
                  <a:lnTo>
                    <a:pt x="3052457" y="191190"/>
                  </a:lnTo>
                  <a:lnTo>
                    <a:pt x="3052231" y="191120"/>
                  </a:lnTo>
                  <a:close/>
                </a:path>
                <a:path w="3768725" h="611504">
                  <a:moveTo>
                    <a:pt x="3112299" y="169964"/>
                  </a:moveTo>
                  <a:lnTo>
                    <a:pt x="2977410" y="169964"/>
                  </a:lnTo>
                  <a:lnTo>
                    <a:pt x="2977882" y="170091"/>
                  </a:lnTo>
                  <a:lnTo>
                    <a:pt x="3052231" y="191120"/>
                  </a:lnTo>
                  <a:lnTo>
                    <a:pt x="3051985" y="191043"/>
                  </a:lnTo>
                  <a:lnTo>
                    <a:pt x="3175743" y="191043"/>
                  </a:lnTo>
                  <a:lnTo>
                    <a:pt x="3136065" y="177385"/>
                  </a:lnTo>
                  <a:lnTo>
                    <a:pt x="3112299" y="169964"/>
                  </a:lnTo>
                  <a:close/>
                </a:path>
                <a:path w="3768725" h="611504">
                  <a:moveTo>
                    <a:pt x="2977655" y="170033"/>
                  </a:moveTo>
                  <a:lnTo>
                    <a:pt x="2977860" y="170091"/>
                  </a:lnTo>
                  <a:lnTo>
                    <a:pt x="2977655" y="170033"/>
                  </a:lnTo>
                  <a:close/>
                </a:path>
                <a:path w="3768725" h="611504">
                  <a:moveTo>
                    <a:pt x="3047897" y="150300"/>
                  </a:moveTo>
                  <a:lnTo>
                    <a:pt x="2900348" y="150300"/>
                  </a:lnTo>
                  <a:lnTo>
                    <a:pt x="2900800" y="150409"/>
                  </a:lnTo>
                  <a:lnTo>
                    <a:pt x="2977655" y="170033"/>
                  </a:lnTo>
                  <a:lnTo>
                    <a:pt x="2977410" y="169964"/>
                  </a:lnTo>
                  <a:lnTo>
                    <a:pt x="3112299" y="169964"/>
                  </a:lnTo>
                  <a:lnTo>
                    <a:pt x="3063096" y="154598"/>
                  </a:lnTo>
                  <a:lnTo>
                    <a:pt x="3047897" y="150300"/>
                  </a:lnTo>
                  <a:close/>
                </a:path>
                <a:path w="3768725" h="611504">
                  <a:moveTo>
                    <a:pt x="2900561" y="150355"/>
                  </a:moveTo>
                  <a:lnTo>
                    <a:pt x="2900776" y="150409"/>
                  </a:lnTo>
                  <a:lnTo>
                    <a:pt x="2900561" y="150355"/>
                  </a:lnTo>
                  <a:close/>
                </a:path>
                <a:path w="3768725" h="611504">
                  <a:moveTo>
                    <a:pt x="2983064" y="132091"/>
                  </a:moveTo>
                  <a:lnTo>
                    <a:pt x="2820948" y="132091"/>
                  </a:lnTo>
                  <a:lnTo>
                    <a:pt x="2821382" y="132185"/>
                  </a:lnTo>
                  <a:lnTo>
                    <a:pt x="2900561" y="150355"/>
                  </a:lnTo>
                  <a:lnTo>
                    <a:pt x="2900348" y="150300"/>
                  </a:lnTo>
                  <a:lnTo>
                    <a:pt x="3047897" y="150300"/>
                  </a:lnTo>
                  <a:lnTo>
                    <a:pt x="2987542" y="133234"/>
                  </a:lnTo>
                  <a:lnTo>
                    <a:pt x="2983064" y="132091"/>
                  </a:lnTo>
                  <a:close/>
                </a:path>
                <a:path w="3768725" h="611504">
                  <a:moveTo>
                    <a:pt x="2821151" y="132137"/>
                  </a:moveTo>
                  <a:lnTo>
                    <a:pt x="2821357" y="132185"/>
                  </a:lnTo>
                  <a:lnTo>
                    <a:pt x="2821151" y="132137"/>
                  </a:lnTo>
                  <a:close/>
                </a:path>
                <a:path w="3768725" h="611504">
                  <a:moveTo>
                    <a:pt x="2917571" y="115374"/>
                  </a:moveTo>
                  <a:lnTo>
                    <a:pt x="2739358" y="115374"/>
                  </a:lnTo>
                  <a:lnTo>
                    <a:pt x="2739778" y="115455"/>
                  </a:lnTo>
                  <a:lnTo>
                    <a:pt x="2821151" y="132137"/>
                  </a:lnTo>
                  <a:lnTo>
                    <a:pt x="2820948" y="132091"/>
                  </a:lnTo>
                  <a:lnTo>
                    <a:pt x="2983064" y="132091"/>
                  </a:lnTo>
                  <a:lnTo>
                    <a:pt x="2917571" y="115374"/>
                  </a:lnTo>
                  <a:close/>
                </a:path>
                <a:path w="3768725" h="611504">
                  <a:moveTo>
                    <a:pt x="2739569" y="115417"/>
                  </a:moveTo>
                  <a:lnTo>
                    <a:pt x="2739754" y="115455"/>
                  </a:lnTo>
                  <a:lnTo>
                    <a:pt x="2739569" y="115417"/>
                  </a:lnTo>
                  <a:close/>
                </a:path>
                <a:path w="3768725" h="611504">
                  <a:moveTo>
                    <a:pt x="2852269" y="100186"/>
                  </a:moveTo>
                  <a:lnTo>
                    <a:pt x="2655727" y="100186"/>
                  </a:lnTo>
                  <a:lnTo>
                    <a:pt x="2656135" y="100255"/>
                  </a:lnTo>
                  <a:lnTo>
                    <a:pt x="2739569" y="115417"/>
                  </a:lnTo>
                  <a:lnTo>
                    <a:pt x="2739358" y="115374"/>
                  </a:lnTo>
                  <a:lnTo>
                    <a:pt x="2917571" y="115374"/>
                  </a:lnTo>
                  <a:lnTo>
                    <a:pt x="2909545" y="113325"/>
                  </a:lnTo>
                  <a:lnTo>
                    <a:pt x="2852269" y="100186"/>
                  </a:lnTo>
                  <a:close/>
                </a:path>
                <a:path w="3768725" h="611504">
                  <a:moveTo>
                    <a:pt x="2655889" y="100216"/>
                  </a:moveTo>
                  <a:lnTo>
                    <a:pt x="2656104" y="100255"/>
                  </a:lnTo>
                  <a:lnTo>
                    <a:pt x="2655889" y="100216"/>
                  </a:lnTo>
                  <a:close/>
                </a:path>
                <a:path w="3768725" h="611504">
                  <a:moveTo>
                    <a:pt x="2788551" y="86564"/>
                  </a:moveTo>
                  <a:lnTo>
                    <a:pt x="2570203" y="86564"/>
                  </a:lnTo>
                  <a:lnTo>
                    <a:pt x="2570600" y="86622"/>
                  </a:lnTo>
                  <a:lnTo>
                    <a:pt x="2655889" y="100216"/>
                  </a:lnTo>
                  <a:lnTo>
                    <a:pt x="2655727" y="100186"/>
                  </a:lnTo>
                  <a:lnTo>
                    <a:pt x="2852269" y="100186"/>
                  </a:lnTo>
                  <a:lnTo>
                    <a:pt x="2829250" y="94905"/>
                  </a:lnTo>
                  <a:lnTo>
                    <a:pt x="2788551" y="86564"/>
                  </a:lnTo>
                  <a:close/>
                </a:path>
                <a:path w="3768725" h="611504">
                  <a:moveTo>
                    <a:pt x="2570372" y="86591"/>
                  </a:moveTo>
                  <a:lnTo>
                    <a:pt x="2570569" y="86622"/>
                  </a:lnTo>
                  <a:lnTo>
                    <a:pt x="2570372" y="86591"/>
                  </a:lnTo>
                  <a:close/>
                </a:path>
                <a:path w="3768725" h="611504">
                  <a:moveTo>
                    <a:pt x="2727741" y="74545"/>
                  </a:moveTo>
                  <a:lnTo>
                    <a:pt x="2482932" y="74545"/>
                  </a:lnTo>
                  <a:lnTo>
                    <a:pt x="2483322" y="74594"/>
                  </a:lnTo>
                  <a:lnTo>
                    <a:pt x="2570372" y="86591"/>
                  </a:lnTo>
                  <a:lnTo>
                    <a:pt x="2570203" y="86564"/>
                  </a:lnTo>
                  <a:lnTo>
                    <a:pt x="2788551" y="86564"/>
                  </a:lnTo>
                  <a:lnTo>
                    <a:pt x="2746799" y="78007"/>
                  </a:lnTo>
                  <a:lnTo>
                    <a:pt x="2727741" y="74545"/>
                  </a:lnTo>
                  <a:close/>
                </a:path>
                <a:path w="3768725" h="611504">
                  <a:moveTo>
                    <a:pt x="2483122" y="74571"/>
                  </a:moveTo>
                  <a:lnTo>
                    <a:pt x="2483292" y="74594"/>
                  </a:lnTo>
                  <a:lnTo>
                    <a:pt x="2483122" y="74571"/>
                  </a:lnTo>
                  <a:close/>
                </a:path>
                <a:path w="3768725" h="611504">
                  <a:moveTo>
                    <a:pt x="2670597" y="64164"/>
                  </a:moveTo>
                  <a:lnTo>
                    <a:pt x="2394065" y="64164"/>
                  </a:lnTo>
                  <a:lnTo>
                    <a:pt x="2394447" y="64204"/>
                  </a:lnTo>
                  <a:lnTo>
                    <a:pt x="2483122" y="74571"/>
                  </a:lnTo>
                  <a:lnTo>
                    <a:pt x="2482932" y="74545"/>
                  </a:lnTo>
                  <a:lnTo>
                    <a:pt x="2727741" y="74545"/>
                  </a:lnTo>
                  <a:lnTo>
                    <a:pt x="2670597" y="64164"/>
                  </a:lnTo>
                  <a:close/>
                </a:path>
                <a:path w="3768725" h="611504">
                  <a:moveTo>
                    <a:pt x="2394250" y="64185"/>
                  </a:moveTo>
                  <a:lnTo>
                    <a:pt x="2394413" y="64204"/>
                  </a:lnTo>
                  <a:lnTo>
                    <a:pt x="2394250" y="64185"/>
                  </a:lnTo>
                  <a:close/>
                </a:path>
                <a:path w="3768725" h="611504">
                  <a:moveTo>
                    <a:pt x="2617118" y="55458"/>
                  </a:moveTo>
                  <a:lnTo>
                    <a:pt x="2303748" y="55458"/>
                  </a:lnTo>
                  <a:lnTo>
                    <a:pt x="2304126" y="55490"/>
                  </a:lnTo>
                  <a:lnTo>
                    <a:pt x="2394250" y="64185"/>
                  </a:lnTo>
                  <a:lnTo>
                    <a:pt x="2394065" y="64164"/>
                  </a:lnTo>
                  <a:lnTo>
                    <a:pt x="2670597" y="64164"/>
                  </a:lnTo>
                  <a:lnTo>
                    <a:pt x="2662334" y="62663"/>
                  </a:lnTo>
                  <a:lnTo>
                    <a:pt x="2617118" y="55458"/>
                  </a:lnTo>
                  <a:close/>
                </a:path>
                <a:path w="3768725" h="611504">
                  <a:moveTo>
                    <a:pt x="2303890" y="55472"/>
                  </a:moveTo>
                  <a:lnTo>
                    <a:pt x="2304077" y="55490"/>
                  </a:lnTo>
                  <a:lnTo>
                    <a:pt x="2303890" y="55472"/>
                  </a:lnTo>
                  <a:close/>
                </a:path>
                <a:path w="3768725" h="611504">
                  <a:moveTo>
                    <a:pt x="2572782" y="48463"/>
                  </a:moveTo>
                  <a:lnTo>
                    <a:pt x="2212127" y="48463"/>
                  </a:lnTo>
                  <a:lnTo>
                    <a:pt x="2212502" y="48487"/>
                  </a:lnTo>
                  <a:lnTo>
                    <a:pt x="2303890" y="55472"/>
                  </a:lnTo>
                  <a:lnTo>
                    <a:pt x="2303748" y="55458"/>
                  </a:lnTo>
                  <a:lnTo>
                    <a:pt x="2617118" y="55458"/>
                  </a:lnTo>
                  <a:lnTo>
                    <a:pt x="2575999" y="48906"/>
                  </a:lnTo>
                  <a:lnTo>
                    <a:pt x="2572782" y="48463"/>
                  </a:lnTo>
                  <a:close/>
                </a:path>
                <a:path w="3768725" h="611504">
                  <a:moveTo>
                    <a:pt x="2212275" y="48474"/>
                  </a:moveTo>
                  <a:lnTo>
                    <a:pt x="2212443" y="48487"/>
                  </a:lnTo>
                  <a:lnTo>
                    <a:pt x="2212275" y="48474"/>
                  </a:lnTo>
                  <a:close/>
                </a:path>
                <a:path w="3768725" h="611504">
                  <a:moveTo>
                    <a:pt x="2534683" y="43214"/>
                  </a:moveTo>
                  <a:lnTo>
                    <a:pt x="2119353" y="43214"/>
                  </a:lnTo>
                  <a:lnTo>
                    <a:pt x="2119725" y="43230"/>
                  </a:lnTo>
                  <a:lnTo>
                    <a:pt x="2212275" y="48474"/>
                  </a:lnTo>
                  <a:lnTo>
                    <a:pt x="2212127" y="48463"/>
                  </a:lnTo>
                  <a:lnTo>
                    <a:pt x="2572782" y="48463"/>
                  </a:lnTo>
                  <a:lnTo>
                    <a:pt x="2534683" y="43214"/>
                  </a:lnTo>
                  <a:close/>
                </a:path>
                <a:path w="3768725" h="611504">
                  <a:moveTo>
                    <a:pt x="2119492" y="43222"/>
                  </a:moveTo>
                  <a:lnTo>
                    <a:pt x="2119644" y="43230"/>
                  </a:lnTo>
                  <a:lnTo>
                    <a:pt x="2119492" y="43222"/>
                  </a:lnTo>
                  <a:close/>
                </a:path>
                <a:path w="3768725" h="611504">
                  <a:moveTo>
                    <a:pt x="2509518" y="39747"/>
                  </a:moveTo>
                  <a:lnTo>
                    <a:pt x="2025569" y="39747"/>
                  </a:lnTo>
                  <a:lnTo>
                    <a:pt x="2025940" y="39757"/>
                  </a:lnTo>
                  <a:lnTo>
                    <a:pt x="2119492" y="43222"/>
                  </a:lnTo>
                  <a:lnTo>
                    <a:pt x="2119353" y="43214"/>
                  </a:lnTo>
                  <a:lnTo>
                    <a:pt x="2534683" y="43214"/>
                  </a:lnTo>
                  <a:lnTo>
                    <a:pt x="2509518" y="39747"/>
                  </a:lnTo>
                  <a:close/>
                </a:path>
                <a:path w="3768725" h="611504">
                  <a:moveTo>
                    <a:pt x="2025758" y="39754"/>
                  </a:moveTo>
                  <a:lnTo>
                    <a:pt x="2025940" y="39757"/>
                  </a:lnTo>
                  <a:lnTo>
                    <a:pt x="2025758" y="39754"/>
                  </a:lnTo>
                  <a:close/>
                </a:path>
                <a:path w="3768725" h="611504">
                  <a:moveTo>
                    <a:pt x="2497544" y="38097"/>
                  </a:moveTo>
                  <a:lnTo>
                    <a:pt x="1930925" y="38097"/>
                  </a:lnTo>
                  <a:lnTo>
                    <a:pt x="1931297" y="38101"/>
                  </a:lnTo>
                  <a:lnTo>
                    <a:pt x="1931160" y="38101"/>
                  </a:lnTo>
                  <a:lnTo>
                    <a:pt x="2025758" y="39754"/>
                  </a:lnTo>
                  <a:lnTo>
                    <a:pt x="2025569" y="39747"/>
                  </a:lnTo>
                  <a:lnTo>
                    <a:pt x="2509518" y="39747"/>
                  </a:lnTo>
                  <a:lnTo>
                    <a:pt x="2497544" y="3809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8927" y="3526536"/>
              <a:ext cx="966215" cy="25603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5188159" y="356164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555630" y="3656571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353886" y="3656571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531431" y="356164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448428" y="3608829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164524" y="3656571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270883" y="3608829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768346" y="356164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804362" y="3656571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862886" y="3608829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673806" y="3608829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164524" y="3693144"/>
              <a:ext cx="852805" cy="0"/>
            </a:xfrm>
            <a:custGeom>
              <a:avLst/>
              <a:gdLst/>
              <a:ahLst/>
              <a:cxnLst/>
              <a:rect l="l" t="t" r="r" b="b"/>
              <a:pathLst>
                <a:path w="852804">
                  <a:moveTo>
                    <a:pt x="0" y="0"/>
                  </a:moveTo>
                  <a:lnTo>
                    <a:pt x="852553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194289" y="3194560"/>
              <a:ext cx="953135" cy="681990"/>
            </a:xfrm>
            <a:custGeom>
              <a:avLst/>
              <a:gdLst/>
              <a:ahLst/>
              <a:cxnLst/>
              <a:rect l="l" t="t" r="r" b="b"/>
              <a:pathLst>
                <a:path w="953134" h="681989">
                  <a:moveTo>
                    <a:pt x="1521" y="641433"/>
                  </a:moveTo>
                  <a:lnTo>
                    <a:pt x="0" y="679503"/>
                  </a:lnTo>
                  <a:lnTo>
                    <a:pt x="47978" y="681421"/>
                  </a:lnTo>
                  <a:lnTo>
                    <a:pt x="97553" y="680076"/>
                  </a:lnTo>
                  <a:lnTo>
                    <a:pt x="169710" y="672539"/>
                  </a:lnTo>
                  <a:lnTo>
                    <a:pt x="241251" y="658808"/>
                  </a:lnTo>
                  <a:lnTo>
                    <a:pt x="298132" y="643326"/>
                  </a:lnTo>
                  <a:lnTo>
                    <a:pt x="47583" y="643317"/>
                  </a:lnTo>
                  <a:lnTo>
                    <a:pt x="48211" y="643300"/>
                  </a:lnTo>
                  <a:lnTo>
                    <a:pt x="1521" y="641433"/>
                  </a:lnTo>
                  <a:close/>
                </a:path>
                <a:path w="953134" h="681989">
                  <a:moveTo>
                    <a:pt x="48211" y="643300"/>
                  </a:moveTo>
                  <a:lnTo>
                    <a:pt x="47583" y="643317"/>
                  </a:lnTo>
                  <a:lnTo>
                    <a:pt x="48860" y="643326"/>
                  </a:lnTo>
                  <a:lnTo>
                    <a:pt x="48211" y="643300"/>
                  </a:lnTo>
                  <a:close/>
                </a:path>
                <a:path w="953134" h="681989">
                  <a:moveTo>
                    <a:pt x="95475" y="642018"/>
                  </a:moveTo>
                  <a:lnTo>
                    <a:pt x="48211" y="643300"/>
                  </a:lnTo>
                  <a:lnTo>
                    <a:pt x="48860" y="643326"/>
                  </a:lnTo>
                  <a:lnTo>
                    <a:pt x="298132" y="643326"/>
                  </a:lnTo>
                  <a:lnTo>
                    <a:pt x="302367" y="642061"/>
                  </a:lnTo>
                  <a:lnTo>
                    <a:pt x="94952" y="642061"/>
                  </a:lnTo>
                  <a:lnTo>
                    <a:pt x="95475" y="642018"/>
                  </a:lnTo>
                  <a:close/>
                </a:path>
                <a:path w="953134" h="681989">
                  <a:moveTo>
                    <a:pt x="95998" y="642004"/>
                  </a:moveTo>
                  <a:lnTo>
                    <a:pt x="95475" y="642018"/>
                  </a:lnTo>
                  <a:lnTo>
                    <a:pt x="94952" y="642061"/>
                  </a:lnTo>
                  <a:lnTo>
                    <a:pt x="95998" y="642004"/>
                  </a:lnTo>
                  <a:close/>
                </a:path>
                <a:path w="953134" h="681989">
                  <a:moveTo>
                    <a:pt x="302559" y="642004"/>
                  </a:moveTo>
                  <a:lnTo>
                    <a:pt x="95998" y="642004"/>
                  </a:lnTo>
                  <a:lnTo>
                    <a:pt x="94952" y="642061"/>
                  </a:lnTo>
                  <a:lnTo>
                    <a:pt x="302367" y="642061"/>
                  </a:lnTo>
                  <a:lnTo>
                    <a:pt x="302559" y="642004"/>
                  </a:lnTo>
                  <a:close/>
                </a:path>
                <a:path w="953134" h="681989">
                  <a:moveTo>
                    <a:pt x="129772" y="639197"/>
                  </a:moveTo>
                  <a:lnTo>
                    <a:pt x="95475" y="642018"/>
                  </a:lnTo>
                  <a:lnTo>
                    <a:pt x="95998" y="642004"/>
                  </a:lnTo>
                  <a:lnTo>
                    <a:pt x="302559" y="642004"/>
                  </a:lnTo>
                  <a:lnTo>
                    <a:pt x="311774" y="639251"/>
                  </a:lnTo>
                  <a:lnTo>
                    <a:pt x="129343" y="639251"/>
                  </a:lnTo>
                  <a:lnTo>
                    <a:pt x="129772" y="639197"/>
                  </a:lnTo>
                  <a:close/>
                </a:path>
                <a:path w="953134" h="681989">
                  <a:moveTo>
                    <a:pt x="312040" y="639164"/>
                  </a:moveTo>
                  <a:lnTo>
                    <a:pt x="130176" y="639164"/>
                  </a:lnTo>
                  <a:lnTo>
                    <a:pt x="129343" y="639251"/>
                  </a:lnTo>
                  <a:lnTo>
                    <a:pt x="311774" y="639251"/>
                  </a:lnTo>
                  <a:lnTo>
                    <a:pt x="312040" y="639164"/>
                  </a:lnTo>
                  <a:close/>
                </a:path>
                <a:path w="953134" h="681989">
                  <a:moveTo>
                    <a:pt x="164107" y="634846"/>
                  </a:moveTo>
                  <a:lnTo>
                    <a:pt x="129772" y="639197"/>
                  </a:lnTo>
                  <a:lnTo>
                    <a:pt x="130176" y="639164"/>
                  </a:lnTo>
                  <a:lnTo>
                    <a:pt x="312040" y="639164"/>
                  </a:lnTo>
                  <a:lnTo>
                    <a:pt x="324502" y="634913"/>
                  </a:lnTo>
                  <a:lnTo>
                    <a:pt x="163710" y="634913"/>
                  </a:lnTo>
                  <a:lnTo>
                    <a:pt x="164107" y="634846"/>
                  </a:lnTo>
                  <a:close/>
                </a:path>
                <a:path w="953134" h="681989">
                  <a:moveTo>
                    <a:pt x="324852" y="634794"/>
                  </a:moveTo>
                  <a:lnTo>
                    <a:pt x="164515" y="634794"/>
                  </a:lnTo>
                  <a:lnTo>
                    <a:pt x="163710" y="634913"/>
                  </a:lnTo>
                  <a:lnTo>
                    <a:pt x="324502" y="634913"/>
                  </a:lnTo>
                  <a:lnTo>
                    <a:pt x="324852" y="634794"/>
                  </a:lnTo>
                  <a:close/>
                </a:path>
                <a:path w="953134" h="681989">
                  <a:moveTo>
                    <a:pt x="342028" y="628935"/>
                  </a:moveTo>
                  <a:lnTo>
                    <a:pt x="198781" y="628935"/>
                  </a:lnTo>
                  <a:lnTo>
                    <a:pt x="198004" y="629085"/>
                  </a:lnTo>
                  <a:lnTo>
                    <a:pt x="164107" y="634846"/>
                  </a:lnTo>
                  <a:lnTo>
                    <a:pt x="164515" y="634794"/>
                  </a:lnTo>
                  <a:lnTo>
                    <a:pt x="324852" y="634794"/>
                  </a:lnTo>
                  <a:lnTo>
                    <a:pt x="342028" y="628935"/>
                  </a:lnTo>
                  <a:close/>
                </a:path>
                <a:path w="953134" h="681989">
                  <a:moveTo>
                    <a:pt x="198407" y="628999"/>
                  </a:moveTo>
                  <a:lnTo>
                    <a:pt x="197902" y="629085"/>
                  </a:lnTo>
                  <a:lnTo>
                    <a:pt x="198407" y="628999"/>
                  </a:lnTo>
                  <a:close/>
                </a:path>
                <a:path w="953134" h="681989">
                  <a:moveTo>
                    <a:pt x="361589" y="621629"/>
                  </a:moveTo>
                  <a:lnTo>
                    <a:pt x="232919" y="621629"/>
                  </a:lnTo>
                  <a:lnTo>
                    <a:pt x="232168" y="621805"/>
                  </a:lnTo>
                  <a:lnTo>
                    <a:pt x="198407" y="628999"/>
                  </a:lnTo>
                  <a:lnTo>
                    <a:pt x="198781" y="628935"/>
                  </a:lnTo>
                  <a:lnTo>
                    <a:pt x="342028" y="628935"/>
                  </a:lnTo>
                  <a:lnTo>
                    <a:pt x="346668" y="627353"/>
                  </a:lnTo>
                  <a:lnTo>
                    <a:pt x="361589" y="621629"/>
                  </a:lnTo>
                  <a:close/>
                </a:path>
                <a:path w="953134" h="681989">
                  <a:moveTo>
                    <a:pt x="232549" y="621708"/>
                  </a:moveTo>
                  <a:lnTo>
                    <a:pt x="232092" y="621805"/>
                  </a:lnTo>
                  <a:lnTo>
                    <a:pt x="232549" y="621708"/>
                  </a:lnTo>
                  <a:close/>
                </a:path>
                <a:path w="953134" h="681989">
                  <a:moveTo>
                    <a:pt x="383986" y="612913"/>
                  </a:moveTo>
                  <a:lnTo>
                    <a:pt x="266875" y="612913"/>
                  </a:lnTo>
                  <a:lnTo>
                    <a:pt x="266152" y="613114"/>
                  </a:lnTo>
                  <a:lnTo>
                    <a:pt x="232549" y="621708"/>
                  </a:lnTo>
                  <a:lnTo>
                    <a:pt x="232919" y="621629"/>
                  </a:lnTo>
                  <a:lnTo>
                    <a:pt x="361589" y="621629"/>
                  </a:lnTo>
                  <a:lnTo>
                    <a:pt x="381095" y="614146"/>
                  </a:lnTo>
                  <a:lnTo>
                    <a:pt x="383986" y="612913"/>
                  </a:lnTo>
                  <a:close/>
                </a:path>
                <a:path w="953134" h="681989">
                  <a:moveTo>
                    <a:pt x="266518" y="613004"/>
                  </a:moveTo>
                  <a:lnTo>
                    <a:pt x="266092" y="613114"/>
                  </a:lnTo>
                  <a:lnTo>
                    <a:pt x="266518" y="613004"/>
                  </a:lnTo>
                  <a:close/>
                </a:path>
                <a:path w="953134" h="681989">
                  <a:moveTo>
                    <a:pt x="407631" y="602827"/>
                  </a:moveTo>
                  <a:lnTo>
                    <a:pt x="300597" y="602827"/>
                  </a:lnTo>
                  <a:lnTo>
                    <a:pt x="299899" y="603049"/>
                  </a:lnTo>
                  <a:lnTo>
                    <a:pt x="266518" y="613004"/>
                  </a:lnTo>
                  <a:lnTo>
                    <a:pt x="266875" y="612913"/>
                  </a:lnTo>
                  <a:lnTo>
                    <a:pt x="383986" y="612913"/>
                  </a:lnTo>
                  <a:lnTo>
                    <a:pt x="407631" y="602827"/>
                  </a:lnTo>
                  <a:close/>
                </a:path>
                <a:path w="953134" h="681989">
                  <a:moveTo>
                    <a:pt x="300220" y="602939"/>
                  </a:moveTo>
                  <a:lnTo>
                    <a:pt x="299853" y="603049"/>
                  </a:lnTo>
                  <a:lnTo>
                    <a:pt x="300220" y="602939"/>
                  </a:lnTo>
                  <a:close/>
                </a:path>
                <a:path w="953134" h="681989">
                  <a:moveTo>
                    <a:pt x="432612" y="591408"/>
                  </a:moveTo>
                  <a:lnTo>
                    <a:pt x="334030" y="591408"/>
                  </a:lnTo>
                  <a:lnTo>
                    <a:pt x="333357" y="591653"/>
                  </a:lnTo>
                  <a:lnTo>
                    <a:pt x="300220" y="602939"/>
                  </a:lnTo>
                  <a:lnTo>
                    <a:pt x="300597" y="602827"/>
                  </a:lnTo>
                  <a:lnTo>
                    <a:pt x="407631" y="602827"/>
                  </a:lnTo>
                  <a:lnTo>
                    <a:pt x="415080" y="599649"/>
                  </a:lnTo>
                  <a:lnTo>
                    <a:pt x="432612" y="591408"/>
                  </a:lnTo>
                  <a:close/>
                </a:path>
                <a:path w="953134" h="681989">
                  <a:moveTo>
                    <a:pt x="333722" y="591513"/>
                  </a:moveTo>
                  <a:lnTo>
                    <a:pt x="333311" y="591653"/>
                  </a:lnTo>
                  <a:lnTo>
                    <a:pt x="333722" y="591513"/>
                  </a:lnTo>
                  <a:close/>
                </a:path>
                <a:path w="953134" h="681989">
                  <a:moveTo>
                    <a:pt x="458692" y="578700"/>
                  </a:moveTo>
                  <a:lnTo>
                    <a:pt x="367121" y="578700"/>
                  </a:lnTo>
                  <a:lnTo>
                    <a:pt x="333722" y="591513"/>
                  </a:lnTo>
                  <a:lnTo>
                    <a:pt x="334030" y="591408"/>
                  </a:lnTo>
                  <a:lnTo>
                    <a:pt x="432612" y="591408"/>
                  </a:lnTo>
                  <a:lnTo>
                    <a:pt x="448572" y="583906"/>
                  </a:lnTo>
                  <a:lnTo>
                    <a:pt x="458692" y="578700"/>
                  </a:lnTo>
                  <a:close/>
                </a:path>
                <a:path w="953134" h="681989">
                  <a:moveTo>
                    <a:pt x="485480" y="564741"/>
                  </a:moveTo>
                  <a:lnTo>
                    <a:pt x="399815" y="564741"/>
                  </a:lnTo>
                  <a:lnTo>
                    <a:pt x="366771" y="578835"/>
                  </a:lnTo>
                  <a:lnTo>
                    <a:pt x="367121" y="578700"/>
                  </a:lnTo>
                  <a:lnTo>
                    <a:pt x="458692" y="578700"/>
                  </a:lnTo>
                  <a:lnTo>
                    <a:pt x="481521" y="566957"/>
                  </a:lnTo>
                  <a:lnTo>
                    <a:pt x="485480" y="564741"/>
                  </a:lnTo>
                  <a:close/>
                </a:path>
                <a:path w="953134" h="681989">
                  <a:moveTo>
                    <a:pt x="512576" y="549570"/>
                  </a:moveTo>
                  <a:lnTo>
                    <a:pt x="432056" y="549570"/>
                  </a:lnTo>
                  <a:lnTo>
                    <a:pt x="399489" y="564879"/>
                  </a:lnTo>
                  <a:lnTo>
                    <a:pt x="399815" y="564741"/>
                  </a:lnTo>
                  <a:lnTo>
                    <a:pt x="485480" y="564741"/>
                  </a:lnTo>
                  <a:lnTo>
                    <a:pt x="512576" y="549570"/>
                  </a:lnTo>
                  <a:close/>
                </a:path>
                <a:path w="953134" h="681989">
                  <a:moveTo>
                    <a:pt x="539611" y="533231"/>
                  </a:moveTo>
                  <a:lnTo>
                    <a:pt x="463793" y="533231"/>
                  </a:lnTo>
                  <a:lnTo>
                    <a:pt x="431743" y="549717"/>
                  </a:lnTo>
                  <a:lnTo>
                    <a:pt x="432056" y="549570"/>
                  </a:lnTo>
                  <a:lnTo>
                    <a:pt x="512576" y="549570"/>
                  </a:lnTo>
                  <a:lnTo>
                    <a:pt x="513873" y="548844"/>
                  </a:lnTo>
                  <a:lnTo>
                    <a:pt x="539611" y="533231"/>
                  </a:lnTo>
                  <a:close/>
                </a:path>
                <a:path w="953134" h="681989">
                  <a:moveTo>
                    <a:pt x="566714" y="515763"/>
                  </a:moveTo>
                  <a:lnTo>
                    <a:pt x="494971" y="515763"/>
                  </a:lnTo>
                  <a:lnTo>
                    <a:pt x="463489" y="533387"/>
                  </a:lnTo>
                  <a:lnTo>
                    <a:pt x="463793" y="533231"/>
                  </a:lnTo>
                  <a:lnTo>
                    <a:pt x="539611" y="533231"/>
                  </a:lnTo>
                  <a:lnTo>
                    <a:pt x="545578" y="529611"/>
                  </a:lnTo>
                  <a:lnTo>
                    <a:pt x="566714" y="515763"/>
                  </a:lnTo>
                  <a:close/>
                </a:path>
                <a:path w="953134" h="681989">
                  <a:moveTo>
                    <a:pt x="593713" y="497207"/>
                  </a:moveTo>
                  <a:lnTo>
                    <a:pt x="525533" y="497207"/>
                  </a:lnTo>
                  <a:lnTo>
                    <a:pt x="494650" y="515942"/>
                  </a:lnTo>
                  <a:lnTo>
                    <a:pt x="494971" y="515763"/>
                  </a:lnTo>
                  <a:lnTo>
                    <a:pt x="566714" y="515763"/>
                  </a:lnTo>
                  <a:lnTo>
                    <a:pt x="576585" y="509296"/>
                  </a:lnTo>
                  <a:lnTo>
                    <a:pt x="593713" y="497207"/>
                  </a:lnTo>
                  <a:close/>
                </a:path>
                <a:path w="953134" h="681989">
                  <a:moveTo>
                    <a:pt x="620458" y="477607"/>
                  </a:moveTo>
                  <a:lnTo>
                    <a:pt x="555429" y="477607"/>
                  </a:lnTo>
                  <a:lnTo>
                    <a:pt x="525264" y="497370"/>
                  </a:lnTo>
                  <a:lnTo>
                    <a:pt x="525533" y="497207"/>
                  </a:lnTo>
                  <a:lnTo>
                    <a:pt x="593713" y="497207"/>
                  </a:lnTo>
                  <a:lnTo>
                    <a:pt x="606840" y="487942"/>
                  </a:lnTo>
                  <a:lnTo>
                    <a:pt x="620458" y="477607"/>
                  </a:lnTo>
                  <a:close/>
                </a:path>
                <a:path w="953134" h="681989">
                  <a:moveTo>
                    <a:pt x="646827" y="457004"/>
                  </a:moveTo>
                  <a:lnTo>
                    <a:pt x="584602" y="457004"/>
                  </a:lnTo>
                  <a:lnTo>
                    <a:pt x="555158" y="477784"/>
                  </a:lnTo>
                  <a:lnTo>
                    <a:pt x="555429" y="477607"/>
                  </a:lnTo>
                  <a:lnTo>
                    <a:pt x="620458" y="477607"/>
                  </a:lnTo>
                  <a:lnTo>
                    <a:pt x="636294" y="465589"/>
                  </a:lnTo>
                  <a:lnTo>
                    <a:pt x="646827" y="457004"/>
                  </a:lnTo>
                  <a:close/>
                </a:path>
                <a:path w="953134" h="681989">
                  <a:moveTo>
                    <a:pt x="672711" y="435439"/>
                  </a:moveTo>
                  <a:lnTo>
                    <a:pt x="612998" y="435439"/>
                  </a:lnTo>
                  <a:lnTo>
                    <a:pt x="584316" y="457206"/>
                  </a:lnTo>
                  <a:lnTo>
                    <a:pt x="584602" y="457004"/>
                  </a:lnTo>
                  <a:lnTo>
                    <a:pt x="646827" y="457004"/>
                  </a:lnTo>
                  <a:lnTo>
                    <a:pt x="664894" y="442278"/>
                  </a:lnTo>
                  <a:lnTo>
                    <a:pt x="672711" y="435439"/>
                  </a:lnTo>
                  <a:close/>
                </a:path>
                <a:path w="953134" h="681989">
                  <a:moveTo>
                    <a:pt x="698014" y="412955"/>
                  </a:moveTo>
                  <a:lnTo>
                    <a:pt x="640566" y="412955"/>
                  </a:lnTo>
                  <a:lnTo>
                    <a:pt x="612719" y="435651"/>
                  </a:lnTo>
                  <a:lnTo>
                    <a:pt x="612998" y="435439"/>
                  </a:lnTo>
                  <a:lnTo>
                    <a:pt x="672711" y="435439"/>
                  </a:lnTo>
                  <a:lnTo>
                    <a:pt x="692588" y="418050"/>
                  </a:lnTo>
                  <a:lnTo>
                    <a:pt x="698014" y="412955"/>
                  </a:lnTo>
                  <a:close/>
                </a:path>
                <a:path w="953134" h="681989">
                  <a:moveTo>
                    <a:pt x="722643" y="389596"/>
                  </a:moveTo>
                  <a:lnTo>
                    <a:pt x="667249" y="389596"/>
                  </a:lnTo>
                  <a:lnTo>
                    <a:pt x="640312" y="413162"/>
                  </a:lnTo>
                  <a:lnTo>
                    <a:pt x="640566" y="412955"/>
                  </a:lnTo>
                  <a:lnTo>
                    <a:pt x="698014" y="412955"/>
                  </a:lnTo>
                  <a:lnTo>
                    <a:pt x="719324" y="392944"/>
                  </a:lnTo>
                  <a:lnTo>
                    <a:pt x="722643" y="389596"/>
                  </a:lnTo>
                  <a:close/>
                </a:path>
                <a:path w="953134" h="681989">
                  <a:moveTo>
                    <a:pt x="746522" y="365403"/>
                  </a:moveTo>
                  <a:lnTo>
                    <a:pt x="692995" y="365403"/>
                  </a:lnTo>
                  <a:lnTo>
                    <a:pt x="666988" y="389824"/>
                  </a:lnTo>
                  <a:lnTo>
                    <a:pt x="667249" y="389596"/>
                  </a:lnTo>
                  <a:lnTo>
                    <a:pt x="722643" y="389596"/>
                  </a:lnTo>
                  <a:lnTo>
                    <a:pt x="745049" y="367000"/>
                  </a:lnTo>
                  <a:lnTo>
                    <a:pt x="746522" y="365403"/>
                  </a:lnTo>
                  <a:close/>
                </a:path>
                <a:path w="953134" h="681989">
                  <a:moveTo>
                    <a:pt x="769563" y="340419"/>
                  </a:moveTo>
                  <a:lnTo>
                    <a:pt x="717751" y="340419"/>
                  </a:lnTo>
                  <a:lnTo>
                    <a:pt x="692753" y="365630"/>
                  </a:lnTo>
                  <a:lnTo>
                    <a:pt x="692995" y="365403"/>
                  </a:lnTo>
                  <a:lnTo>
                    <a:pt x="746522" y="365403"/>
                  </a:lnTo>
                  <a:lnTo>
                    <a:pt x="769563" y="340419"/>
                  </a:lnTo>
                  <a:close/>
                </a:path>
                <a:path w="953134" h="681989">
                  <a:moveTo>
                    <a:pt x="791606" y="314688"/>
                  </a:moveTo>
                  <a:lnTo>
                    <a:pt x="741465" y="314688"/>
                  </a:lnTo>
                  <a:lnTo>
                    <a:pt x="740999" y="315212"/>
                  </a:lnTo>
                  <a:lnTo>
                    <a:pt x="717507" y="340666"/>
                  </a:lnTo>
                  <a:lnTo>
                    <a:pt x="717751" y="340419"/>
                  </a:lnTo>
                  <a:lnTo>
                    <a:pt x="769563" y="340419"/>
                  </a:lnTo>
                  <a:lnTo>
                    <a:pt x="791606" y="314688"/>
                  </a:lnTo>
                  <a:close/>
                </a:path>
                <a:path w="953134" h="681989">
                  <a:moveTo>
                    <a:pt x="741228" y="314945"/>
                  </a:moveTo>
                  <a:lnTo>
                    <a:pt x="740981" y="315212"/>
                  </a:lnTo>
                  <a:lnTo>
                    <a:pt x="741228" y="314945"/>
                  </a:lnTo>
                  <a:close/>
                </a:path>
                <a:path w="953134" h="681989">
                  <a:moveTo>
                    <a:pt x="812689" y="288253"/>
                  </a:moveTo>
                  <a:lnTo>
                    <a:pt x="764082" y="288253"/>
                  </a:lnTo>
                  <a:lnTo>
                    <a:pt x="763625" y="288806"/>
                  </a:lnTo>
                  <a:lnTo>
                    <a:pt x="741228" y="314945"/>
                  </a:lnTo>
                  <a:lnTo>
                    <a:pt x="741465" y="314688"/>
                  </a:lnTo>
                  <a:lnTo>
                    <a:pt x="791606" y="314688"/>
                  </a:lnTo>
                  <a:lnTo>
                    <a:pt x="793257" y="312760"/>
                  </a:lnTo>
                  <a:lnTo>
                    <a:pt x="812689" y="288253"/>
                  </a:lnTo>
                  <a:close/>
                </a:path>
                <a:path w="953134" h="681989">
                  <a:moveTo>
                    <a:pt x="763837" y="288539"/>
                  </a:moveTo>
                  <a:lnTo>
                    <a:pt x="763608" y="288806"/>
                  </a:lnTo>
                  <a:lnTo>
                    <a:pt x="763837" y="288539"/>
                  </a:lnTo>
                  <a:close/>
                </a:path>
                <a:path w="953134" h="681989">
                  <a:moveTo>
                    <a:pt x="832749" y="261157"/>
                  </a:moveTo>
                  <a:lnTo>
                    <a:pt x="785550" y="261157"/>
                  </a:lnTo>
                  <a:lnTo>
                    <a:pt x="785105" y="261741"/>
                  </a:lnTo>
                  <a:lnTo>
                    <a:pt x="763837" y="288539"/>
                  </a:lnTo>
                  <a:lnTo>
                    <a:pt x="764082" y="288253"/>
                  </a:lnTo>
                  <a:lnTo>
                    <a:pt x="812689" y="288253"/>
                  </a:lnTo>
                  <a:lnTo>
                    <a:pt x="815632" y="284542"/>
                  </a:lnTo>
                  <a:lnTo>
                    <a:pt x="832749" y="261157"/>
                  </a:lnTo>
                  <a:close/>
                </a:path>
                <a:path w="953134" h="681989">
                  <a:moveTo>
                    <a:pt x="785315" y="261455"/>
                  </a:moveTo>
                  <a:lnTo>
                    <a:pt x="785087" y="261741"/>
                  </a:lnTo>
                  <a:lnTo>
                    <a:pt x="785315" y="261455"/>
                  </a:lnTo>
                  <a:close/>
                </a:path>
                <a:path w="953134" h="681989">
                  <a:moveTo>
                    <a:pt x="851723" y="233445"/>
                  </a:moveTo>
                  <a:lnTo>
                    <a:pt x="805818" y="233445"/>
                  </a:lnTo>
                  <a:lnTo>
                    <a:pt x="805385" y="234062"/>
                  </a:lnTo>
                  <a:lnTo>
                    <a:pt x="785315" y="261455"/>
                  </a:lnTo>
                  <a:lnTo>
                    <a:pt x="785550" y="261157"/>
                  </a:lnTo>
                  <a:lnTo>
                    <a:pt x="832749" y="261157"/>
                  </a:lnTo>
                  <a:lnTo>
                    <a:pt x="836785" y="255644"/>
                  </a:lnTo>
                  <a:lnTo>
                    <a:pt x="851723" y="233445"/>
                  </a:lnTo>
                  <a:close/>
                </a:path>
                <a:path w="953134" h="681989">
                  <a:moveTo>
                    <a:pt x="805598" y="233745"/>
                  </a:moveTo>
                  <a:lnTo>
                    <a:pt x="805366" y="234062"/>
                  </a:lnTo>
                  <a:lnTo>
                    <a:pt x="805598" y="233745"/>
                  </a:lnTo>
                  <a:close/>
                </a:path>
                <a:path w="953134" h="681989">
                  <a:moveTo>
                    <a:pt x="869549" y="205159"/>
                  </a:moveTo>
                  <a:lnTo>
                    <a:pt x="824833" y="205159"/>
                  </a:lnTo>
                  <a:lnTo>
                    <a:pt x="824414" y="205811"/>
                  </a:lnTo>
                  <a:lnTo>
                    <a:pt x="805598" y="233745"/>
                  </a:lnTo>
                  <a:lnTo>
                    <a:pt x="805818" y="233445"/>
                  </a:lnTo>
                  <a:lnTo>
                    <a:pt x="851723" y="233445"/>
                  </a:lnTo>
                  <a:lnTo>
                    <a:pt x="856660" y="226108"/>
                  </a:lnTo>
                  <a:lnTo>
                    <a:pt x="869549" y="205159"/>
                  </a:lnTo>
                  <a:close/>
                </a:path>
                <a:path w="953134" h="681989">
                  <a:moveTo>
                    <a:pt x="824620" y="205476"/>
                  </a:moveTo>
                  <a:lnTo>
                    <a:pt x="824394" y="205811"/>
                  </a:lnTo>
                  <a:lnTo>
                    <a:pt x="824620" y="205476"/>
                  </a:lnTo>
                  <a:close/>
                </a:path>
                <a:path w="953134" h="681989">
                  <a:moveTo>
                    <a:pt x="886171" y="176344"/>
                  </a:moveTo>
                  <a:lnTo>
                    <a:pt x="842544" y="176344"/>
                  </a:lnTo>
                  <a:lnTo>
                    <a:pt x="842140" y="177034"/>
                  </a:lnTo>
                  <a:lnTo>
                    <a:pt x="824620" y="205476"/>
                  </a:lnTo>
                  <a:lnTo>
                    <a:pt x="824833" y="205159"/>
                  </a:lnTo>
                  <a:lnTo>
                    <a:pt x="869549" y="205159"/>
                  </a:lnTo>
                  <a:lnTo>
                    <a:pt x="875203" y="195969"/>
                  </a:lnTo>
                  <a:lnTo>
                    <a:pt x="886171" y="176344"/>
                  </a:lnTo>
                  <a:close/>
                </a:path>
                <a:path w="953134" h="681989">
                  <a:moveTo>
                    <a:pt x="842343" y="176671"/>
                  </a:moveTo>
                  <a:lnTo>
                    <a:pt x="842120" y="177034"/>
                  </a:lnTo>
                  <a:lnTo>
                    <a:pt x="842343" y="176671"/>
                  </a:lnTo>
                  <a:close/>
                </a:path>
                <a:path w="953134" h="681989">
                  <a:moveTo>
                    <a:pt x="901535" y="147044"/>
                  </a:moveTo>
                  <a:lnTo>
                    <a:pt x="858900" y="147044"/>
                  </a:lnTo>
                  <a:lnTo>
                    <a:pt x="858514" y="147773"/>
                  </a:lnTo>
                  <a:lnTo>
                    <a:pt x="842343" y="176671"/>
                  </a:lnTo>
                  <a:lnTo>
                    <a:pt x="842544" y="176344"/>
                  </a:lnTo>
                  <a:lnTo>
                    <a:pt x="886171" y="176344"/>
                  </a:lnTo>
                  <a:lnTo>
                    <a:pt x="892360" y="165271"/>
                  </a:lnTo>
                  <a:lnTo>
                    <a:pt x="901535" y="147044"/>
                  </a:lnTo>
                  <a:close/>
                </a:path>
                <a:path w="953134" h="681989">
                  <a:moveTo>
                    <a:pt x="858708" y="147389"/>
                  </a:moveTo>
                  <a:lnTo>
                    <a:pt x="858493" y="147773"/>
                  </a:lnTo>
                  <a:lnTo>
                    <a:pt x="858708" y="147389"/>
                  </a:lnTo>
                  <a:close/>
                </a:path>
                <a:path w="953134" h="681989">
                  <a:moveTo>
                    <a:pt x="914818" y="117302"/>
                  </a:moveTo>
                  <a:lnTo>
                    <a:pt x="873852" y="117302"/>
                  </a:lnTo>
                  <a:lnTo>
                    <a:pt x="873183" y="118785"/>
                  </a:lnTo>
                  <a:lnTo>
                    <a:pt x="858708" y="147389"/>
                  </a:lnTo>
                  <a:lnTo>
                    <a:pt x="858900" y="147044"/>
                  </a:lnTo>
                  <a:lnTo>
                    <a:pt x="901535" y="147044"/>
                  </a:lnTo>
                  <a:lnTo>
                    <a:pt x="908250" y="133704"/>
                  </a:lnTo>
                  <a:lnTo>
                    <a:pt x="914818" y="117302"/>
                  </a:lnTo>
                  <a:close/>
                </a:path>
                <a:path w="953134" h="681989">
                  <a:moveTo>
                    <a:pt x="947335" y="82759"/>
                  </a:moveTo>
                  <a:lnTo>
                    <a:pt x="887609" y="82759"/>
                  </a:lnTo>
                  <a:lnTo>
                    <a:pt x="922978" y="96922"/>
                  </a:lnTo>
                  <a:lnTo>
                    <a:pt x="916190" y="113876"/>
                  </a:lnTo>
                  <a:lnTo>
                    <a:pt x="952870" y="126794"/>
                  </a:lnTo>
                  <a:lnTo>
                    <a:pt x="947335" y="82759"/>
                  </a:lnTo>
                  <a:close/>
                </a:path>
                <a:path w="953134" h="681989">
                  <a:moveTo>
                    <a:pt x="873484" y="118033"/>
                  </a:moveTo>
                  <a:lnTo>
                    <a:pt x="873106" y="118785"/>
                  </a:lnTo>
                  <a:lnTo>
                    <a:pt x="873484" y="118033"/>
                  </a:lnTo>
                  <a:close/>
                </a:path>
                <a:path w="953134" h="681989">
                  <a:moveTo>
                    <a:pt x="873852" y="117302"/>
                  </a:moveTo>
                  <a:lnTo>
                    <a:pt x="873484" y="118033"/>
                  </a:lnTo>
                  <a:lnTo>
                    <a:pt x="873183" y="118785"/>
                  </a:lnTo>
                  <a:lnTo>
                    <a:pt x="873852" y="117302"/>
                  </a:lnTo>
                  <a:close/>
                </a:path>
                <a:path w="953134" h="681989">
                  <a:moveTo>
                    <a:pt x="880221" y="101209"/>
                  </a:moveTo>
                  <a:lnTo>
                    <a:pt x="873484" y="118033"/>
                  </a:lnTo>
                  <a:lnTo>
                    <a:pt x="873852" y="117302"/>
                  </a:lnTo>
                  <a:lnTo>
                    <a:pt x="914818" y="117302"/>
                  </a:lnTo>
                  <a:lnTo>
                    <a:pt x="916190" y="113876"/>
                  </a:lnTo>
                  <a:lnTo>
                    <a:pt x="880221" y="101209"/>
                  </a:lnTo>
                  <a:close/>
                </a:path>
                <a:path w="953134" h="681989">
                  <a:moveTo>
                    <a:pt x="887609" y="82759"/>
                  </a:moveTo>
                  <a:lnTo>
                    <a:pt x="880221" y="101209"/>
                  </a:lnTo>
                  <a:lnTo>
                    <a:pt x="916190" y="113876"/>
                  </a:lnTo>
                  <a:lnTo>
                    <a:pt x="922978" y="96922"/>
                  </a:lnTo>
                  <a:lnTo>
                    <a:pt x="887609" y="82759"/>
                  </a:lnTo>
                  <a:close/>
                </a:path>
                <a:path w="953134" h="681989">
                  <a:moveTo>
                    <a:pt x="936933" y="0"/>
                  </a:moveTo>
                  <a:lnTo>
                    <a:pt x="845060" y="88826"/>
                  </a:lnTo>
                  <a:lnTo>
                    <a:pt x="880221" y="101209"/>
                  </a:lnTo>
                  <a:lnTo>
                    <a:pt x="887609" y="82759"/>
                  </a:lnTo>
                  <a:lnTo>
                    <a:pt x="947335" y="82759"/>
                  </a:lnTo>
                  <a:lnTo>
                    <a:pt x="936933" y="0"/>
                  </a:lnTo>
                  <a:close/>
                </a:path>
              </a:pathLst>
            </a:custGeom>
            <a:solidFill>
              <a:srgbClr val="43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979464" y="2830741"/>
              <a:ext cx="2811780" cy="681990"/>
            </a:xfrm>
            <a:custGeom>
              <a:avLst/>
              <a:gdLst/>
              <a:ahLst/>
              <a:cxnLst/>
              <a:rect l="l" t="t" r="r" b="b"/>
              <a:pathLst>
                <a:path w="2811779" h="681989">
                  <a:moveTo>
                    <a:pt x="2695896" y="37169"/>
                  </a:moveTo>
                  <a:lnTo>
                    <a:pt x="0" y="644305"/>
                  </a:lnTo>
                  <a:lnTo>
                    <a:pt x="8370" y="681474"/>
                  </a:lnTo>
                  <a:lnTo>
                    <a:pt x="2704266" y="74338"/>
                  </a:lnTo>
                  <a:lnTo>
                    <a:pt x="2695896" y="37169"/>
                  </a:lnTo>
                  <a:close/>
                </a:path>
                <a:path w="2811779" h="681989">
                  <a:moveTo>
                    <a:pt x="2808722" y="32984"/>
                  </a:moveTo>
                  <a:lnTo>
                    <a:pt x="2714477" y="32984"/>
                  </a:lnTo>
                  <a:lnTo>
                    <a:pt x="2722849" y="70153"/>
                  </a:lnTo>
                  <a:lnTo>
                    <a:pt x="2704266" y="74338"/>
                  </a:lnTo>
                  <a:lnTo>
                    <a:pt x="2712637" y="111507"/>
                  </a:lnTo>
                  <a:lnTo>
                    <a:pt x="2808722" y="32984"/>
                  </a:lnTo>
                  <a:close/>
                </a:path>
                <a:path w="2811779" h="681989">
                  <a:moveTo>
                    <a:pt x="2714477" y="32984"/>
                  </a:moveTo>
                  <a:lnTo>
                    <a:pt x="2695896" y="37169"/>
                  </a:lnTo>
                  <a:lnTo>
                    <a:pt x="2704266" y="74338"/>
                  </a:lnTo>
                  <a:lnTo>
                    <a:pt x="2722849" y="70153"/>
                  </a:lnTo>
                  <a:lnTo>
                    <a:pt x="2714477" y="32984"/>
                  </a:lnTo>
                  <a:close/>
                </a:path>
                <a:path w="2811779" h="681989">
                  <a:moveTo>
                    <a:pt x="2687525" y="0"/>
                  </a:moveTo>
                  <a:lnTo>
                    <a:pt x="2695896" y="37169"/>
                  </a:lnTo>
                  <a:lnTo>
                    <a:pt x="2714477" y="32984"/>
                  </a:lnTo>
                  <a:lnTo>
                    <a:pt x="2808722" y="32984"/>
                  </a:lnTo>
                  <a:lnTo>
                    <a:pt x="2811589" y="30641"/>
                  </a:lnTo>
                  <a:lnTo>
                    <a:pt x="268752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2901695" y="3675888"/>
            <a:ext cx="966469" cy="256540"/>
            <a:chOff x="2901695" y="3675888"/>
            <a:chExt cx="966469" cy="256540"/>
          </a:xfrm>
        </p:grpSpPr>
        <p:pic>
          <p:nvPicPr>
            <p:cNvPr id="79" name="object 7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01695" y="3675888"/>
              <a:ext cx="966216" cy="256031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2949649" y="371130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317119" y="380623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15377" y="380623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92921" y="371130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09917" y="375848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926015" y="380623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032372" y="375848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529835" y="371130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565851" y="380623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624376" y="375848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435296" y="375848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926015" y="3842805"/>
              <a:ext cx="852805" cy="0"/>
            </a:xfrm>
            <a:custGeom>
              <a:avLst/>
              <a:gdLst/>
              <a:ahLst/>
              <a:cxnLst/>
              <a:rect l="l" t="t" r="r" b="b"/>
              <a:pathLst>
                <a:path w="852804">
                  <a:moveTo>
                    <a:pt x="0" y="0"/>
                  </a:moveTo>
                  <a:lnTo>
                    <a:pt x="852553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/>
          <p:nvPr/>
        </p:nvSpPr>
        <p:spPr>
          <a:xfrm>
            <a:off x="4039190" y="3653410"/>
            <a:ext cx="997585" cy="473709"/>
          </a:xfrm>
          <a:custGeom>
            <a:avLst/>
            <a:gdLst/>
            <a:ahLst/>
            <a:cxnLst/>
            <a:rect l="l" t="t" r="r" b="b"/>
            <a:pathLst>
              <a:path w="997585" h="473710">
                <a:moveTo>
                  <a:pt x="917095" y="451474"/>
                </a:moveTo>
                <a:lnTo>
                  <a:pt x="882027" y="473123"/>
                </a:lnTo>
                <a:lnTo>
                  <a:pt x="996974" y="469223"/>
                </a:lnTo>
                <a:lnTo>
                  <a:pt x="986528" y="456237"/>
                </a:lnTo>
                <a:lnTo>
                  <a:pt x="927487" y="456237"/>
                </a:lnTo>
                <a:lnTo>
                  <a:pt x="917095" y="451474"/>
                </a:lnTo>
                <a:close/>
              </a:path>
              <a:path w="997585" h="473710">
                <a:moveTo>
                  <a:pt x="931382" y="420302"/>
                </a:moveTo>
                <a:lnTo>
                  <a:pt x="934629" y="440650"/>
                </a:lnTo>
                <a:lnTo>
                  <a:pt x="917095" y="451474"/>
                </a:lnTo>
                <a:lnTo>
                  <a:pt x="927487" y="456237"/>
                </a:lnTo>
                <a:lnTo>
                  <a:pt x="941773" y="425065"/>
                </a:lnTo>
                <a:lnTo>
                  <a:pt x="931382" y="420302"/>
                </a:lnTo>
                <a:close/>
              </a:path>
              <a:path w="997585" h="473710">
                <a:moveTo>
                  <a:pt x="924886" y="379605"/>
                </a:moveTo>
                <a:lnTo>
                  <a:pt x="931382" y="420302"/>
                </a:lnTo>
                <a:lnTo>
                  <a:pt x="941773" y="425065"/>
                </a:lnTo>
                <a:lnTo>
                  <a:pt x="927487" y="456237"/>
                </a:lnTo>
                <a:lnTo>
                  <a:pt x="986528" y="456237"/>
                </a:lnTo>
                <a:lnTo>
                  <a:pt x="924886" y="379605"/>
                </a:lnTo>
                <a:close/>
              </a:path>
              <a:path w="997585" h="473710">
                <a:moveTo>
                  <a:pt x="14286" y="0"/>
                </a:moveTo>
                <a:lnTo>
                  <a:pt x="0" y="31172"/>
                </a:lnTo>
                <a:lnTo>
                  <a:pt x="917095" y="451474"/>
                </a:lnTo>
                <a:lnTo>
                  <a:pt x="934629" y="440650"/>
                </a:lnTo>
                <a:lnTo>
                  <a:pt x="931382" y="420302"/>
                </a:lnTo>
                <a:lnTo>
                  <a:pt x="14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069252" y="4243523"/>
            <a:ext cx="997585" cy="473709"/>
          </a:xfrm>
          <a:custGeom>
            <a:avLst/>
            <a:gdLst/>
            <a:ahLst/>
            <a:cxnLst/>
            <a:rect l="l" t="t" r="r" b="b"/>
            <a:pathLst>
              <a:path w="997585" h="473710">
                <a:moveTo>
                  <a:pt x="917096" y="21648"/>
                </a:moveTo>
                <a:lnTo>
                  <a:pt x="0" y="441949"/>
                </a:lnTo>
                <a:lnTo>
                  <a:pt x="14286" y="473123"/>
                </a:lnTo>
                <a:lnTo>
                  <a:pt x="931381" y="52820"/>
                </a:lnTo>
                <a:lnTo>
                  <a:pt x="934629" y="32471"/>
                </a:lnTo>
                <a:lnTo>
                  <a:pt x="917096" y="21648"/>
                </a:lnTo>
                <a:close/>
              </a:path>
              <a:path w="997585" h="473710">
                <a:moveTo>
                  <a:pt x="986528" y="16885"/>
                </a:moveTo>
                <a:lnTo>
                  <a:pt x="927487" y="16885"/>
                </a:lnTo>
                <a:lnTo>
                  <a:pt x="941773" y="48058"/>
                </a:lnTo>
                <a:lnTo>
                  <a:pt x="931381" y="52820"/>
                </a:lnTo>
                <a:lnTo>
                  <a:pt x="924886" y="93516"/>
                </a:lnTo>
                <a:lnTo>
                  <a:pt x="986528" y="16885"/>
                </a:lnTo>
                <a:close/>
              </a:path>
              <a:path w="997585" h="473710">
                <a:moveTo>
                  <a:pt x="927487" y="16885"/>
                </a:moveTo>
                <a:lnTo>
                  <a:pt x="917096" y="21648"/>
                </a:lnTo>
                <a:lnTo>
                  <a:pt x="934629" y="32471"/>
                </a:lnTo>
                <a:lnTo>
                  <a:pt x="931381" y="52820"/>
                </a:lnTo>
                <a:lnTo>
                  <a:pt x="941773" y="48058"/>
                </a:lnTo>
                <a:lnTo>
                  <a:pt x="927487" y="16885"/>
                </a:lnTo>
                <a:close/>
              </a:path>
              <a:path w="997585" h="473710">
                <a:moveTo>
                  <a:pt x="882027" y="0"/>
                </a:moveTo>
                <a:lnTo>
                  <a:pt x="917096" y="21648"/>
                </a:lnTo>
                <a:lnTo>
                  <a:pt x="927487" y="16885"/>
                </a:lnTo>
                <a:lnTo>
                  <a:pt x="986528" y="16885"/>
                </a:lnTo>
                <a:lnTo>
                  <a:pt x="996974" y="3900"/>
                </a:lnTo>
                <a:lnTo>
                  <a:pt x="8820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4" name="object 94"/>
          <p:cNvGrpSpPr/>
          <p:nvPr/>
        </p:nvGrpSpPr>
        <p:grpSpPr>
          <a:xfrm>
            <a:off x="5138928" y="4227576"/>
            <a:ext cx="966469" cy="253365"/>
            <a:chOff x="5138928" y="4227576"/>
            <a:chExt cx="966469" cy="253365"/>
          </a:xfrm>
        </p:grpSpPr>
        <p:pic>
          <p:nvPicPr>
            <p:cNvPr id="95" name="object 9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38928" y="4227576"/>
              <a:ext cx="966215" cy="252984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5188159" y="426132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555630" y="4356252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353887" y="4356252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531431" y="426132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448428" y="4308509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164525" y="4356252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270883" y="4308509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768346" y="426132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804362" y="4356252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862886" y="4308509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673806" y="4308509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164525" y="4392825"/>
              <a:ext cx="852805" cy="0"/>
            </a:xfrm>
            <a:custGeom>
              <a:avLst/>
              <a:gdLst/>
              <a:ahLst/>
              <a:cxnLst/>
              <a:rect l="l" t="t" r="r" b="b"/>
              <a:pathLst>
                <a:path w="852804">
                  <a:moveTo>
                    <a:pt x="0" y="0"/>
                  </a:moveTo>
                  <a:lnTo>
                    <a:pt x="852553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5151120" y="4556759"/>
            <a:ext cx="966469" cy="256540"/>
            <a:chOff x="5151120" y="4556759"/>
            <a:chExt cx="966469" cy="256540"/>
          </a:xfrm>
        </p:grpSpPr>
        <p:pic>
          <p:nvPicPr>
            <p:cNvPr id="109" name="object 10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1120" y="4556759"/>
              <a:ext cx="966215" cy="256031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5199474" y="4592881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566943" y="468780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365201" y="468780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542746" y="4592881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459741" y="4640064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175839" y="468780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282196" y="4640064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779659" y="4592881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815675" y="468780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874200" y="4640064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685119" y="4640064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175839" y="4724379"/>
              <a:ext cx="852805" cy="0"/>
            </a:xfrm>
            <a:custGeom>
              <a:avLst/>
              <a:gdLst/>
              <a:ahLst/>
              <a:cxnLst/>
              <a:rect l="l" t="t" r="r" b="b"/>
              <a:pathLst>
                <a:path w="852804">
                  <a:moveTo>
                    <a:pt x="0" y="0"/>
                  </a:moveTo>
                  <a:lnTo>
                    <a:pt x="852553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2" name="object 122"/>
          <p:cNvGrpSpPr/>
          <p:nvPr/>
        </p:nvGrpSpPr>
        <p:grpSpPr>
          <a:xfrm>
            <a:off x="5151120" y="3858767"/>
            <a:ext cx="966469" cy="256540"/>
            <a:chOff x="5151120" y="3858767"/>
            <a:chExt cx="966469" cy="256540"/>
          </a:xfrm>
        </p:grpSpPr>
        <p:pic>
          <p:nvPicPr>
            <p:cNvPr id="123" name="object 1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51120" y="3858767"/>
              <a:ext cx="966215" cy="256031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5199474" y="389320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566943" y="398812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365201" y="398812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542746" y="389320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459741" y="3940383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175839" y="398812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5282196" y="3940383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5779659" y="389320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5815675" y="3988125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874200" y="3940383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91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685119" y="3940383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391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175839" y="4024698"/>
              <a:ext cx="852805" cy="0"/>
            </a:xfrm>
            <a:custGeom>
              <a:avLst/>
              <a:gdLst/>
              <a:ahLst/>
              <a:cxnLst/>
              <a:rect l="l" t="t" r="r" b="b"/>
              <a:pathLst>
                <a:path w="852804">
                  <a:moveTo>
                    <a:pt x="0" y="0"/>
                  </a:moveTo>
                  <a:lnTo>
                    <a:pt x="852553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6869794" y="2680715"/>
            <a:ext cx="1221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MAGs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6869794" y="5134355"/>
            <a:ext cx="1221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MAGs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6171834" y="4364163"/>
            <a:ext cx="953135" cy="681990"/>
          </a:xfrm>
          <a:custGeom>
            <a:avLst/>
            <a:gdLst/>
            <a:ahLst/>
            <a:cxnLst/>
            <a:rect l="l" t="t" r="r" b="b"/>
            <a:pathLst>
              <a:path w="953134" h="681989">
                <a:moveTo>
                  <a:pt x="880222" y="580212"/>
                </a:moveTo>
                <a:lnTo>
                  <a:pt x="845061" y="592594"/>
                </a:lnTo>
                <a:lnTo>
                  <a:pt x="936934" y="681421"/>
                </a:lnTo>
                <a:lnTo>
                  <a:pt x="947337" y="598661"/>
                </a:lnTo>
                <a:lnTo>
                  <a:pt x="887609" y="598661"/>
                </a:lnTo>
                <a:lnTo>
                  <a:pt x="880222" y="580212"/>
                </a:lnTo>
                <a:close/>
              </a:path>
              <a:path w="953134" h="681989">
                <a:moveTo>
                  <a:pt x="916191" y="567544"/>
                </a:moveTo>
                <a:lnTo>
                  <a:pt x="880222" y="580212"/>
                </a:lnTo>
                <a:lnTo>
                  <a:pt x="887609" y="598661"/>
                </a:lnTo>
                <a:lnTo>
                  <a:pt x="922980" y="584497"/>
                </a:lnTo>
                <a:lnTo>
                  <a:pt x="916191" y="567544"/>
                </a:lnTo>
                <a:close/>
              </a:path>
              <a:path w="953134" h="681989">
                <a:moveTo>
                  <a:pt x="952872" y="554626"/>
                </a:moveTo>
                <a:lnTo>
                  <a:pt x="916191" y="567544"/>
                </a:lnTo>
                <a:lnTo>
                  <a:pt x="922980" y="584497"/>
                </a:lnTo>
                <a:lnTo>
                  <a:pt x="887609" y="598661"/>
                </a:lnTo>
                <a:lnTo>
                  <a:pt x="947337" y="598661"/>
                </a:lnTo>
                <a:lnTo>
                  <a:pt x="952872" y="554626"/>
                </a:lnTo>
                <a:close/>
              </a:path>
              <a:path w="953134" h="681989">
                <a:moveTo>
                  <a:pt x="914225" y="562635"/>
                </a:moveTo>
                <a:lnTo>
                  <a:pt x="873184" y="562635"/>
                </a:lnTo>
                <a:lnTo>
                  <a:pt x="873852" y="564118"/>
                </a:lnTo>
                <a:lnTo>
                  <a:pt x="880222" y="580212"/>
                </a:lnTo>
                <a:lnTo>
                  <a:pt x="916191" y="567544"/>
                </a:lnTo>
                <a:lnTo>
                  <a:pt x="914225" y="562635"/>
                </a:lnTo>
                <a:close/>
              </a:path>
              <a:path w="953134" h="681989">
                <a:moveTo>
                  <a:pt x="873490" y="563399"/>
                </a:moveTo>
                <a:lnTo>
                  <a:pt x="873778" y="564118"/>
                </a:lnTo>
                <a:lnTo>
                  <a:pt x="873490" y="563399"/>
                </a:lnTo>
                <a:close/>
              </a:path>
              <a:path w="953134" h="681989">
                <a:moveTo>
                  <a:pt x="873184" y="562635"/>
                </a:moveTo>
                <a:lnTo>
                  <a:pt x="873490" y="563399"/>
                </a:lnTo>
                <a:lnTo>
                  <a:pt x="873852" y="564118"/>
                </a:lnTo>
                <a:lnTo>
                  <a:pt x="873184" y="562635"/>
                </a:lnTo>
                <a:close/>
              </a:path>
              <a:path w="953134" h="681989">
                <a:moveTo>
                  <a:pt x="901169" y="533647"/>
                </a:moveTo>
                <a:lnTo>
                  <a:pt x="858514" y="533647"/>
                </a:lnTo>
                <a:lnTo>
                  <a:pt x="858902" y="534376"/>
                </a:lnTo>
                <a:lnTo>
                  <a:pt x="873490" y="563399"/>
                </a:lnTo>
                <a:lnTo>
                  <a:pt x="873184" y="562635"/>
                </a:lnTo>
                <a:lnTo>
                  <a:pt x="914225" y="562635"/>
                </a:lnTo>
                <a:lnTo>
                  <a:pt x="908250" y="547716"/>
                </a:lnTo>
                <a:lnTo>
                  <a:pt x="901169" y="533647"/>
                </a:lnTo>
                <a:close/>
              </a:path>
              <a:path w="953134" h="681989">
                <a:moveTo>
                  <a:pt x="858696" y="534009"/>
                </a:moveTo>
                <a:lnTo>
                  <a:pt x="858881" y="534376"/>
                </a:lnTo>
                <a:lnTo>
                  <a:pt x="858696" y="534009"/>
                </a:lnTo>
                <a:close/>
              </a:path>
              <a:path w="953134" h="681989">
                <a:moveTo>
                  <a:pt x="885787" y="504386"/>
                </a:moveTo>
                <a:lnTo>
                  <a:pt x="842140" y="504386"/>
                </a:lnTo>
                <a:lnTo>
                  <a:pt x="842545" y="505076"/>
                </a:lnTo>
                <a:lnTo>
                  <a:pt x="858696" y="534009"/>
                </a:lnTo>
                <a:lnTo>
                  <a:pt x="858514" y="533647"/>
                </a:lnTo>
                <a:lnTo>
                  <a:pt x="901169" y="533647"/>
                </a:lnTo>
                <a:lnTo>
                  <a:pt x="892361" y="516149"/>
                </a:lnTo>
                <a:lnTo>
                  <a:pt x="885787" y="504386"/>
                </a:lnTo>
                <a:close/>
              </a:path>
              <a:path w="953134" h="681989">
                <a:moveTo>
                  <a:pt x="842330" y="504727"/>
                </a:moveTo>
                <a:lnTo>
                  <a:pt x="842526" y="505076"/>
                </a:lnTo>
                <a:lnTo>
                  <a:pt x="842330" y="504727"/>
                </a:lnTo>
                <a:close/>
              </a:path>
              <a:path w="953134" h="681989">
                <a:moveTo>
                  <a:pt x="869148" y="475608"/>
                </a:moveTo>
                <a:lnTo>
                  <a:pt x="824414" y="475608"/>
                </a:lnTo>
                <a:lnTo>
                  <a:pt x="824834" y="476261"/>
                </a:lnTo>
                <a:lnTo>
                  <a:pt x="842330" y="504727"/>
                </a:lnTo>
                <a:lnTo>
                  <a:pt x="842140" y="504386"/>
                </a:lnTo>
                <a:lnTo>
                  <a:pt x="885787" y="504386"/>
                </a:lnTo>
                <a:lnTo>
                  <a:pt x="875203" y="485449"/>
                </a:lnTo>
                <a:lnTo>
                  <a:pt x="869148" y="475608"/>
                </a:lnTo>
                <a:close/>
              </a:path>
              <a:path w="953134" h="681989">
                <a:moveTo>
                  <a:pt x="824615" y="475936"/>
                </a:moveTo>
                <a:lnTo>
                  <a:pt x="824815" y="476261"/>
                </a:lnTo>
                <a:lnTo>
                  <a:pt x="824615" y="475936"/>
                </a:lnTo>
                <a:close/>
              </a:path>
              <a:path w="953134" h="681989">
                <a:moveTo>
                  <a:pt x="851308" y="447358"/>
                </a:moveTo>
                <a:lnTo>
                  <a:pt x="805385" y="447358"/>
                </a:lnTo>
                <a:lnTo>
                  <a:pt x="805818" y="447975"/>
                </a:lnTo>
                <a:lnTo>
                  <a:pt x="824615" y="475936"/>
                </a:lnTo>
                <a:lnTo>
                  <a:pt x="824414" y="475608"/>
                </a:lnTo>
                <a:lnTo>
                  <a:pt x="869148" y="475608"/>
                </a:lnTo>
                <a:lnTo>
                  <a:pt x="856660" y="455312"/>
                </a:lnTo>
                <a:lnTo>
                  <a:pt x="851308" y="447358"/>
                </a:lnTo>
                <a:close/>
              </a:path>
              <a:path w="953134" h="681989">
                <a:moveTo>
                  <a:pt x="805598" y="447675"/>
                </a:moveTo>
                <a:lnTo>
                  <a:pt x="805801" y="447975"/>
                </a:lnTo>
                <a:lnTo>
                  <a:pt x="805598" y="447675"/>
                </a:lnTo>
                <a:close/>
              </a:path>
              <a:path w="953134" h="681989">
                <a:moveTo>
                  <a:pt x="832322" y="419679"/>
                </a:moveTo>
                <a:lnTo>
                  <a:pt x="785106" y="419679"/>
                </a:lnTo>
                <a:lnTo>
                  <a:pt x="785552" y="420263"/>
                </a:lnTo>
                <a:lnTo>
                  <a:pt x="805598" y="447675"/>
                </a:lnTo>
                <a:lnTo>
                  <a:pt x="805385" y="447358"/>
                </a:lnTo>
                <a:lnTo>
                  <a:pt x="851308" y="447358"/>
                </a:lnTo>
                <a:lnTo>
                  <a:pt x="836785" y="425776"/>
                </a:lnTo>
                <a:lnTo>
                  <a:pt x="832322" y="419679"/>
                </a:lnTo>
                <a:close/>
              </a:path>
              <a:path w="953134" h="681989">
                <a:moveTo>
                  <a:pt x="785316" y="419965"/>
                </a:moveTo>
                <a:lnTo>
                  <a:pt x="785533" y="420263"/>
                </a:lnTo>
                <a:lnTo>
                  <a:pt x="785316" y="419965"/>
                </a:lnTo>
                <a:close/>
              </a:path>
              <a:path w="953134" h="681989">
                <a:moveTo>
                  <a:pt x="812251" y="392614"/>
                </a:moveTo>
                <a:lnTo>
                  <a:pt x="763626" y="392614"/>
                </a:lnTo>
                <a:lnTo>
                  <a:pt x="764082" y="393167"/>
                </a:lnTo>
                <a:lnTo>
                  <a:pt x="785316" y="419965"/>
                </a:lnTo>
                <a:lnTo>
                  <a:pt x="785106" y="419679"/>
                </a:lnTo>
                <a:lnTo>
                  <a:pt x="832322" y="419679"/>
                </a:lnTo>
                <a:lnTo>
                  <a:pt x="815633" y="396878"/>
                </a:lnTo>
                <a:lnTo>
                  <a:pt x="812251" y="392614"/>
                </a:lnTo>
                <a:close/>
              </a:path>
              <a:path w="953134" h="681989">
                <a:moveTo>
                  <a:pt x="763854" y="392901"/>
                </a:moveTo>
                <a:lnTo>
                  <a:pt x="764065" y="393167"/>
                </a:lnTo>
                <a:lnTo>
                  <a:pt x="763854" y="392901"/>
                </a:lnTo>
                <a:close/>
              </a:path>
              <a:path w="953134" h="681989">
                <a:moveTo>
                  <a:pt x="791157" y="366208"/>
                </a:moveTo>
                <a:lnTo>
                  <a:pt x="740999" y="366208"/>
                </a:lnTo>
                <a:lnTo>
                  <a:pt x="741466" y="366732"/>
                </a:lnTo>
                <a:lnTo>
                  <a:pt x="763854" y="392901"/>
                </a:lnTo>
                <a:lnTo>
                  <a:pt x="763626" y="392614"/>
                </a:lnTo>
                <a:lnTo>
                  <a:pt x="812251" y="392614"/>
                </a:lnTo>
                <a:lnTo>
                  <a:pt x="793257" y="368660"/>
                </a:lnTo>
                <a:lnTo>
                  <a:pt x="791157" y="366208"/>
                </a:lnTo>
                <a:close/>
              </a:path>
              <a:path w="953134" h="681989">
                <a:moveTo>
                  <a:pt x="741211" y="366456"/>
                </a:moveTo>
                <a:lnTo>
                  <a:pt x="741448" y="366732"/>
                </a:lnTo>
                <a:lnTo>
                  <a:pt x="741211" y="366456"/>
                </a:lnTo>
                <a:close/>
              </a:path>
              <a:path w="953134" h="681989">
                <a:moveTo>
                  <a:pt x="769104" y="340503"/>
                </a:moveTo>
                <a:lnTo>
                  <a:pt x="717276" y="340503"/>
                </a:lnTo>
                <a:lnTo>
                  <a:pt x="717753" y="341001"/>
                </a:lnTo>
                <a:lnTo>
                  <a:pt x="741211" y="366456"/>
                </a:lnTo>
                <a:lnTo>
                  <a:pt x="740999" y="366208"/>
                </a:lnTo>
                <a:lnTo>
                  <a:pt x="791157" y="366208"/>
                </a:lnTo>
                <a:lnTo>
                  <a:pt x="769711" y="341161"/>
                </a:lnTo>
                <a:lnTo>
                  <a:pt x="769104" y="340503"/>
                </a:lnTo>
                <a:close/>
              </a:path>
              <a:path w="953134" h="681989">
                <a:moveTo>
                  <a:pt x="717508" y="340754"/>
                </a:moveTo>
                <a:lnTo>
                  <a:pt x="717736" y="341001"/>
                </a:lnTo>
                <a:lnTo>
                  <a:pt x="717508" y="340754"/>
                </a:lnTo>
                <a:close/>
              </a:path>
              <a:path w="953134" h="681989">
                <a:moveTo>
                  <a:pt x="746087" y="315544"/>
                </a:moveTo>
                <a:lnTo>
                  <a:pt x="692509" y="315544"/>
                </a:lnTo>
                <a:lnTo>
                  <a:pt x="692997" y="316017"/>
                </a:lnTo>
                <a:lnTo>
                  <a:pt x="717508" y="340754"/>
                </a:lnTo>
                <a:lnTo>
                  <a:pt x="717276" y="340503"/>
                </a:lnTo>
                <a:lnTo>
                  <a:pt x="769104" y="340503"/>
                </a:lnTo>
                <a:lnTo>
                  <a:pt x="746087" y="315544"/>
                </a:lnTo>
                <a:close/>
              </a:path>
              <a:path w="953134" h="681989">
                <a:moveTo>
                  <a:pt x="692736" y="315773"/>
                </a:moveTo>
                <a:lnTo>
                  <a:pt x="692979" y="316017"/>
                </a:lnTo>
                <a:lnTo>
                  <a:pt x="692736" y="315773"/>
                </a:lnTo>
                <a:close/>
              </a:path>
              <a:path w="953134" h="681989">
                <a:moveTo>
                  <a:pt x="722197" y="291373"/>
                </a:moveTo>
                <a:lnTo>
                  <a:pt x="666752" y="291373"/>
                </a:lnTo>
                <a:lnTo>
                  <a:pt x="667250" y="291824"/>
                </a:lnTo>
                <a:lnTo>
                  <a:pt x="692736" y="315773"/>
                </a:lnTo>
                <a:lnTo>
                  <a:pt x="692509" y="315544"/>
                </a:lnTo>
                <a:lnTo>
                  <a:pt x="746087" y="315544"/>
                </a:lnTo>
                <a:lnTo>
                  <a:pt x="745050" y="314420"/>
                </a:lnTo>
                <a:lnTo>
                  <a:pt x="722197" y="291373"/>
                </a:lnTo>
                <a:close/>
              </a:path>
              <a:path w="953134" h="681989">
                <a:moveTo>
                  <a:pt x="666991" y="291597"/>
                </a:moveTo>
                <a:lnTo>
                  <a:pt x="667232" y="291824"/>
                </a:lnTo>
                <a:lnTo>
                  <a:pt x="666991" y="291597"/>
                </a:lnTo>
                <a:close/>
              </a:path>
              <a:path w="953134" h="681989">
                <a:moveTo>
                  <a:pt x="697558" y="268036"/>
                </a:moveTo>
                <a:lnTo>
                  <a:pt x="640058" y="268036"/>
                </a:lnTo>
                <a:lnTo>
                  <a:pt x="640566" y="268465"/>
                </a:lnTo>
                <a:lnTo>
                  <a:pt x="666991" y="291597"/>
                </a:lnTo>
                <a:lnTo>
                  <a:pt x="666752" y="291373"/>
                </a:lnTo>
                <a:lnTo>
                  <a:pt x="722197" y="291373"/>
                </a:lnTo>
                <a:lnTo>
                  <a:pt x="719325" y="288476"/>
                </a:lnTo>
                <a:lnTo>
                  <a:pt x="697558" y="268036"/>
                </a:lnTo>
                <a:close/>
              </a:path>
              <a:path w="953134" h="681989">
                <a:moveTo>
                  <a:pt x="640312" y="268258"/>
                </a:moveTo>
                <a:lnTo>
                  <a:pt x="640549" y="268465"/>
                </a:lnTo>
                <a:lnTo>
                  <a:pt x="640312" y="268258"/>
                </a:lnTo>
                <a:close/>
              </a:path>
              <a:path w="953134" h="681989">
                <a:moveTo>
                  <a:pt x="672245" y="245572"/>
                </a:moveTo>
                <a:lnTo>
                  <a:pt x="612480" y="245572"/>
                </a:lnTo>
                <a:lnTo>
                  <a:pt x="612999" y="245981"/>
                </a:lnTo>
                <a:lnTo>
                  <a:pt x="640312" y="268258"/>
                </a:lnTo>
                <a:lnTo>
                  <a:pt x="640058" y="268036"/>
                </a:lnTo>
                <a:lnTo>
                  <a:pt x="697558" y="268036"/>
                </a:lnTo>
                <a:lnTo>
                  <a:pt x="692589" y="263370"/>
                </a:lnTo>
                <a:lnTo>
                  <a:pt x="672245" y="245572"/>
                </a:lnTo>
                <a:close/>
              </a:path>
              <a:path w="953134" h="681989">
                <a:moveTo>
                  <a:pt x="612742" y="245786"/>
                </a:moveTo>
                <a:lnTo>
                  <a:pt x="612982" y="245981"/>
                </a:lnTo>
                <a:lnTo>
                  <a:pt x="612742" y="245786"/>
                </a:lnTo>
                <a:close/>
              </a:path>
              <a:path w="953134" h="681989">
                <a:moveTo>
                  <a:pt x="646351" y="224027"/>
                </a:moveTo>
                <a:lnTo>
                  <a:pt x="584071" y="224027"/>
                </a:lnTo>
                <a:lnTo>
                  <a:pt x="584602" y="224416"/>
                </a:lnTo>
                <a:lnTo>
                  <a:pt x="612742" y="245786"/>
                </a:lnTo>
                <a:lnTo>
                  <a:pt x="612480" y="245572"/>
                </a:lnTo>
                <a:lnTo>
                  <a:pt x="672245" y="245572"/>
                </a:lnTo>
                <a:lnTo>
                  <a:pt x="664895" y="239142"/>
                </a:lnTo>
                <a:lnTo>
                  <a:pt x="646351" y="224027"/>
                </a:lnTo>
                <a:close/>
              </a:path>
              <a:path w="953134" h="681989">
                <a:moveTo>
                  <a:pt x="584334" y="224227"/>
                </a:moveTo>
                <a:lnTo>
                  <a:pt x="584583" y="224416"/>
                </a:lnTo>
                <a:lnTo>
                  <a:pt x="584334" y="224227"/>
                </a:lnTo>
                <a:close/>
              </a:path>
              <a:path w="953134" h="681989">
                <a:moveTo>
                  <a:pt x="619971" y="203442"/>
                </a:moveTo>
                <a:lnTo>
                  <a:pt x="554884" y="203442"/>
                </a:lnTo>
                <a:lnTo>
                  <a:pt x="555429" y="203813"/>
                </a:lnTo>
                <a:lnTo>
                  <a:pt x="584334" y="224227"/>
                </a:lnTo>
                <a:lnTo>
                  <a:pt x="584071" y="224027"/>
                </a:lnTo>
                <a:lnTo>
                  <a:pt x="646351" y="224027"/>
                </a:lnTo>
                <a:lnTo>
                  <a:pt x="636295" y="215831"/>
                </a:lnTo>
                <a:lnTo>
                  <a:pt x="619971" y="203442"/>
                </a:lnTo>
                <a:close/>
              </a:path>
              <a:path w="953134" h="681989">
                <a:moveTo>
                  <a:pt x="555158" y="203636"/>
                </a:moveTo>
                <a:lnTo>
                  <a:pt x="555410" y="203813"/>
                </a:lnTo>
                <a:lnTo>
                  <a:pt x="555158" y="203636"/>
                </a:lnTo>
                <a:close/>
              </a:path>
              <a:path w="953134" h="681989">
                <a:moveTo>
                  <a:pt x="593214" y="183860"/>
                </a:moveTo>
                <a:lnTo>
                  <a:pt x="524976" y="183860"/>
                </a:lnTo>
                <a:lnTo>
                  <a:pt x="525534" y="184212"/>
                </a:lnTo>
                <a:lnTo>
                  <a:pt x="555158" y="203636"/>
                </a:lnTo>
                <a:lnTo>
                  <a:pt x="554884" y="203442"/>
                </a:lnTo>
                <a:lnTo>
                  <a:pt x="619971" y="203442"/>
                </a:lnTo>
                <a:lnTo>
                  <a:pt x="606841" y="193478"/>
                </a:lnTo>
                <a:lnTo>
                  <a:pt x="593214" y="183860"/>
                </a:lnTo>
                <a:close/>
              </a:path>
              <a:path w="953134" h="681989">
                <a:moveTo>
                  <a:pt x="525239" y="184033"/>
                </a:moveTo>
                <a:lnTo>
                  <a:pt x="525513" y="184212"/>
                </a:lnTo>
                <a:lnTo>
                  <a:pt x="525239" y="184033"/>
                </a:lnTo>
                <a:close/>
              </a:path>
              <a:path w="953134" h="681989">
                <a:moveTo>
                  <a:pt x="566205" y="165323"/>
                </a:moveTo>
                <a:lnTo>
                  <a:pt x="494397" y="165323"/>
                </a:lnTo>
                <a:lnTo>
                  <a:pt x="494972" y="165657"/>
                </a:lnTo>
                <a:lnTo>
                  <a:pt x="525239" y="184033"/>
                </a:lnTo>
                <a:lnTo>
                  <a:pt x="524976" y="183860"/>
                </a:lnTo>
                <a:lnTo>
                  <a:pt x="593214" y="183860"/>
                </a:lnTo>
                <a:lnTo>
                  <a:pt x="576585" y="172124"/>
                </a:lnTo>
                <a:lnTo>
                  <a:pt x="566205" y="165323"/>
                </a:lnTo>
                <a:close/>
              </a:path>
              <a:path w="953134" h="681989">
                <a:moveTo>
                  <a:pt x="494652" y="165478"/>
                </a:moveTo>
                <a:lnTo>
                  <a:pt x="494947" y="165657"/>
                </a:lnTo>
                <a:lnTo>
                  <a:pt x="494652" y="165478"/>
                </a:lnTo>
                <a:close/>
              </a:path>
              <a:path w="953134" h="681989">
                <a:moveTo>
                  <a:pt x="539089" y="147872"/>
                </a:moveTo>
                <a:lnTo>
                  <a:pt x="463203" y="147872"/>
                </a:lnTo>
                <a:lnTo>
                  <a:pt x="463795" y="148189"/>
                </a:lnTo>
                <a:lnTo>
                  <a:pt x="494652" y="165478"/>
                </a:lnTo>
                <a:lnTo>
                  <a:pt x="494397" y="165323"/>
                </a:lnTo>
                <a:lnTo>
                  <a:pt x="566205" y="165323"/>
                </a:lnTo>
                <a:lnTo>
                  <a:pt x="545579" y="151809"/>
                </a:lnTo>
                <a:lnTo>
                  <a:pt x="539089" y="147872"/>
                </a:lnTo>
                <a:close/>
              </a:path>
              <a:path w="953134" h="681989">
                <a:moveTo>
                  <a:pt x="463490" y="148033"/>
                </a:moveTo>
                <a:lnTo>
                  <a:pt x="463770" y="148189"/>
                </a:lnTo>
                <a:lnTo>
                  <a:pt x="463490" y="148033"/>
                </a:lnTo>
                <a:close/>
              </a:path>
              <a:path w="953134" h="681989">
                <a:moveTo>
                  <a:pt x="512040" y="131550"/>
                </a:moveTo>
                <a:lnTo>
                  <a:pt x="431448" y="131550"/>
                </a:lnTo>
                <a:lnTo>
                  <a:pt x="432057" y="131850"/>
                </a:lnTo>
                <a:lnTo>
                  <a:pt x="463490" y="148033"/>
                </a:lnTo>
                <a:lnTo>
                  <a:pt x="463203" y="147872"/>
                </a:lnTo>
                <a:lnTo>
                  <a:pt x="539089" y="147872"/>
                </a:lnTo>
                <a:lnTo>
                  <a:pt x="513873" y="132576"/>
                </a:lnTo>
                <a:lnTo>
                  <a:pt x="512040" y="131550"/>
                </a:lnTo>
                <a:close/>
              </a:path>
              <a:path w="953134" h="681989">
                <a:moveTo>
                  <a:pt x="431745" y="131703"/>
                </a:moveTo>
                <a:lnTo>
                  <a:pt x="432030" y="131850"/>
                </a:lnTo>
                <a:lnTo>
                  <a:pt x="431745" y="131703"/>
                </a:lnTo>
                <a:close/>
              </a:path>
              <a:path w="953134" h="681989">
                <a:moveTo>
                  <a:pt x="484976" y="116398"/>
                </a:moveTo>
                <a:lnTo>
                  <a:pt x="399185" y="116398"/>
                </a:lnTo>
                <a:lnTo>
                  <a:pt x="399815" y="116679"/>
                </a:lnTo>
                <a:lnTo>
                  <a:pt x="431745" y="131703"/>
                </a:lnTo>
                <a:lnTo>
                  <a:pt x="431448" y="131550"/>
                </a:lnTo>
                <a:lnTo>
                  <a:pt x="512040" y="131550"/>
                </a:lnTo>
                <a:lnTo>
                  <a:pt x="484976" y="116398"/>
                </a:lnTo>
                <a:close/>
              </a:path>
              <a:path w="953134" h="681989">
                <a:moveTo>
                  <a:pt x="399489" y="116541"/>
                </a:moveTo>
                <a:lnTo>
                  <a:pt x="399784" y="116679"/>
                </a:lnTo>
                <a:lnTo>
                  <a:pt x="399489" y="116541"/>
                </a:lnTo>
                <a:close/>
              </a:path>
              <a:path w="953134" h="681989">
                <a:moveTo>
                  <a:pt x="458182" y="102457"/>
                </a:moveTo>
                <a:lnTo>
                  <a:pt x="366471" y="102457"/>
                </a:lnTo>
                <a:lnTo>
                  <a:pt x="367121" y="102720"/>
                </a:lnTo>
                <a:lnTo>
                  <a:pt x="399489" y="116541"/>
                </a:lnTo>
                <a:lnTo>
                  <a:pt x="399185" y="116398"/>
                </a:lnTo>
                <a:lnTo>
                  <a:pt x="484976" y="116398"/>
                </a:lnTo>
                <a:lnTo>
                  <a:pt x="481521" y="114463"/>
                </a:lnTo>
                <a:lnTo>
                  <a:pt x="458182" y="102457"/>
                </a:lnTo>
                <a:close/>
              </a:path>
              <a:path w="953134" h="681989">
                <a:moveTo>
                  <a:pt x="366784" y="102590"/>
                </a:moveTo>
                <a:lnTo>
                  <a:pt x="367087" y="102720"/>
                </a:lnTo>
                <a:lnTo>
                  <a:pt x="366784" y="102590"/>
                </a:lnTo>
                <a:close/>
              </a:path>
              <a:path w="953134" h="681989">
                <a:moveTo>
                  <a:pt x="432094" y="89767"/>
                </a:moveTo>
                <a:lnTo>
                  <a:pt x="333357" y="89767"/>
                </a:lnTo>
                <a:lnTo>
                  <a:pt x="334031" y="90011"/>
                </a:lnTo>
                <a:lnTo>
                  <a:pt x="366784" y="102590"/>
                </a:lnTo>
                <a:lnTo>
                  <a:pt x="366471" y="102457"/>
                </a:lnTo>
                <a:lnTo>
                  <a:pt x="458182" y="102457"/>
                </a:lnTo>
                <a:lnTo>
                  <a:pt x="448574" y="97514"/>
                </a:lnTo>
                <a:lnTo>
                  <a:pt x="432094" y="89767"/>
                </a:lnTo>
                <a:close/>
              </a:path>
              <a:path w="953134" h="681989">
                <a:moveTo>
                  <a:pt x="333682" y="89892"/>
                </a:moveTo>
                <a:lnTo>
                  <a:pt x="333992" y="90011"/>
                </a:lnTo>
                <a:lnTo>
                  <a:pt x="333682" y="89892"/>
                </a:lnTo>
                <a:close/>
              </a:path>
              <a:path w="953134" h="681989">
                <a:moveTo>
                  <a:pt x="407110" y="78370"/>
                </a:moveTo>
                <a:lnTo>
                  <a:pt x="299900" y="78370"/>
                </a:lnTo>
                <a:lnTo>
                  <a:pt x="300597" y="78593"/>
                </a:lnTo>
                <a:lnTo>
                  <a:pt x="333682" y="89892"/>
                </a:lnTo>
                <a:lnTo>
                  <a:pt x="333357" y="89767"/>
                </a:lnTo>
                <a:lnTo>
                  <a:pt x="432094" y="89767"/>
                </a:lnTo>
                <a:lnTo>
                  <a:pt x="415081" y="81770"/>
                </a:lnTo>
                <a:lnTo>
                  <a:pt x="407110" y="78370"/>
                </a:lnTo>
                <a:close/>
              </a:path>
              <a:path w="953134" h="681989">
                <a:moveTo>
                  <a:pt x="300260" y="78493"/>
                </a:moveTo>
                <a:lnTo>
                  <a:pt x="300555" y="78593"/>
                </a:lnTo>
                <a:lnTo>
                  <a:pt x="300260" y="78493"/>
                </a:lnTo>
                <a:close/>
              </a:path>
              <a:path w="953134" h="681989">
                <a:moveTo>
                  <a:pt x="383517" y="68306"/>
                </a:moveTo>
                <a:lnTo>
                  <a:pt x="266152" y="68306"/>
                </a:lnTo>
                <a:lnTo>
                  <a:pt x="266876" y="68507"/>
                </a:lnTo>
                <a:lnTo>
                  <a:pt x="300260" y="78493"/>
                </a:lnTo>
                <a:lnTo>
                  <a:pt x="299900" y="78370"/>
                </a:lnTo>
                <a:lnTo>
                  <a:pt x="407110" y="78370"/>
                </a:lnTo>
                <a:lnTo>
                  <a:pt x="383517" y="68306"/>
                </a:lnTo>
                <a:close/>
              </a:path>
              <a:path w="953134" h="681989">
                <a:moveTo>
                  <a:pt x="266510" y="68413"/>
                </a:moveTo>
                <a:lnTo>
                  <a:pt x="266824" y="68507"/>
                </a:lnTo>
                <a:lnTo>
                  <a:pt x="266510" y="68413"/>
                </a:lnTo>
                <a:close/>
              </a:path>
              <a:path w="953134" h="681989">
                <a:moveTo>
                  <a:pt x="361130" y="59615"/>
                </a:moveTo>
                <a:lnTo>
                  <a:pt x="232169" y="59615"/>
                </a:lnTo>
                <a:lnTo>
                  <a:pt x="232919" y="59791"/>
                </a:lnTo>
                <a:lnTo>
                  <a:pt x="266510" y="68413"/>
                </a:lnTo>
                <a:lnTo>
                  <a:pt x="266152" y="68306"/>
                </a:lnTo>
                <a:lnTo>
                  <a:pt x="383517" y="68306"/>
                </a:lnTo>
                <a:lnTo>
                  <a:pt x="381096" y="67274"/>
                </a:lnTo>
                <a:lnTo>
                  <a:pt x="361130" y="59615"/>
                </a:lnTo>
                <a:close/>
              </a:path>
              <a:path w="953134" h="681989">
                <a:moveTo>
                  <a:pt x="232557" y="59714"/>
                </a:moveTo>
                <a:lnTo>
                  <a:pt x="232858" y="59791"/>
                </a:lnTo>
                <a:lnTo>
                  <a:pt x="232557" y="59714"/>
                </a:lnTo>
                <a:close/>
              </a:path>
              <a:path w="953134" h="681989">
                <a:moveTo>
                  <a:pt x="341590" y="52335"/>
                </a:moveTo>
                <a:lnTo>
                  <a:pt x="198004" y="52335"/>
                </a:lnTo>
                <a:lnTo>
                  <a:pt x="198781" y="52485"/>
                </a:lnTo>
                <a:lnTo>
                  <a:pt x="232557" y="59714"/>
                </a:lnTo>
                <a:lnTo>
                  <a:pt x="232169" y="59615"/>
                </a:lnTo>
                <a:lnTo>
                  <a:pt x="361130" y="59615"/>
                </a:lnTo>
                <a:lnTo>
                  <a:pt x="346669" y="54067"/>
                </a:lnTo>
                <a:lnTo>
                  <a:pt x="341590" y="52335"/>
                </a:lnTo>
                <a:close/>
              </a:path>
              <a:path w="953134" h="681989">
                <a:moveTo>
                  <a:pt x="198407" y="52421"/>
                </a:moveTo>
                <a:lnTo>
                  <a:pt x="198706" y="52485"/>
                </a:lnTo>
                <a:lnTo>
                  <a:pt x="198407" y="52421"/>
                </a:lnTo>
                <a:close/>
              </a:path>
              <a:path w="953134" h="681989">
                <a:moveTo>
                  <a:pt x="324504" y="46507"/>
                </a:moveTo>
                <a:lnTo>
                  <a:pt x="163711" y="46507"/>
                </a:lnTo>
                <a:lnTo>
                  <a:pt x="164517" y="46626"/>
                </a:lnTo>
                <a:lnTo>
                  <a:pt x="198407" y="52421"/>
                </a:lnTo>
                <a:lnTo>
                  <a:pt x="198004" y="52335"/>
                </a:lnTo>
                <a:lnTo>
                  <a:pt x="341590" y="52335"/>
                </a:lnTo>
                <a:lnTo>
                  <a:pt x="324504" y="46507"/>
                </a:lnTo>
                <a:close/>
              </a:path>
              <a:path w="953134" h="681989">
                <a:moveTo>
                  <a:pt x="164108" y="46574"/>
                </a:moveTo>
                <a:lnTo>
                  <a:pt x="164412" y="46626"/>
                </a:lnTo>
                <a:lnTo>
                  <a:pt x="164108" y="46574"/>
                </a:lnTo>
                <a:close/>
              </a:path>
              <a:path w="953134" h="681989">
                <a:moveTo>
                  <a:pt x="129770" y="42223"/>
                </a:moveTo>
                <a:lnTo>
                  <a:pt x="164108" y="46574"/>
                </a:lnTo>
                <a:lnTo>
                  <a:pt x="163711" y="46507"/>
                </a:lnTo>
                <a:lnTo>
                  <a:pt x="324504" y="46507"/>
                </a:lnTo>
                <a:lnTo>
                  <a:pt x="312042" y="42256"/>
                </a:lnTo>
                <a:lnTo>
                  <a:pt x="130177" y="42256"/>
                </a:lnTo>
                <a:lnTo>
                  <a:pt x="129770" y="42223"/>
                </a:lnTo>
                <a:close/>
              </a:path>
              <a:path w="953134" h="681989">
                <a:moveTo>
                  <a:pt x="311775" y="42169"/>
                </a:moveTo>
                <a:lnTo>
                  <a:pt x="129343" y="42169"/>
                </a:lnTo>
                <a:lnTo>
                  <a:pt x="130177" y="42256"/>
                </a:lnTo>
                <a:lnTo>
                  <a:pt x="312042" y="42256"/>
                </a:lnTo>
                <a:lnTo>
                  <a:pt x="311775" y="42169"/>
                </a:lnTo>
                <a:close/>
              </a:path>
              <a:path w="953134" h="681989">
                <a:moveTo>
                  <a:pt x="95476" y="39402"/>
                </a:moveTo>
                <a:lnTo>
                  <a:pt x="129770" y="42223"/>
                </a:lnTo>
                <a:lnTo>
                  <a:pt x="129343" y="42169"/>
                </a:lnTo>
                <a:lnTo>
                  <a:pt x="311775" y="42169"/>
                </a:lnTo>
                <a:lnTo>
                  <a:pt x="302560" y="39416"/>
                </a:lnTo>
                <a:lnTo>
                  <a:pt x="95998" y="39416"/>
                </a:lnTo>
                <a:lnTo>
                  <a:pt x="95476" y="39402"/>
                </a:lnTo>
                <a:close/>
              </a:path>
              <a:path w="953134" h="681989">
                <a:moveTo>
                  <a:pt x="47979" y="0"/>
                </a:moveTo>
                <a:lnTo>
                  <a:pt x="0" y="1917"/>
                </a:lnTo>
                <a:lnTo>
                  <a:pt x="1521" y="39987"/>
                </a:lnTo>
                <a:lnTo>
                  <a:pt x="48231" y="38120"/>
                </a:lnTo>
                <a:lnTo>
                  <a:pt x="47584" y="38102"/>
                </a:lnTo>
                <a:lnTo>
                  <a:pt x="298133" y="38094"/>
                </a:lnTo>
                <a:lnTo>
                  <a:pt x="241253" y="22612"/>
                </a:lnTo>
                <a:lnTo>
                  <a:pt x="169711" y="8881"/>
                </a:lnTo>
                <a:lnTo>
                  <a:pt x="97555" y="1344"/>
                </a:lnTo>
                <a:lnTo>
                  <a:pt x="47979" y="0"/>
                </a:lnTo>
                <a:close/>
              </a:path>
              <a:path w="953134" h="681989">
                <a:moveTo>
                  <a:pt x="94954" y="39359"/>
                </a:moveTo>
                <a:lnTo>
                  <a:pt x="95476" y="39402"/>
                </a:lnTo>
                <a:lnTo>
                  <a:pt x="95998" y="39416"/>
                </a:lnTo>
                <a:lnTo>
                  <a:pt x="94954" y="39359"/>
                </a:lnTo>
                <a:close/>
              </a:path>
              <a:path w="953134" h="681989">
                <a:moveTo>
                  <a:pt x="302369" y="39359"/>
                </a:moveTo>
                <a:lnTo>
                  <a:pt x="94954" y="39359"/>
                </a:lnTo>
                <a:lnTo>
                  <a:pt x="95998" y="39416"/>
                </a:lnTo>
                <a:lnTo>
                  <a:pt x="302560" y="39416"/>
                </a:lnTo>
                <a:lnTo>
                  <a:pt x="302369" y="39359"/>
                </a:lnTo>
                <a:close/>
              </a:path>
              <a:path w="953134" h="681989">
                <a:moveTo>
                  <a:pt x="298133" y="38094"/>
                </a:moveTo>
                <a:lnTo>
                  <a:pt x="48861" y="38094"/>
                </a:lnTo>
                <a:lnTo>
                  <a:pt x="48231" y="38120"/>
                </a:lnTo>
                <a:lnTo>
                  <a:pt x="95476" y="39402"/>
                </a:lnTo>
                <a:lnTo>
                  <a:pt x="94954" y="39359"/>
                </a:lnTo>
                <a:lnTo>
                  <a:pt x="302369" y="39359"/>
                </a:lnTo>
                <a:lnTo>
                  <a:pt x="298133" y="38094"/>
                </a:lnTo>
                <a:close/>
              </a:path>
              <a:path w="953134" h="681989">
                <a:moveTo>
                  <a:pt x="48861" y="38094"/>
                </a:moveTo>
                <a:lnTo>
                  <a:pt x="47584" y="38102"/>
                </a:lnTo>
                <a:lnTo>
                  <a:pt x="48231" y="38120"/>
                </a:lnTo>
                <a:lnTo>
                  <a:pt x="48861" y="38094"/>
                </a:lnTo>
                <a:close/>
              </a:path>
            </a:pathLst>
          </a:custGeom>
          <a:solidFill>
            <a:srgbClr val="4372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9777" y="675131"/>
            <a:ext cx="7624445" cy="1726564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 algn="ctr">
              <a:lnSpc>
                <a:spcPts val="4300"/>
              </a:lnSpc>
              <a:spcBef>
                <a:spcPts val="660"/>
              </a:spcBef>
            </a:pPr>
            <a:r>
              <a:rPr sz="4000" dirty="0">
                <a:latin typeface="Georgia"/>
                <a:cs typeface="Georgia"/>
              </a:rPr>
              <a:t>Atlas</a:t>
            </a:r>
            <a:r>
              <a:rPr sz="4000" spc="-30" dirty="0">
                <a:latin typeface="Georgia"/>
                <a:cs typeface="Georgia"/>
              </a:rPr>
              <a:t> </a:t>
            </a:r>
            <a:r>
              <a:rPr sz="4000" dirty="0">
                <a:latin typeface="Georgia"/>
                <a:cs typeface="Georgia"/>
              </a:rPr>
              <a:t>uses</a:t>
            </a:r>
            <a:r>
              <a:rPr sz="4000" spc="-15" dirty="0">
                <a:latin typeface="Georgia"/>
                <a:cs typeface="Georgia"/>
              </a:rPr>
              <a:t> </a:t>
            </a:r>
            <a:r>
              <a:rPr sz="4000" dirty="0">
                <a:latin typeface="Georgia"/>
                <a:cs typeface="Georgia"/>
              </a:rPr>
              <a:t>the</a:t>
            </a:r>
            <a:r>
              <a:rPr sz="4000" spc="-10" dirty="0">
                <a:latin typeface="Georgia"/>
                <a:cs typeface="Georgia"/>
              </a:rPr>
              <a:t> </a:t>
            </a:r>
            <a:r>
              <a:rPr sz="4000" dirty="0">
                <a:latin typeface="Georgia"/>
                <a:cs typeface="Georgia"/>
              </a:rPr>
              <a:t>same</a:t>
            </a:r>
            <a:r>
              <a:rPr sz="4000" spc="-10" dirty="0">
                <a:latin typeface="Georgia"/>
                <a:cs typeface="Georgia"/>
              </a:rPr>
              <a:t> </a:t>
            </a:r>
            <a:r>
              <a:rPr sz="4000" dirty="0">
                <a:latin typeface="Georgia"/>
                <a:cs typeface="Georgia"/>
              </a:rPr>
              <a:t>tools</a:t>
            </a:r>
            <a:r>
              <a:rPr sz="4000" spc="-15" dirty="0">
                <a:latin typeface="Georgia"/>
                <a:cs typeface="Georgia"/>
              </a:rPr>
              <a:t> </a:t>
            </a:r>
            <a:r>
              <a:rPr sz="4000" dirty="0">
                <a:latin typeface="Georgia"/>
                <a:cs typeface="Georgia"/>
              </a:rPr>
              <a:t>as</a:t>
            </a:r>
            <a:r>
              <a:rPr sz="4000" spc="-15" dirty="0">
                <a:latin typeface="Georgia"/>
                <a:cs typeface="Georgia"/>
              </a:rPr>
              <a:t> </a:t>
            </a:r>
            <a:r>
              <a:rPr sz="4000" spc="-10" dirty="0">
                <a:latin typeface="Georgia"/>
                <a:cs typeface="Georgia"/>
              </a:rPr>
              <a:t>large- </a:t>
            </a:r>
            <a:r>
              <a:rPr sz="4000" dirty="0">
                <a:latin typeface="Georgia"/>
                <a:cs typeface="Georgia"/>
              </a:rPr>
              <a:t>scale</a:t>
            </a:r>
            <a:r>
              <a:rPr sz="4000" spc="-20" dirty="0">
                <a:latin typeface="Georgia"/>
                <a:cs typeface="Georgia"/>
              </a:rPr>
              <a:t> </a:t>
            </a:r>
            <a:r>
              <a:rPr sz="4000" dirty="0">
                <a:latin typeface="Georgia"/>
                <a:cs typeface="Georgia"/>
              </a:rPr>
              <a:t>studies</a:t>
            </a:r>
            <a:r>
              <a:rPr sz="4000" spc="-20" dirty="0">
                <a:latin typeface="Georgia"/>
                <a:cs typeface="Georgia"/>
              </a:rPr>
              <a:t> </a:t>
            </a:r>
            <a:r>
              <a:rPr sz="4000" dirty="0">
                <a:latin typeface="Georgia"/>
                <a:cs typeface="Georgia"/>
              </a:rPr>
              <a:t>on</a:t>
            </a:r>
            <a:r>
              <a:rPr sz="4000" spc="-15" dirty="0">
                <a:latin typeface="Georgia"/>
                <a:cs typeface="Georgia"/>
              </a:rPr>
              <a:t> </a:t>
            </a:r>
            <a:r>
              <a:rPr sz="4000" dirty="0">
                <a:latin typeface="Georgia"/>
                <a:cs typeface="Georgia"/>
              </a:rPr>
              <a:t>the</a:t>
            </a:r>
            <a:r>
              <a:rPr sz="4000" spc="-10" dirty="0">
                <a:latin typeface="Georgia"/>
                <a:cs typeface="Georgia"/>
              </a:rPr>
              <a:t> Human microbiome</a:t>
            </a:r>
            <a:endParaRPr sz="4000" dirty="0">
              <a:latin typeface="Georgia"/>
              <a:cs typeface="Georgi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12599"/>
              </p:ext>
            </p:extLst>
          </p:nvPr>
        </p:nvGraphicFramePr>
        <p:xfrm>
          <a:off x="628650" y="2442086"/>
          <a:ext cx="7886698" cy="4028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7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7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CIBO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EBI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JGI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50038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ATLAS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135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Pasolli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al.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ts val="2135"/>
                        </a:lnSpc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2019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135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Almeida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al.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ts val="2135"/>
                        </a:lnSpc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2019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135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Nayfach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al.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ts val="2135"/>
                        </a:lnSpc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2019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5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Kieser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al.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ts val="2135"/>
                        </a:lnSpc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2020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Assembly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585720" marR="2577465" algn="ctr">
                        <a:lnSpc>
                          <a:spcPts val="2110"/>
                        </a:lnSpc>
                        <a:spcBef>
                          <a:spcPts val="36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metaSpades Megahit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Binning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Metabat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Metabat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681990">
                        <a:lnSpc>
                          <a:spcPct val="100400"/>
                        </a:lnSpc>
                        <a:spcBef>
                          <a:spcPts val="24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Metabat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Maxbin Concoct DASTool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681990">
                        <a:lnSpc>
                          <a:spcPts val="2110"/>
                        </a:lnSpc>
                        <a:spcBef>
                          <a:spcPts val="36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Metabat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Maxbin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90805" marR="720725">
                        <a:lnSpc>
                          <a:spcPts val="2110"/>
                        </a:lnSpc>
                      </a:pPr>
                      <a:r>
                        <a:rPr sz="1800" spc="-40" dirty="0">
                          <a:latin typeface="Calibri"/>
                          <a:cs typeface="Calibri"/>
                        </a:rPr>
                        <a:t>DASTool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VAMB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0805">
                        <a:lnSpc>
                          <a:spcPts val="212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SemiBin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 marR="489584">
                        <a:lnSpc>
                          <a:spcPts val="2110"/>
                        </a:lnSpc>
                        <a:spcBef>
                          <a:spcPts val="36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Quality estimation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CheckM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197167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De-replication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21608" y="2612135"/>
            <a:ext cx="802005" cy="2268220"/>
            <a:chOff x="3721608" y="2612135"/>
            <a:chExt cx="802005" cy="22682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5992" y="2612135"/>
              <a:ext cx="765048" cy="7284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840529" y="2656875"/>
              <a:ext cx="568960" cy="537210"/>
            </a:xfrm>
            <a:custGeom>
              <a:avLst/>
              <a:gdLst/>
              <a:ahLst/>
              <a:cxnLst/>
              <a:rect l="l" t="t" r="r" b="b"/>
              <a:pathLst>
                <a:path w="568960" h="537210">
                  <a:moveTo>
                    <a:pt x="259150" y="0"/>
                  </a:moveTo>
                  <a:lnTo>
                    <a:pt x="294874" y="2040"/>
                  </a:lnTo>
                  <a:lnTo>
                    <a:pt x="330006" y="8109"/>
                  </a:lnTo>
                  <a:lnTo>
                    <a:pt x="364200" y="18124"/>
                  </a:lnTo>
                  <a:lnTo>
                    <a:pt x="397109" y="32006"/>
                  </a:lnTo>
                </a:path>
                <a:path w="568960" h="537210">
                  <a:moveTo>
                    <a:pt x="55674" y="537147"/>
                  </a:moveTo>
                  <a:lnTo>
                    <a:pt x="40138" y="522836"/>
                  </a:lnTo>
                  <a:lnTo>
                    <a:pt x="25648" y="507525"/>
                  </a:lnTo>
                  <a:lnTo>
                    <a:pt x="12252" y="491270"/>
                  </a:lnTo>
                  <a:lnTo>
                    <a:pt x="0" y="474128"/>
                  </a:lnTo>
                </a:path>
                <a:path w="568960" h="537210">
                  <a:moveTo>
                    <a:pt x="568742" y="291885"/>
                  </a:moveTo>
                  <a:lnTo>
                    <a:pt x="567220" y="339696"/>
                  </a:lnTo>
                  <a:lnTo>
                    <a:pt x="558291" y="386276"/>
                  </a:lnTo>
                  <a:lnTo>
                    <a:pt x="542247" y="430812"/>
                  </a:lnTo>
                  <a:lnTo>
                    <a:pt x="519381" y="472493"/>
                  </a:lnTo>
                  <a:lnTo>
                    <a:pt x="489987" y="510503"/>
                  </a:lnTo>
                </a:path>
                <a:path w="568960" h="537210">
                  <a:moveTo>
                    <a:pt x="430614" y="51125"/>
                  </a:moveTo>
                  <a:lnTo>
                    <a:pt x="470949" y="82648"/>
                  </a:lnTo>
                  <a:lnTo>
                    <a:pt x="505136" y="119923"/>
                  </a:lnTo>
                  <a:lnTo>
                    <a:pt x="532608" y="162082"/>
                  </a:lnTo>
                  <a:lnTo>
                    <a:pt x="552801" y="208257"/>
                  </a:lnTo>
                  <a:lnTo>
                    <a:pt x="565149" y="257580"/>
                  </a:lnTo>
                </a:path>
              </a:pathLst>
            </a:custGeom>
            <a:ln w="38100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06841" y="3202766"/>
              <a:ext cx="66675" cy="40005"/>
            </a:xfrm>
            <a:custGeom>
              <a:avLst/>
              <a:gdLst/>
              <a:ahLst/>
              <a:cxnLst/>
              <a:rect l="l" t="t" r="r" b="b"/>
              <a:pathLst>
                <a:path w="66675" h="40005">
                  <a:moveTo>
                    <a:pt x="66408" y="39851"/>
                  </a:moveTo>
                  <a:lnTo>
                    <a:pt x="48879" y="31451"/>
                  </a:lnTo>
                  <a:lnTo>
                    <a:pt x="31935" y="21990"/>
                  </a:lnTo>
                  <a:lnTo>
                    <a:pt x="15625" y="11496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6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89902" y="2790146"/>
              <a:ext cx="54610" cy="163830"/>
            </a:xfrm>
            <a:custGeom>
              <a:avLst/>
              <a:gdLst/>
              <a:ahLst/>
              <a:cxnLst/>
              <a:rect l="l" t="t" r="r" b="b"/>
              <a:pathLst>
                <a:path w="54610" h="163830">
                  <a:moveTo>
                    <a:pt x="0" y="163317"/>
                  </a:moveTo>
                  <a:lnTo>
                    <a:pt x="4522" y="119938"/>
                  </a:lnTo>
                  <a:lnTo>
                    <a:pt x="15168" y="77840"/>
                  </a:lnTo>
                  <a:lnTo>
                    <a:pt x="31731" y="37651"/>
                  </a:lnTo>
                  <a:lnTo>
                    <a:pt x="54002" y="0"/>
                  </a:lnTo>
                </a:path>
              </a:pathLst>
            </a:custGeom>
            <a:ln w="38100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8184" y="3154679"/>
              <a:ext cx="765048" cy="6461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802427" y="3199447"/>
              <a:ext cx="619760" cy="510540"/>
            </a:xfrm>
            <a:custGeom>
              <a:avLst/>
              <a:gdLst/>
              <a:ahLst/>
              <a:cxnLst/>
              <a:rect l="l" t="t" r="r" b="b"/>
              <a:pathLst>
                <a:path w="619760" h="510539">
                  <a:moveTo>
                    <a:pt x="309777" y="0"/>
                  </a:moveTo>
                  <a:lnTo>
                    <a:pt x="345501" y="2040"/>
                  </a:lnTo>
                  <a:lnTo>
                    <a:pt x="380633" y="8109"/>
                  </a:lnTo>
                  <a:lnTo>
                    <a:pt x="414827" y="18124"/>
                  </a:lnTo>
                  <a:lnTo>
                    <a:pt x="447736" y="32006"/>
                  </a:lnTo>
                </a:path>
                <a:path w="619760" h="510539">
                  <a:moveTo>
                    <a:pt x="101709" y="79256"/>
                  </a:moveTo>
                  <a:lnTo>
                    <a:pt x="140215" y="49887"/>
                  </a:lnTo>
                  <a:lnTo>
                    <a:pt x="182630" y="26951"/>
                  </a:lnTo>
                  <a:lnTo>
                    <a:pt x="228139" y="10812"/>
                  </a:lnTo>
                  <a:lnTo>
                    <a:pt x="275928" y="1831"/>
                  </a:lnTo>
                </a:path>
                <a:path w="619760" h="510539">
                  <a:moveTo>
                    <a:pt x="619369" y="291885"/>
                  </a:moveTo>
                  <a:lnTo>
                    <a:pt x="617847" y="339696"/>
                  </a:lnTo>
                  <a:lnTo>
                    <a:pt x="608918" y="386276"/>
                  </a:lnTo>
                  <a:lnTo>
                    <a:pt x="592874" y="430812"/>
                  </a:lnTo>
                  <a:lnTo>
                    <a:pt x="570008" y="472493"/>
                  </a:lnTo>
                  <a:lnTo>
                    <a:pt x="540613" y="510503"/>
                  </a:lnTo>
                </a:path>
                <a:path w="619760" h="510539">
                  <a:moveTo>
                    <a:pt x="481240" y="51125"/>
                  </a:moveTo>
                  <a:lnTo>
                    <a:pt x="521576" y="82648"/>
                  </a:lnTo>
                  <a:lnTo>
                    <a:pt x="555762" y="119923"/>
                  </a:lnTo>
                  <a:lnTo>
                    <a:pt x="583235" y="162082"/>
                  </a:lnTo>
                  <a:lnTo>
                    <a:pt x="603428" y="208257"/>
                  </a:lnTo>
                  <a:lnTo>
                    <a:pt x="615776" y="257580"/>
                  </a:lnTo>
                </a:path>
                <a:path w="619760" h="510539">
                  <a:moveTo>
                    <a:pt x="31639" y="441269"/>
                  </a:moveTo>
                  <a:lnTo>
                    <a:pt x="21734" y="419209"/>
                  </a:lnTo>
                  <a:lnTo>
                    <a:pt x="13630" y="396483"/>
                  </a:lnTo>
                  <a:lnTo>
                    <a:pt x="7360" y="373198"/>
                  </a:lnTo>
                  <a:lnTo>
                    <a:pt x="2958" y="349461"/>
                  </a:lnTo>
                </a:path>
                <a:path w="619760" h="510539">
                  <a:moveTo>
                    <a:pt x="0" y="296588"/>
                  </a:moveTo>
                  <a:lnTo>
                    <a:pt x="4522" y="253208"/>
                  </a:lnTo>
                  <a:lnTo>
                    <a:pt x="15168" y="211110"/>
                  </a:lnTo>
                  <a:lnTo>
                    <a:pt x="31731" y="170922"/>
                  </a:lnTo>
                  <a:lnTo>
                    <a:pt x="54002" y="133270"/>
                  </a:lnTo>
                </a:path>
              </a:pathLst>
            </a:custGeom>
            <a:ln w="38100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1608" y="3611879"/>
              <a:ext cx="768096" cy="7254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817958" y="3655062"/>
              <a:ext cx="568960" cy="537210"/>
            </a:xfrm>
            <a:custGeom>
              <a:avLst/>
              <a:gdLst/>
              <a:ahLst/>
              <a:cxnLst/>
              <a:rect l="l" t="t" r="r" b="b"/>
              <a:pathLst>
                <a:path w="568960" h="537210">
                  <a:moveTo>
                    <a:pt x="259150" y="0"/>
                  </a:moveTo>
                  <a:lnTo>
                    <a:pt x="294874" y="2040"/>
                  </a:lnTo>
                  <a:lnTo>
                    <a:pt x="330006" y="8109"/>
                  </a:lnTo>
                  <a:lnTo>
                    <a:pt x="364200" y="18124"/>
                  </a:lnTo>
                  <a:lnTo>
                    <a:pt x="397109" y="32006"/>
                  </a:lnTo>
                </a:path>
                <a:path w="568960" h="537210">
                  <a:moveTo>
                    <a:pt x="51082" y="79256"/>
                  </a:moveTo>
                  <a:lnTo>
                    <a:pt x="89588" y="49887"/>
                  </a:lnTo>
                  <a:lnTo>
                    <a:pt x="132003" y="26951"/>
                  </a:lnTo>
                  <a:lnTo>
                    <a:pt x="177512" y="10812"/>
                  </a:lnTo>
                  <a:lnTo>
                    <a:pt x="225301" y="1831"/>
                  </a:lnTo>
                </a:path>
                <a:path w="568960" h="537210">
                  <a:moveTo>
                    <a:pt x="55674" y="537147"/>
                  </a:moveTo>
                  <a:lnTo>
                    <a:pt x="40138" y="522836"/>
                  </a:lnTo>
                  <a:lnTo>
                    <a:pt x="25648" y="507525"/>
                  </a:lnTo>
                  <a:lnTo>
                    <a:pt x="12252" y="491270"/>
                  </a:lnTo>
                  <a:lnTo>
                    <a:pt x="0" y="474128"/>
                  </a:lnTo>
                </a:path>
                <a:path w="568960" h="537210">
                  <a:moveTo>
                    <a:pt x="568742" y="291885"/>
                  </a:moveTo>
                  <a:lnTo>
                    <a:pt x="567220" y="339696"/>
                  </a:lnTo>
                  <a:lnTo>
                    <a:pt x="558291" y="386276"/>
                  </a:lnTo>
                  <a:lnTo>
                    <a:pt x="542247" y="430812"/>
                  </a:lnTo>
                  <a:lnTo>
                    <a:pt x="519381" y="472493"/>
                  </a:lnTo>
                  <a:lnTo>
                    <a:pt x="489987" y="510503"/>
                  </a:lnTo>
                </a:path>
                <a:path w="568960" h="537210">
                  <a:moveTo>
                    <a:pt x="430614" y="51125"/>
                  </a:moveTo>
                  <a:lnTo>
                    <a:pt x="470949" y="82648"/>
                  </a:lnTo>
                  <a:lnTo>
                    <a:pt x="505136" y="119923"/>
                  </a:lnTo>
                  <a:lnTo>
                    <a:pt x="532608" y="162082"/>
                  </a:lnTo>
                  <a:lnTo>
                    <a:pt x="552801" y="208257"/>
                  </a:lnTo>
                  <a:lnTo>
                    <a:pt x="565149" y="257580"/>
                  </a:lnTo>
                </a:path>
              </a:pathLst>
            </a:custGeom>
            <a:ln w="38100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84271" y="4200953"/>
              <a:ext cx="66675" cy="40005"/>
            </a:xfrm>
            <a:custGeom>
              <a:avLst/>
              <a:gdLst/>
              <a:ahLst/>
              <a:cxnLst/>
              <a:rect l="l" t="t" r="r" b="b"/>
              <a:pathLst>
                <a:path w="66675" h="40004">
                  <a:moveTo>
                    <a:pt x="66408" y="39851"/>
                  </a:moveTo>
                  <a:lnTo>
                    <a:pt x="48879" y="31451"/>
                  </a:lnTo>
                  <a:lnTo>
                    <a:pt x="31935" y="21990"/>
                  </a:lnTo>
                  <a:lnTo>
                    <a:pt x="15625" y="11496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6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8282" y="3769283"/>
              <a:ext cx="92102" cy="3460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0376" y="4300727"/>
              <a:ext cx="646176" cy="579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818279" y="4345289"/>
              <a:ext cx="497840" cy="438150"/>
            </a:xfrm>
            <a:custGeom>
              <a:avLst/>
              <a:gdLst/>
              <a:ahLst/>
              <a:cxnLst/>
              <a:rect l="l" t="t" r="r" b="b"/>
              <a:pathLst>
                <a:path w="497839" h="438150">
                  <a:moveTo>
                    <a:pt x="281331" y="2002"/>
                  </a:moveTo>
                  <a:lnTo>
                    <a:pt x="313255" y="8000"/>
                  </a:lnTo>
                  <a:lnTo>
                    <a:pt x="343953" y="17840"/>
                  </a:lnTo>
                  <a:lnTo>
                    <a:pt x="373041" y="31370"/>
                  </a:lnTo>
                  <a:lnTo>
                    <a:pt x="400134" y="48442"/>
                  </a:lnTo>
                </a:path>
                <a:path w="497839" h="438150">
                  <a:moveTo>
                    <a:pt x="124292" y="31649"/>
                  </a:moveTo>
                  <a:lnTo>
                    <a:pt x="153855" y="17854"/>
                  </a:lnTo>
                  <a:lnTo>
                    <a:pt x="184946" y="7910"/>
                  </a:lnTo>
                  <a:lnTo>
                    <a:pt x="217148" y="1924"/>
                  </a:lnTo>
                  <a:lnTo>
                    <a:pt x="250045" y="0"/>
                  </a:lnTo>
                </a:path>
                <a:path w="497839" h="438150">
                  <a:moveTo>
                    <a:pt x="44786" y="370595"/>
                  </a:moveTo>
                  <a:lnTo>
                    <a:pt x="33986" y="354620"/>
                  </a:lnTo>
                  <a:lnTo>
                    <a:pt x="24591" y="337902"/>
                  </a:lnTo>
                  <a:lnTo>
                    <a:pt x="16644" y="320524"/>
                  </a:lnTo>
                  <a:lnTo>
                    <a:pt x="10188" y="302569"/>
                  </a:lnTo>
                </a:path>
                <a:path w="497839" h="438150">
                  <a:moveTo>
                    <a:pt x="497600" y="224182"/>
                  </a:moveTo>
                  <a:lnTo>
                    <a:pt x="495012" y="271442"/>
                  </a:lnTo>
                  <a:lnTo>
                    <a:pt x="482669" y="316824"/>
                  </a:lnTo>
                  <a:lnTo>
                    <a:pt x="461086" y="358999"/>
                  </a:lnTo>
                  <a:lnTo>
                    <a:pt x="430779" y="396635"/>
                  </a:lnTo>
                </a:path>
                <a:path w="497839" h="438150">
                  <a:moveTo>
                    <a:pt x="422143" y="66388"/>
                  </a:moveTo>
                  <a:lnTo>
                    <a:pt x="448313" y="94534"/>
                  </a:lnTo>
                  <a:lnTo>
                    <a:pt x="469321" y="126047"/>
                  </a:lnTo>
                  <a:lnTo>
                    <a:pt x="484820" y="160300"/>
                  </a:lnTo>
                  <a:lnTo>
                    <a:pt x="494462" y="196666"/>
                  </a:lnTo>
                </a:path>
                <a:path w="497839" h="438150">
                  <a:moveTo>
                    <a:pt x="120423" y="437530"/>
                  </a:moveTo>
                  <a:lnTo>
                    <a:pt x="104788" y="427837"/>
                  </a:lnTo>
                  <a:lnTo>
                    <a:pt x="89985" y="417077"/>
                  </a:lnTo>
                  <a:lnTo>
                    <a:pt x="76075" y="405297"/>
                  </a:lnTo>
                  <a:lnTo>
                    <a:pt x="63120" y="392546"/>
                  </a:lnTo>
                </a:path>
                <a:path w="497839" h="438150">
                  <a:moveTo>
                    <a:pt x="4228" y="279190"/>
                  </a:moveTo>
                  <a:lnTo>
                    <a:pt x="793" y="255080"/>
                  </a:lnTo>
                  <a:lnTo>
                    <a:pt x="0" y="230827"/>
                  </a:lnTo>
                  <a:lnTo>
                    <a:pt x="1845" y="206626"/>
                  </a:lnTo>
                  <a:lnTo>
                    <a:pt x="6325" y="182671"/>
                  </a:lnTo>
                </a:path>
                <a:path w="497839" h="438150">
                  <a:moveTo>
                    <a:pt x="15083" y="154752"/>
                  </a:moveTo>
                  <a:lnTo>
                    <a:pt x="29055" y="125090"/>
                  </a:lnTo>
                  <a:lnTo>
                    <a:pt x="47109" y="97651"/>
                  </a:lnTo>
                  <a:lnTo>
                    <a:pt x="68960" y="72809"/>
                  </a:lnTo>
                  <a:lnTo>
                    <a:pt x="94323" y="50936"/>
                  </a:lnTo>
                </a:path>
              </a:pathLst>
            </a:custGeom>
            <a:ln w="38100">
              <a:solidFill>
                <a:srgbClr val="06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764739" y="2872740"/>
            <a:ext cx="737235" cy="181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Sample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1400" dirty="0">
                <a:latin typeface="Calibri"/>
                <a:cs typeface="Calibri"/>
              </a:rPr>
              <a:t>Sample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Sample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 marL="62230">
              <a:lnSpc>
                <a:spcPct val="100000"/>
              </a:lnSpc>
              <a:spcBef>
                <a:spcPts val="1380"/>
              </a:spcBef>
            </a:pPr>
            <a:r>
              <a:rPr sz="1400" dirty="0">
                <a:latin typeface="Calibri"/>
                <a:cs typeface="Calibri"/>
              </a:rPr>
              <a:t>Sample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440679" y="3191255"/>
            <a:ext cx="768350" cy="649605"/>
            <a:chOff x="5440679" y="3191255"/>
            <a:chExt cx="768350" cy="64960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40679" y="3191255"/>
              <a:ext cx="768096" cy="64922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68482" y="3217372"/>
              <a:ext cx="384126" cy="11735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967064" y="3287547"/>
              <a:ext cx="138430" cy="459740"/>
            </a:xfrm>
            <a:custGeom>
              <a:avLst/>
              <a:gdLst/>
              <a:ahLst/>
              <a:cxnLst/>
              <a:rect l="l" t="t" r="r" b="b"/>
              <a:pathLst>
                <a:path w="138429" h="459739">
                  <a:moveTo>
                    <a:pt x="138128" y="240759"/>
                  </a:moveTo>
                  <a:lnTo>
                    <a:pt x="136606" y="288570"/>
                  </a:lnTo>
                  <a:lnTo>
                    <a:pt x="127677" y="335150"/>
                  </a:lnTo>
                  <a:lnTo>
                    <a:pt x="111633" y="379687"/>
                  </a:lnTo>
                  <a:lnTo>
                    <a:pt x="88767" y="421367"/>
                  </a:lnTo>
                  <a:lnTo>
                    <a:pt x="59373" y="459378"/>
                  </a:lnTo>
                </a:path>
                <a:path w="138429" h="459739">
                  <a:moveTo>
                    <a:pt x="0" y="0"/>
                  </a:moveTo>
                  <a:lnTo>
                    <a:pt x="40335" y="31522"/>
                  </a:lnTo>
                  <a:lnTo>
                    <a:pt x="74522" y="68797"/>
                  </a:lnTo>
                  <a:lnTo>
                    <a:pt x="101994" y="110956"/>
                  </a:lnTo>
                  <a:lnTo>
                    <a:pt x="122187" y="157131"/>
                  </a:lnTo>
                  <a:lnTo>
                    <a:pt x="134535" y="206454"/>
                  </a:lnTo>
                </a:path>
              </a:pathLst>
            </a:custGeom>
            <a:ln w="38100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66773" y="3350642"/>
              <a:ext cx="92102" cy="346098"/>
            </a:xfrm>
            <a:prstGeom prst="rect">
              <a:avLst/>
            </a:prstGeom>
          </p:spPr>
        </p:pic>
      </p:grpSp>
      <p:sp>
        <p:nvSpPr>
          <p:cNvPr id="22" name="object 22"/>
          <p:cNvSpPr/>
          <p:nvPr/>
        </p:nvSpPr>
        <p:spPr>
          <a:xfrm>
            <a:off x="4730419" y="2771293"/>
            <a:ext cx="415925" cy="1496695"/>
          </a:xfrm>
          <a:custGeom>
            <a:avLst/>
            <a:gdLst/>
            <a:ahLst/>
            <a:cxnLst/>
            <a:rect l="l" t="t" r="r" b="b"/>
            <a:pathLst>
              <a:path w="415925" h="1496695">
                <a:moveTo>
                  <a:pt x="0" y="0"/>
                </a:moveTo>
                <a:lnTo>
                  <a:pt x="41869" y="5499"/>
                </a:lnTo>
                <a:lnTo>
                  <a:pt x="80867" y="21272"/>
                </a:lnTo>
                <a:lnTo>
                  <a:pt x="116157" y="46231"/>
                </a:lnTo>
                <a:lnTo>
                  <a:pt x="146904" y="79285"/>
                </a:lnTo>
                <a:lnTo>
                  <a:pt x="172273" y="119348"/>
                </a:lnTo>
                <a:lnTo>
                  <a:pt x="191427" y="165330"/>
                </a:lnTo>
                <a:lnTo>
                  <a:pt x="203533" y="216143"/>
                </a:lnTo>
                <a:lnTo>
                  <a:pt x="207754" y="270698"/>
                </a:lnTo>
                <a:lnTo>
                  <a:pt x="207754" y="477374"/>
                </a:lnTo>
                <a:lnTo>
                  <a:pt x="211975" y="531929"/>
                </a:lnTo>
                <a:lnTo>
                  <a:pt x="224080" y="582742"/>
                </a:lnTo>
                <a:lnTo>
                  <a:pt x="243235" y="628724"/>
                </a:lnTo>
                <a:lnTo>
                  <a:pt x="268604" y="668787"/>
                </a:lnTo>
                <a:lnTo>
                  <a:pt x="299351" y="701841"/>
                </a:lnTo>
                <a:lnTo>
                  <a:pt x="334641" y="726800"/>
                </a:lnTo>
                <a:lnTo>
                  <a:pt x="373638" y="742573"/>
                </a:lnTo>
                <a:lnTo>
                  <a:pt x="415508" y="748073"/>
                </a:lnTo>
                <a:lnTo>
                  <a:pt x="373638" y="753572"/>
                </a:lnTo>
                <a:lnTo>
                  <a:pt x="334641" y="769345"/>
                </a:lnTo>
                <a:lnTo>
                  <a:pt x="299351" y="794304"/>
                </a:lnTo>
                <a:lnTo>
                  <a:pt x="268604" y="827358"/>
                </a:lnTo>
                <a:lnTo>
                  <a:pt x="243235" y="867421"/>
                </a:lnTo>
                <a:lnTo>
                  <a:pt x="224080" y="913403"/>
                </a:lnTo>
                <a:lnTo>
                  <a:pt x="211975" y="964216"/>
                </a:lnTo>
                <a:lnTo>
                  <a:pt x="207754" y="1018772"/>
                </a:lnTo>
                <a:lnTo>
                  <a:pt x="207754" y="1225447"/>
                </a:lnTo>
                <a:lnTo>
                  <a:pt x="203533" y="1280002"/>
                </a:lnTo>
                <a:lnTo>
                  <a:pt x="191427" y="1330815"/>
                </a:lnTo>
                <a:lnTo>
                  <a:pt x="172273" y="1376797"/>
                </a:lnTo>
                <a:lnTo>
                  <a:pt x="146904" y="1416860"/>
                </a:lnTo>
                <a:lnTo>
                  <a:pt x="116157" y="1449914"/>
                </a:lnTo>
                <a:lnTo>
                  <a:pt x="80867" y="1474873"/>
                </a:lnTo>
                <a:lnTo>
                  <a:pt x="41869" y="1490646"/>
                </a:lnTo>
                <a:lnTo>
                  <a:pt x="0" y="1496146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5541264" y="4184903"/>
            <a:ext cx="646430" cy="579120"/>
            <a:chOff x="5541264" y="4184903"/>
            <a:chExt cx="646430" cy="579120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41264" y="4184903"/>
              <a:ext cx="646176" cy="57911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588050" y="4230058"/>
              <a:ext cx="497840" cy="438150"/>
            </a:xfrm>
            <a:custGeom>
              <a:avLst/>
              <a:gdLst/>
              <a:ahLst/>
              <a:cxnLst/>
              <a:rect l="l" t="t" r="r" b="b"/>
              <a:pathLst>
                <a:path w="497839" h="438150">
                  <a:moveTo>
                    <a:pt x="281331" y="2002"/>
                  </a:moveTo>
                  <a:lnTo>
                    <a:pt x="313255" y="8000"/>
                  </a:lnTo>
                  <a:lnTo>
                    <a:pt x="343953" y="17840"/>
                  </a:lnTo>
                  <a:lnTo>
                    <a:pt x="373041" y="31370"/>
                  </a:lnTo>
                  <a:lnTo>
                    <a:pt x="400134" y="48442"/>
                  </a:lnTo>
                </a:path>
                <a:path w="497839" h="438150">
                  <a:moveTo>
                    <a:pt x="124292" y="31649"/>
                  </a:moveTo>
                  <a:lnTo>
                    <a:pt x="153855" y="17854"/>
                  </a:lnTo>
                  <a:lnTo>
                    <a:pt x="184946" y="7910"/>
                  </a:lnTo>
                  <a:lnTo>
                    <a:pt x="217148" y="1924"/>
                  </a:lnTo>
                  <a:lnTo>
                    <a:pt x="250045" y="0"/>
                  </a:lnTo>
                </a:path>
                <a:path w="497839" h="438150">
                  <a:moveTo>
                    <a:pt x="44786" y="370595"/>
                  </a:moveTo>
                  <a:lnTo>
                    <a:pt x="33986" y="354620"/>
                  </a:lnTo>
                  <a:lnTo>
                    <a:pt x="24591" y="337902"/>
                  </a:lnTo>
                  <a:lnTo>
                    <a:pt x="16644" y="320524"/>
                  </a:lnTo>
                  <a:lnTo>
                    <a:pt x="10188" y="302569"/>
                  </a:lnTo>
                </a:path>
                <a:path w="497839" h="438150">
                  <a:moveTo>
                    <a:pt x="497600" y="224182"/>
                  </a:moveTo>
                  <a:lnTo>
                    <a:pt x="495012" y="271442"/>
                  </a:lnTo>
                  <a:lnTo>
                    <a:pt x="482669" y="316824"/>
                  </a:lnTo>
                  <a:lnTo>
                    <a:pt x="461086" y="358999"/>
                  </a:lnTo>
                  <a:lnTo>
                    <a:pt x="430779" y="396635"/>
                  </a:lnTo>
                </a:path>
                <a:path w="497839" h="438150">
                  <a:moveTo>
                    <a:pt x="422143" y="66388"/>
                  </a:moveTo>
                  <a:lnTo>
                    <a:pt x="448313" y="94534"/>
                  </a:lnTo>
                  <a:lnTo>
                    <a:pt x="469321" y="126047"/>
                  </a:lnTo>
                  <a:lnTo>
                    <a:pt x="484820" y="160300"/>
                  </a:lnTo>
                  <a:lnTo>
                    <a:pt x="494462" y="196666"/>
                  </a:lnTo>
                </a:path>
                <a:path w="497839" h="438150">
                  <a:moveTo>
                    <a:pt x="120423" y="437530"/>
                  </a:moveTo>
                  <a:lnTo>
                    <a:pt x="104788" y="427837"/>
                  </a:lnTo>
                  <a:lnTo>
                    <a:pt x="89985" y="417077"/>
                  </a:lnTo>
                  <a:lnTo>
                    <a:pt x="76075" y="405297"/>
                  </a:lnTo>
                  <a:lnTo>
                    <a:pt x="63120" y="392546"/>
                  </a:lnTo>
                </a:path>
                <a:path w="497839" h="438150">
                  <a:moveTo>
                    <a:pt x="4228" y="279190"/>
                  </a:moveTo>
                  <a:lnTo>
                    <a:pt x="793" y="255080"/>
                  </a:lnTo>
                  <a:lnTo>
                    <a:pt x="0" y="230827"/>
                  </a:lnTo>
                  <a:lnTo>
                    <a:pt x="1845" y="206626"/>
                  </a:lnTo>
                  <a:lnTo>
                    <a:pt x="6325" y="182671"/>
                  </a:lnTo>
                </a:path>
                <a:path w="497839" h="438150">
                  <a:moveTo>
                    <a:pt x="15083" y="154752"/>
                  </a:moveTo>
                  <a:lnTo>
                    <a:pt x="29055" y="125090"/>
                  </a:lnTo>
                  <a:lnTo>
                    <a:pt x="47109" y="97651"/>
                  </a:lnTo>
                  <a:lnTo>
                    <a:pt x="68960" y="72809"/>
                  </a:lnTo>
                  <a:lnTo>
                    <a:pt x="94323" y="50936"/>
                  </a:lnTo>
                </a:path>
              </a:pathLst>
            </a:custGeom>
            <a:ln w="38100">
              <a:solidFill>
                <a:srgbClr val="06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46520" y="3691128"/>
            <a:ext cx="1545590" cy="1442085"/>
            <a:chOff x="6446520" y="3691128"/>
            <a:chExt cx="1545590" cy="1442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6520" y="3691128"/>
              <a:ext cx="1545335" cy="14417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19252" y="3748006"/>
              <a:ext cx="1252855" cy="1171575"/>
            </a:xfrm>
            <a:custGeom>
              <a:avLst/>
              <a:gdLst/>
              <a:ahLst/>
              <a:cxnLst/>
              <a:rect l="l" t="t" r="r" b="b"/>
              <a:pathLst>
                <a:path w="1252854" h="1171575">
                  <a:moveTo>
                    <a:pt x="569224" y="0"/>
                  </a:moveTo>
                  <a:lnTo>
                    <a:pt x="621228" y="1929"/>
                  </a:lnTo>
                  <a:lnTo>
                    <a:pt x="672783" y="7684"/>
                  </a:lnTo>
                  <a:lnTo>
                    <a:pt x="723669" y="17216"/>
                  </a:lnTo>
                  <a:lnTo>
                    <a:pt x="773668" y="30474"/>
                  </a:lnTo>
                  <a:lnTo>
                    <a:pt x="822560" y="47410"/>
                  </a:lnTo>
                  <a:lnTo>
                    <a:pt x="870128" y="67974"/>
                  </a:lnTo>
                </a:path>
                <a:path w="1252854" h="1171575">
                  <a:moveTo>
                    <a:pt x="113798" y="169282"/>
                  </a:moveTo>
                  <a:lnTo>
                    <a:pt x="154940" y="136203"/>
                  </a:lnTo>
                  <a:lnTo>
                    <a:pt x="198401" y="106478"/>
                  </a:lnTo>
                  <a:lnTo>
                    <a:pt x="243961" y="80201"/>
                  </a:lnTo>
                  <a:lnTo>
                    <a:pt x="291402" y="57469"/>
                  </a:lnTo>
                  <a:lnTo>
                    <a:pt x="340505" y="38375"/>
                  </a:lnTo>
                  <a:lnTo>
                    <a:pt x="391049" y="23014"/>
                  </a:lnTo>
                  <a:lnTo>
                    <a:pt x="442816" y="11482"/>
                  </a:lnTo>
                  <a:lnTo>
                    <a:pt x="495586" y="3874"/>
                  </a:lnTo>
                </a:path>
                <a:path w="1252854" h="1171575">
                  <a:moveTo>
                    <a:pt x="123971" y="1171388"/>
                  </a:moveTo>
                  <a:lnTo>
                    <a:pt x="89421" y="1140433"/>
                  </a:lnTo>
                  <a:lnTo>
                    <a:pt x="57169" y="1107283"/>
                  </a:lnTo>
                  <a:lnTo>
                    <a:pt x="27325" y="1072057"/>
                  </a:lnTo>
                  <a:lnTo>
                    <a:pt x="0" y="1034877"/>
                  </a:lnTo>
                </a:path>
                <a:path w="1252854" h="1171575">
                  <a:moveTo>
                    <a:pt x="1252130" y="634446"/>
                  </a:moveTo>
                  <a:lnTo>
                    <a:pt x="1252692" y="682411"/>
                  </a:lnTo>
                  <a:lnTo>
                    <a:pt x="1249735" y="730012"/>
                  </a:lnTo>
                  <a:lnTo>
                    <a:pt x="1243324" y="777078"/>
                  </a:lnTo>
                  <a:lnTo>
                    <a:pt x="1233521" y="823438"/>
                  </a:lnTo>
                  <a:lnTo>
                    <a:pt x="1220389" y="868923"/>
                  </a:lnTo>
                  <a:lnTo>
                    <a:pt x="1203991" y="913360"/>
                  </a:lnTo>
                  <a:lnTo>
                    <a:pt x="1184391" y="956580"/>
                  </a:lnTo>
                  <a:lnTo>
                    <a:pt x="1161652" y="998410"/>
                  </a:lnTo>
                  <a:lnTo>
                    <a:pt x="1135835" y="1038681"/>
                  </a:lnTo>
                  <a:lnTo>
                    <a:pt x="1107006" y="1077222"/>
                  </a:lnTo>
                  <a:lnTo>
                    <a:pt x="1075225" y="1113862"/>
                  </a:lnTo>
                </a:path>
                <a:path w="1252854" h="1171575">
                  <a:moveTo>
                    <a:pt x="943770" y="108836"/>
                  </a:moveTo>
                  <a:lnTo>
                    <a:pt x="986226" y="138227"/>
                  </a:lnTo>
                  <a:lnTo>
                    <a:pt x="1026008" y="170460"/>
                  </a:lnTo>
                  <a:lnTo>
                    <a:pt x="1062997" y="205355"/>
                  </a:lnTo>
                  <a:lnTo>
                    <a:pt x="1097073" y="242733"/>
                  </a:lnTo>
                  <a:lnTo>
                    <a:pt x="1128116" y="282414"/>
                  </a:lnTo>
                  <a:lnTo>
                    <a:pt x="1156007" y="324218"/>
                  </a:lnTo>
                  <a:lnTo>
                    <a:pt x="1180626" y="367966"/>
                  </a:lnTo>
                  <a:lnTo>
                    <a:pt x="1201853" y="413479"/>
                  </a:lnTo>
                  <a:lnTo>
                    <a:pt x="1219569" y="460577"/>
                  </a:lnTo>
                  <a:lnTo>
                    <a:pt x="1233653" y="509080"/>
                  </a:lnTo>
                  <a:lnTo>
                    <a:pt x="1243985" y="558810"/>
                  </a:lnTo>
                </a:path>
              </a:pathLst>
            </a:custGeom>
            <a:ln w="63500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66763" y="4938204"/>
              <a:ext cx="146685" cy="85725"/>
            </a:xfrm>
            <a:custGeom>
              <a:avLst/>
              <a:gdLst/>
              <a:ahLst/>
              <a:cxnLst/>
              <a:rect l="l" t="t" r="r" b="b"/>
              <a:pathLst>
                <a:path w="146684" h="85725">
                  <a:moveTo>
                    <a:pt x="146079" y="85270"/>
                  </a:moveTo>
                  <a:lnTo>
                    <a:pt x="107560" y="67320"/>
                  </a:lnTo>
                  <a:lnTo>
                    <a:pt x="70303" y="47083"/>
                  </a:lnTo>
                  <a:lnTo>
                    <a:pt x="34414" y="24622"/>
                  </a:lnTo>
                  <a:lnTo>
                    <a:pt x="0" y="0"/>
                  </a:lnTo>
                </a:path>
              </a:pathLst>
            </a:custGeom>
            <a:ln w="63500">
              <a:solidFill>
                <a:srgbClr val="06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05149" y="4034286"/>
              <a:ext cx="121920" cy="676910"/>
            </a:xfrm>
            <a:custGeom>
              <a:avLst/>
              <a:gdLst/>
              <a:ahLst/>
              <a:cxnLst/>
              <a:rect l="l" t="t" r="r" b="b"/>
              <a:pathLst>
                <a:path w="121920" h="676910">
                  <a:moveTo>
                    <a:pt x="71477" y="676867"/>
                  </a:moveTo>
                  <a:lnTo>
                    <a:pt x="49123" y="628446"/>
                  </a:lnTo>
                  <a:lnTo>
                    <a:pt x="30826" y="578524"/>
                  </a:lnTo>
                  <a:lnTo>
                    <a:pt x="16662" y="527343"/>
                  </a:lnTo>
                  <a:lnTo>
                    <a:pt x="6709" y="475143"/>
                  </a:lnTo>
                </a:path>
                <a:path w="121920" h="676910">
                  <a:moveTo>
                    <a:pt x="0" y="358540"/>
                  </a:moveTo>
                  <a:lnTo>
                    <a:pt x="3346" y="310587"/>
                  </a:lnTo>
                  <a:lnTo>
                    <a:pt x="10202" y="263177"/>
                  </a:lnTo>
                  <a:lnTo>
                    <a:pt x="20505" y="216488"/>
                  </a:lnTo>
                  <a:lnTo>
                    <a:pt x="34198" y="170694"/>
                  </a:lnTo>
                  <a:lnTo>
                    <a:pt x="51219" y="125973"/>
                  </a:lnTo>
                  <a:lnTo>
                    <a:pt x="71510" y="82499"/>
                  </a:lnTo>
                  <a:lnTo>
                    <a:pt x="95011" y="40449"/>
                  </a:lnTo>
                  <a:lnTo>
                    <a:pt x="121661" y="0"/>
                  </a:lnTo>
                </a:path>
              </a:pathLst>
            </a:custGeom>
            <a:ln w="63500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956816" y="3691128"/>
            <a:ext cx="1542415" cy="1271270"/>
            <a:chOff x="1956816" y="3691128"/>
            <a:chExt cx="1542415" cy="12712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6816" y="3691128"/>
              <a:ext cx="1542287" cy="12710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13541" y="3748006"/>
              <a:ext cx="1367155" cy="1114425"/>
            </a:xfrm>
            <a:custGeom>
              <a:avLst/>
              <a:gdLst/>
              <a:ahLst/>
              <a:cxnLst/>
              <a:rect l="l" t="t" r="r" b="b"/>
              <a:pathLst>
                <a:path w="1367154" h="1114425">
                  <a:moveTo>
                    <a:pt x="683327" y="0"/>
                  </a:moveTo>
                  <a:lnTo>
                    <a:pt x="735331" y="1929"/>
                  </a:lnTo>
                  <a:lnTo>
                    <a:pt x="786885" y="7684"/>
                  </a:lnTo>
                  <a:lnTo>
                    <a:pt x="837771" y="17216"/>
                  </a:lnTo>
                  <a:lnTo>
                    <a:pt x="887770" y="30474"/>
                  </a:lnTo>
                  <a:lnTo>
                    <a:pt x="936663" y="47410"/>
                  </a:lnTo>
                  <a:lnTo>
                    <a:pt x="984231" y="67974"/>
                  </a:lnTo>
                </a:path>
                <a:path w="1367154" h="1114425">
                  <a:moveTo>
                    <a:pt x="227901" y="169282"/>
                  </a:moveTo>
                  <a:lnTo>
                    <a:pt x="269043" y="136203"/>
                  </a:lnTo>
                  <a:lnTo>
                    <a:pt x="312504" y="106478"/>
                  </a:lnTo>
                  <a:lnTo>
                    <a:pt x="358064" y="80201"/>
                  </a:lnTo>
                  <a:lnTo>
                    <a:pt x="405505" y="57469"/>
                  </a:lnTo>
                  <a:lnTo>
                    <a:pt x="454607" y="38375"/>
                  </a:lnTo>
                  <a:lnTo>
                    <a:pt x="505152" y="23014"/>
                  </a:lnTo>
                  <a:lnTo>
                    <a:pt x="556919" y="11482"/>
                  </a:lnTo>
                  <a:lnTo>
                    <a:pt x="609689" y="3874"/>
                  </a:lnTo>
                </a:path>
                <a:path w="1367154" h="1114425">
                  <a:moveTo>
                    <a:pt x="1366233" y="634446"/>
                  </a:moveTo>
                  <a:lnTo>
                    <a:pt x="1366794" y="682411"/>
                  </a:lnTo>
                  <a:lnTo>
                    <a:pt x="1363838" y="730012"/>
                  </a:lnTo>
                  <a:lnTo>
                    <a:pt x="1357426" y="777078"/>
                  </a:lnTo>
                  <a:lnTo>
                    <a:pt x="1347623" y="823438"/>
                  </a:lnTo>
                  <a:lnTo>
                    <a:pt x="1334492" y="868923"/>
                  </a:lnTo>
                  <a:lnTo>
                    <a:pt x="1318094" y="913360"/>
                  </a:lnTo>
                  <a:lnTo>
                    <a:pt x="1298494" y="956580"/>
                  </a:lnTo>
                  <a:lnTo>
                    <a:pt x="1275754" y="998410"/>
                  </a:lnTo>
                  <a:lnTo>
                    <a:pt x="1249938" y="1038681"/>
                  </a:lnTo>
                  <a:lnTo>
                    <a:pt x="1221108" y="1077222"/>
                  </a:lnTo>
                  <a:lnTo>
                    <a:pt x="1189328" y="1113862"/>
                  </a:lnTo>
                </a:path>
                <a:path w="1367154" h="1114425">
                  <a:moveTo>
                    <a:pt x="1057873" y="108836"/>
                  </a:moveTo>
                  <a:lnTo>
                    <a:pt x="1100328" y="138227"/>
                  </a:lnTo>
                  <a:lnTo>
                    <a:pt x="1140110" y="170460"/>
                  </a:lnTo>
                  <a:lnTo>
                    <a:pt x="1177099" y="205355"/>
                  </a:lnTo>
                  <a:lnTo>
                    <a:pt x="1211175" y="242733"/>
                  </a:lnTo>
                  <a:lnTo>
                    <a:pt x="1242219" y="282414"/>
                  </a:lnTo>
                  <a:lnTo>
                    <a:pt x="1270110" y="324218"/>
                  </a:lnTo>
                  <a:lnTo>
                    <a:pt x="1294729" y="367966"/>
                  </a:lnTo>
                  <a:lnTo>
                    <a:pt x="1315956" y="413479"/>
                  </a:lnTo>
                  <a:lnTo>
                    <a:pt x="1333671" y="460577"/>
                  </a:lnTo>
                  <a:lnTo>
                    <a:pt x="1347755" y="509080"/>
                  </a:lnTo>
                  <a:lnTo>
                    <a:pt x="1358088" y="558810"/>
                  </a:lnTo>
                </a:path>
                <a:path w="1367154" h="1114425">
                  <a:moveTo>
                    <a:pt x="71477" y="963148"/>
                  </a:moveTo>
                  <a:lnTo>
                    <a:pt x="49123" y="914727"/>
                  </a:lnTo>
                  <a:lnTo>
                    <a:pt x="30826" y="864805"/>
                  </a:lnTo>
                  <a:lnTo>
                    <a:pt x="16662" y="813623"/>
                  </a:lnTo>
                  <a:lnTo>
                    <a:pt x="6709" y="761424"/>
                  </a:lnTo>
                </a:path>
                <a:path w="1367154" h="1114425">
                  <a:moveTo>
                    <a:pt x="0" y="644821"/>
                  </a:moveTo>
                  <a:lnTo>
                    <a:pt x="3346" y="596867"/>
                  </a:lnTo>
                  <a:lnTo>
                    <a:pt x="10202" y="549458"/>
                  </a:lnTo>
                  <a:lnTo>
                    <a:pt x="20505" y="502768"/>
                  </a:lnTo>
                  <a:lnTo>
                    <a:pt x="34198" y="456975"/>
                  </a:lnTo>
                  <a:lnTo>
                    <a:pt x="51219" y="412253"/>
                  </a:lnTo>
                  <a:lnTo>
                    <a:pt x="71510" y="368779"/>
                  </a:lnTo>
                  <a:lnTo>
                    <a:pt x="95011" y="326730"/>
                  </a:lnTo>
                  <a:lnTo>
                    <a:pt x="121661" y="286280"/>
                  </a:lnTo>
                </a:path>
              </a:pathLst>
            </a:custGeom>
            <a:ln w="63500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4046659" y="4290338"/>
            <a:ext cx="1833245" cy="190500"/>
          </a:xfrm>
          <a:custGeom>
            <a:avLst/>
            <a:gdLst/>
            <a:ahLst/>
            <a:cxnLst/>
            <a:rect l="l" t="t" r="r" b="b"/>
            <a:pathLst>
              <a:path w="1833245" h="190500">
                <a:moveTo>
                  <a:pt x="190500" y="0"/>
                </a:moveTo>
                <a:lnTo>
                  <a:pt x="0" y="95249"/>
                </a:lnTo>
                <a:lnTo>
                  <a:pt x="190500" y="190499"/>
                </a:lnTo>
                <a:lnTo>
                  <a:pt x="190500" y="126999"/>
                </a:lnTo>
                <a:lnTo>
                  <a:pt x="158748" y="126999"/>
                </a:lnTo>
                <a:lnTo>
                  <a:pt x="158748" y="63499"/>
                </a:lnTo>
                <a:lnTo>
                  <a:pt x="190500" y="63499"/>
                </a:lnTo>
                <a:lnTo>
                  <a:pt x="190500" y="0"/>
                </a:lnTo>
                <a:close/>
              </a:path>
              <a:path w="1833245" h="190500">
                <a:moveTo>
                  <a:pt x="1642167" y="0"/>
                </a:moveTo>
                <a:lnTo>
                  <a:pt x="1642167" y="190499"/>
                </a:lnTo>
                <a:lnTo>
                  <a:pt x="1769168" y="126999"/>
                </a:lnTo>
                <a:lnTo>
                  <a:pt x="1673918" y="126999"/>
                </a:lnTo>
                <a:lnTo>
                  <a:pt x="1673918" y="63499"/>
                </a:lnTo>
                <a:lnTo>
                  <a:pt x="1769165" y="63499"/>
                </a:lnTo>
                <a:lnTo>
                  <a:pt x="1642167" y="0"/>
                </a:lnTo>
                <a:close/>
              </a:path>
              <a:path w="1833245" h="190500">
                <a:moveTo>
                  <a:pt x="190500" y="63499"/>
                </a:moveTo>
                <a:lnTo>
                  <a:pt x="158748" y="63499"/>
                </a:lnTo>
                <a:lnTo>
                  <a:pt x="158748" y="126999"/>
                </a:lnTo>
                <a:lnTo>
                  <a:pt x="190500" y="126999"/>
                </a:lnTo>
                <a:lnTo>
                  <a:pt x="190500" y="63499"/>
                </a:lnTo>
                <a:close/>
              </a:path>
              <a:path w="1833245" h="190500">
                <a:moveTo>
                  <a:pt x="1642167" y="63499"/>
                </a:moveTo>
                <a:lnTo>
                  <a:pt x="190500" y="63499"/>
                </a:lnTo>
                <a:lnTo>
                  <a:pt x="190500" y="126999"/>
                </a:lnTo>
                <a:lnTo>
                  <a:pt x="1642167" y="126999"/>
                </a:lnTo>
                <a:lnTo>
                  <a:pt x="1642167" y="63499"/>
                </a:lnTo>
                <a:close/>
              </a:path>
              <a:path w="1833245" h="190500">
                <a:moveTo>
                  <a:pt x="1769165" y="63499"/>
                </a:moveTo>
                <a:lnTo>
                  <a:pt x="1673918" y="63499"/>
                </a:lnTo>
                <a:lnTo>
                  <a:pt x="1673918" y="126999"/>
                </a:lnTo>
                <a:lnTo>
                  <a:pt x="1769168" y="126999"/>
                </a:lnTo>
                <a:lnTo>
                  <a:pt x="1832667" y="95251"/>
                </a:lnTo>
                <a:lnTo>
                  <a:pt x="1769165" y="6349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57287" y="2302764"/>
            <a:ext cx="6830059" cy="13055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694305" marR="5080" indent="-2682240">
              <a:lnSpc>
                <a:spcPts val="4800"/>
              </a:lnSpc>
              <a:spcBef>
                <a:spcPts val="660"/>
              </a:spcBef>
            </a:pPr>
            <a:r>
              <a:rPr dirty="0"/>
              <a:t>Average</a:t>
            </a:r>
            <a:r>
              <a:rPr spc="-40" dirty="0"/>
              <a:t> </a:t>
            </a:r>
            <a:r>
              <a:rPr dirty="0"/>
              <a:t>nucleotide</a:t>
            </a:r>
            <a:r>
              <a:rPr spc="-25" dirty="0"/>
              <a:t> </a:t>
            </a:r>
            <a:r>
              <a:rPr spc="-10" dirty="0"/>
              <a:t>Identity (ANI)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442" y="764442"/>
            <a:ext cx="9444038" cy="700192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569845" marR="5080" indent="-1847850">
              <a:lnSpc>
                <a:spcPts val="4800"/>
              </a:lnSpc>
              <a:spcBef>
                <a:spcPts val="660"/>
              </a:spcBef>
            </a:pPr>
            <a:r>
              <a:rPr dirty="0"/>
              <a:t>95%</a:t>
            </a:r>
            <a:r>
              <a:rPr spc="-20" dirty="0"/>
              <a:t> </a:t>
            </a:r>
            <a:r>
              <a:rPr dirty="0"/>
              <a:t>ANI</a:t>
            </a:r>
            <a:r>
              <a:rPr spc="-15" dirty="0"/>
              <a:t> </a:t>
            </a:r>
            <a:r>
              <a:rPr dirty="0"/>
              <a:t>used</a:t>
            </a:r>
            <a:r>
              <a:rPr spc="-15" dirty="0"/>
              <a:t> </a:t>
            </a:r>
            <a:r>
              <a:rPr dirty="0"/>
              <a:t>as</a:t>
            </a:r>
            <a:r>
              <a:rPr spc="-15" dirty="0"/>
              <a:t> </a:t>
            </a:r>
            <a:r>
              <a:rPr spc="-10" dirty="0"/>
              <a:t>species threshold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26820" y="1815386"/>
            <a:ext cx="4946650" cy="3325495"/>
            <a:chOff x="2326820" y="1815386"/>
            <a:chExt cx="4946650" cy="3325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6820" y="1815386"/>
              <a:ext cx="4946341" cy="33252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86008" y="1873769"/>
              <a:ext cx="0" cy="2893695"/>
            </a:xfrm>
            <a:custGeom>
              <a:avLst/>
              <a:gdLst/>
              <a:ahLst/>
              <a:cxnLst/>
              <a:rect l="l" t="t" r="r" b="b"/>
              <a:pathLst>
                <a:path h="2893695">
                  <a:moveTo>
                    <a:pt x="0" y="0"/>
                  </a:moveTo>
                  <a:lnTo>
                    <a:pt x="1" y="289310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611367" y="5699759"/>
            <a:ext cx="768350" cy="725805"/>
            <a:chOff x="5611367" y="5699759"/>
            <a:chExt cx="768350" cy="72580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1367" y="5699759"/>
              <a:ext cx="768096" cy="7254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9896" y="5724712"/>
              <a:ext cx="384126" cy="11735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707863" y="5794888"/>
              <a:ext cx="568960" cy="486409"/>
            </a:xfrm>
            <a:custGeom>
              <a:avLst/>
              <a:gdLst/>
              <a:ahLst/>
              <a:cxnLst/>
              <a:rect l="l" t="t" r="r" b="b"/>
              <a:pathLst>
                <a:path w="568960" h="486410">
                  <a:moveTo>
                    <a:pt x="55674" y="486022"/>
                  </a:moveTo>
                  <a:lnTo>
                    <a:pt x="40138" y="471710"/>
                  </a:lnTo>
                  <a:lnTo>
                    <a:pt x="25648" y="456399"/>
                  </a:lnTo>
                  <a:lnTo>
                    <a:pt x="12252" y="440145"/>
                  </a:lnTo>
                  <a:lnTo>
                    <a:pt x="0" y="423003"/>
                  </a:lnTo>
                </a:path>
                <a:path w="568960" h="486410">
                  <a:moveTo>
                    <a:pt x="568742" y="240759"/>
                  </a:moveTo>
                  <a:lnTo>
                    <a:pt x="567220" y="288570"/>
                  </a:lnTo>
                  <a:lnTo>
                    <a:pt x="558291" y="335150"/>
                  </a:lnTo>
                  <a:lnTo>
                    <a:pt x="542247" y="379687"/>
                  </a:lnTo>
                  <a:lnTo>
                    <a:pt x="519381" y="421367"/>
                  </a:lnTo>
                  <a:lnTo>
                    <a:pt x="489987" y="459378"/>
                  </a:lnTo>
                </a:path>
                <a:path w="568960" h="486410">
                  <a:moveTo>
                    <a:pt x="430614" y="0"/>
                  </a:moveTo>
                  <a:lnTo>
                    <a:pt x="470949" y="31522"/>
                  </a:lnTo>
                  <a:lnTo>
                    <a:pt x="505136" y="68797"/>
                  </a:lnTo>
                  <a:lnTo>
                    <a:pt x="532608" y="110956"/>
                  </a:lnTo>
                  <a:lnTo>
                    <a:pt x="552801" y="157131"/>
                  </a:lnTo>
                  <a:lnTo>
                    <a:pt x="565149" y="206454"/>
                  </a:lnTo>
                </a:path>
              </a:pathLst>
            </a:custGeom>
            <a:ln w="38100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74175" y="6289653"/>
              <a:ext cx="66675" cy="40005"/>
            </a:xfrm>
            <a:custGeom>
              <a:avLst/>
              <a:gdLst/>
              <a:ahLst/>
              <a:cxnLst/>
              <a:rect l="l" t="t" r="r" b="b"/>
              <a:pathLst>
                <a:path w="66675" h="40004">
                  <a:moveTo>
                    <a:pt x="66408" y="39851"/>
                  </a:moveTo>
                  <a:lnTo>
                    <a:pt x="48879" y="31451"/>
                  </a:lnTo>
                  <a:lnTo>
                    <a:pt x="31935" y="21990"/>
                  </a:lnTo>
                  <a:lnTo>
                    <a:pt x="15625" y="11496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6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8186" y="5857983"/>
              <a:ext cx="92102" cy="34609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392423" y="5766815"/>
            <a:ext cx="768350" cy="646430"/>
            <a:chOff x="3392423" y="5766815"/>
            <a:chExt cx="768350" cy="64643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2423" y="5766815"/>
              <a:ext cx="768096" cy="6461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0155" y="5790960"/>
              <a:ext cx="384126" cy="11735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918737" y="5861136"/>
              <a:ext cx="138430" cy="459740"/>
            </a:xfrm>
            <a:custGeom>
              <a:avLst/>
              <a:gdLst/>
              <a:ahLst/>
              <a:cxnLst/>
              <a:rect l="l" t="t" r="r" b="b"/>
              <a:pathLst>
                <a:path w="138429" h="459739">
                  <a:moveTo>
                    <a:pt x="138128" y="240759"/>
                  </a:moveTo>
                  <a:lnTo>
                    <a:pt x="136606" y="288570"/>
                  </a:lnTo>
                  <a:lnTo>
                    <a:pt x="127677" y="335150"/>
                  </a:lnTo>
                  <a:lnTo>
                    <a:pt x="111633" y="379687"/>
                  </a:lnTo>
                  <a:lnTo>
                    <a:pt x="88767" y="421367"/>
                  </a:lnTo>
                  <a:lnTo>
                    <a:pt x="59373" y="459378"/>
                  </a:lnTo>
                </a:path>
                <a:path w="138429" h="459739">
                  <a:moveTo>
                    <a:pt x="0" y="0"/>
                  </a:moveTo>
                  <a:lnTo>
                    <a:pt x="40335" y="31522"/>
                  </a:lnTo>
                  <a:lnTo>
                    <a:pt x="74522" y="68797"/>
                  </a:lnTo>
                  <a:lnTo>
                    <a:pt x="101994" y="110956"/>
                  </a:lnTo>
                  <a:lnTo>
                    <a:pt x="122187" y="157131"/>
                  </a:lnTo>
                  <a:lnTo>
                    <a:pt x="134535" y="206454"/>
                  </a:lnTo>
                </a:path>
              </a:pathLst>
            </a:custGeom>
            <a:ln w="38100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8446" y="5924231"/>
              <a:ext cx="92102" cy="346098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4365488" y="6033882"/>
            <a:ext cx="831215" cy="76200"/>
          </a:xfrm>
          <a:custGeom>
            <a:avLst/>
            <a:gdLst/>
            <a:ahLst/>
            <a:cxnLst/>
            <a:rect l="l" t="t" r="r" b="b"/>
            <a:pathLst>
              <a:path w="831214" h="76200">
                <a:moveTo>
                  <a:pt x="754604" y="41275"/>
                </a:moveTo>
                <a:lnTo>
                  <a:pt x="754604" y="76200"/>
                </a:lnTo>
                <a:lnTo>
                  <a:pt x="824455" y="41275"/>
                </a:lnTo>
                <a:lnTo>
                  <a:pt x="754604" y="41275"/>
                </a:lnTo>
                <a:close/>
              </a:path>
              <a:path w="8312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831214" h="76200">
                <a:moveTo>
                  <a:pt x="754604" y="34925"/>
                </a:moveTo>
                <a:lnTo>
                  <a:pt x="754604" y="41275"/>
                </a:lnTo>
                <a:lnTo>
                  <a:pt x="767304" y="41275"/>
                </a:lnTo>
                <a:lnTo>
                  <a:pt x="767304" y="34925"/>
                </a:lnTo>
                <a:lnTo>
                  <a:pt x="754604" y="34925"/>
                </a:lnTo>
                <a:close/>
              </a:path>
              <a:path w="831214" h="76200">
                <a:moveTo>
                  <a:pt x="754604" y="0"/>
                </a:moveTo>
                <a:lnTo>
                  <a:pt x="754604" y="34925"/>
                </a:lnTo>
                <a:lnTo>
                  <a:pt x="767304" y="34925"/>
                </a:lnTo>
                <a:lnTo>
                  <a:pt x="767304" y="41275"/>
                </a:lnTo>
                <a:lnTo>
                  <a:pt x="824456" y="41275"/>
                </a:lnTo>
                <a:lnTo>
                  <a:pt x="830804" y="38101"/>
                </a:lnTo>
                <a:lnTo>
                  <a:pt x="754604" y="0"/>
                </a:lnTo>
                <a:close/>
              </a:path>
              <a:path w="831214" h="76200">
                <a:moveTo>
                  <a:pt x="76200" y="34925"/>
                </a:moveTo>
                <a:lnTo>
                  <a:pt x="76200" y="41275"/>
                </a:lnTo>
                <a:lnTo>
                  <a:pt x="754604" y="41275"/>
                </a:lnTo>
                <a:lnTo>
                  <a:pt x="754604" y="34925"/>
                </a:lnTo>
                <a:lnTo>
                  <a:pt x="76200" y="34925"/>
                </a:lnTo>
                <a:close/>
              </a:path>
              <a:path w="831214" h="76200">
                <a:moveTo>
                  <a:pt x="63500" y="34925"/>
                </a:move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500" y="34925"/>
                </a:lnTo>
                <a:close/>
              </a:path>
              <a:path w="831214" h="76200">
                <a:moveTo>
                  <a:pt x="76200" y="34925"/>
                </a:moveTo>
                <a:lnTo>
                  <a:pt x="63500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676169" y="5251196"/>
            <a:ext cx="362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ANI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07774" y="6375908"/>
            <a:ext cx="1410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Jain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al. </a:t>
            </a:r>
            <a:r>
              <a:rPr sz="1800" spc="-20" dirty="0">
                <a:latin typeface="Calibri"/>
                <a:cs typeface="Calibri"/>
              </a:rPr>
              <a:t>2018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554990">
              <a:lnSpc>
                <a:spcPct val="100000"/>
              </a:lnSpc>
              <a:spcBef>
                <a:spcPts val="100"/>
              </a:spcBef>
            </a:pPr>
            <a:r>
              <a:rPr dirty="0"/>
              <a:t>Taxonomic</a:t>
            </a:r>
            <a:r>
              <a:rPr spc="-20" dirty="0"/>
              <a:t> </a:t>
            </a:r>
            <a:r>
              <a:rPr spc="-10" dirty="0"/>
              <a:t>annotation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14461" y="2062480"/>
            <a:ext cx="651002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66645" marR="5080" indent="-2354580">
              <a:lnSpc>
                <a:spcPct val="110000"/>
              </a:lnSpc>
              <a:spcBef>
                <a:spcPts val="100"/>
              </a:spcBef>
            </a:pPr>
            <a:r>
              <a:rPr sz="4000" dirty="0">
                <a:latin typeface="Georgia"/>
                <a:cs typeface="Georgia"/>
              </a:rPr>
              <a:t>Genome</a:t>
            </a:r>
            <a:r>
              <a:rPr sz="4000" spc="-10" dirty="0">
                <a:latin typeface="Georgia"/>
                <a:cs typeface="Georgia"/>
              </a:rPr>
              <a:t> </a:t>
            </a:r>
            <a:r>
              <a:rPr sz="4000" dirty="0">
                <a:latin typeface="Georgia"/>
                <a:cs typeface="Georgia"/>
              </a:rPr>
              <a:t>Taxonomy </a:t>
            </a:r>
            <a:r>
              <a:rPr sz="4000" spc="-10" dirty="0">
                <a:latin typeface="Georgia"/>
                <a:cs typeface="Georgia"/>
              </a:rPr>
              <a:t>database (GTDB)</a:t>
            </a:r>
            <a:endParaRPr sz="4000" dirty="0">
              <a:latin typeface="Georgia"/>
              <a:cs typeface="Georgia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0FD5FF2-111D-7343-B164-C41A0933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49" y="3746500"/>
            <a:ext cx="54737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8381" y="623315"/>
            <a:ext cx="45675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Pathway</a:t>
            </a:r>
            <a:r>
              <a:rPr spc="-5" dirty="0"/>
              <a:t> </a:t>
            </a:r>
            <a:r>
              <a:rPr spc="-10" dirty="0"/>
              <a:t>inference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4176" y="5108697"/>
            <a:ext cx="216724" cy="1961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5530" y="1701591"/>
            <a:ext cx="216725" cy="1961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5614" y="3052185"/>
            <a:ext cx="216724" cy="19612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547427" y="3401313"/>
            <a:ext cx="740410" cy="764540"/>
          </a:xfrm>
          <a:custGeom>
            <a:avLst/>
            <a:gdLst/>
            <a:ahLst/>
            <a:cxnLst/>
            <a:rect l="l" t="t" r="r" b="b"/>
            <a:pathLst>
              <a:path w="740410" h="764539">
                <a:moveTo>
                  <a:pt x="740156" y="688022"/>
                </a:moveTo>
                <a:lnTo>
                  <a:pt x="709993" y="688022"/>
                </a:lnTo>
                <a:lnTo>
                  <a:pt x="709993" y="77228"/>
                </a:lnTo>
                <a:lnTo>
                  <a:pt x="710793" y="72021"/>
                </a:lnTo>
                <a:lnTo>
                  <a:pt x="710895" y="70015"/>
                </a:lnTo>
                <a:lnTo>
                  <a:pt x="713028" y="28092"/>
                </a:lnTo>
                <a:lnTo>
                  <a:pt x="709993" y="27940"/>
                </a:lnTo>
                <a:lnTo>
                  <a:pt x="709993" y="0"/>
                </a:lnTo>
                <a:lnTo>
                  <a:pt x="694118" y="0"/>
                </a:lnTo>
                <a:lnTo>
                  <a:pt x="694118" y="76034"/>
                </a:lnTo>
                <a:lnTo>
                  <a:pt x="688454" y="112890"/>
                </a:lnTo>
                <a:lnTo>
                  <a:pt x="675119" y="162610"/>
                </a:lnTo>
                <a:lnTo>
                  <a:pt x="666407" y="186512"/>
                </a:lnTo>
                <a:lnTo>
                  <a:pt x="666369" y="186639"/>
                </a:lnTo>
                <a:lnTo>
                  <a:pt x="666267" y="186855"/>
                </a:lnTo>
                <a:lnTo>
                  <a:pt x="656247" y="210096"/>
                </a:lnTo>
                <a:lnTo>
                  <a:pt x="644842" y="232918"/>
                </a:lnTo>
                <a:lnTo>
                  <a:pt x="632180" y="255104"/>
                </a:lnTo>
                <a:lnTo>
                  <a:pt x="618426" y="276453"/>
                </a:lnTo>
                <a:lnTo>
                  <a:pt x="618312" y="276618"/>
                </a:lnTo>
                <a:lnTo>
                  <a:pt x="603250" y="297434"/>
                </a:lnTo>
                <a:lnTo>
                  <a:pt x="603389" y="297281"/>
                </a:lnTo>
                <a:lnTo>
                  <a:pt x="587057" y="317550"/>
                </a:lnTo>
                <a:lnTo>
                  <a:pt x="569861" y="336804"/>
                </a:lnTo>
                <a:lnTo>
                  <a:pt x="570077" y="336600"/>
                </a:lnTo>
                <a:lnTo>
                  <a:pt x="569658" y="337032"/>
                </a:lnTo>
                <a:lnTo>
                  <a:pt x="569861" y="336804"/>
                </a:lnTo>
                <a:lnTo>
                  <a:pt x="569633" y="337032"/>
                </a:lnTo>
                <a:lnTo>
                  <a:pt x="532130" y="373240"/>
                </a:lnTo>
                <a:lnTo>
                  <a:pt x="531812" y="373494"/>
                </a:lnTo>
                <a:lnTo>
                  <a:pt x="490651" y="406273"/>
                </a:lnTo>
                <a:lnTo>
                  <a:pt x="490296" y="406501"/>
                </a:lnTo>
                <a:lnTo>
                  <a:pt x="445643" y="435787"/>
                </a:lnTo>
                <a:lnTo>
                  <a:pt x="397484" y="461581"/>
                </a:lnTo>
                <a:lnTo>
                  <a:pt x="346506" y="483425"/>
                </a:lnTo>
                <a:lnTo>
                  <a:pt x="346100" y="483552"/>
                </a:lnTo>
                <a:lnTo>
                  <a:pt x="293230" y="501065"/>
                </a:lnTo>
                <a:lnTo>
                  <a:pt x="292747" y="501218"/>
                </a:lnTo>
                <a:lnTo>
                  <a:pt x="293001" y="501129"/>
                </a:lnTo>
                <a:lnTo>
                  <a:pt x="292684" y="501218"/>
                </a:lnTo>
                <a:lnTo>
                  <a:pt x="265696" y="508292"/>
                </a:lnTo>
                <a:lnTo>
                  <a:pt x="265569" y="508330"/>
                </a:lnTo>
                <a:lnTo>
                  <a:pt x="237680" y="514400"/>
                </a:lnTo>
                <a:lnTo>
                  <a:pt x="237553" y="514426"/>
                </a:lnTo>
                <a:lnTo>
                  <a:pt x="209219" y="519366"/>
                </a:lnTo>
                <a:lnTo>
                  <a:pt x="209080" y="519391"/>
                </a:lnTo>
                <a:lnTo>
                  <a:pt x="180378" y="523163"/>
                </a:lnTo>
                <a:lnTo>
                  <a:pt x="180187" y="523189"/>
                </a:lnTo>
                <a:lnTo>
                  <a:pt x="151053" y="525767"/>
                </a:lnTo>
                <a:lnTo>
                  <a:pt x="150825" y="525792"/>
                </a:lnTo>
                <a:lnTo>
                  <a:pt x="151003" y="525767"/>
                </a:lnTo>
                <a:lnTo>
                  <a:pt x="121488" y="527151"/>
                </a:lnTo>
                <a:lnTo>
                  <a:pt x="91770" y="527265"/>
                </a:lnTo>
                <a:lnTo>
                  <a:pt x="76644" y="526338"/>
                </a:lnTo>
                <a:lnTo>
                  <a:pt x="76708" y="525551"/>
                </a:lnTo>
                <a:lnTo>
                  <a:pt x="79324" y="496658"/>
                </a:lnTo>
                <a:lnTo>
                  <a:pt x="0" y="527761"/>
                </a:lnTo>
                <a:lnTo>
                  <a:pt x="72478" y="572554"/>
                </a:lnTo>
                <a:lnTo>
                  <a:pt x="75209" y="542163"/>
                </a:lnTo>
                <a:lnTo>
                  <a:pt x="91325" y="543153"/>
                </a:lnTo>
                <a:lnTo>
                  <a:pt x="152069" y="541616"/>
                </a:lnTo>
                <a:lnTo>
                  <a:pt x="211455" y="535089"/>
                </a:lnTo>
                <a:lnTo>
                  <a:pt x="253098" y="527291"/>
                </a:lnTo>
                <a:lnTo>
                  <a:pt x="253746" y="527138"/>
                </a:lnTo>
                <a:lnTo>
                  <a:pt x="259981" y="525792"/>
                </a:lnTo>
                <a:lnTo>
                  <a:pt x="269240" y="523773"/>
                </a:lnTo>
                <a:lnTo>
                  <a:pt x="271551" y="523163"/>
                </a:lnTo>
                <a:lnTo>
                  <a:pt x="286029" y="519366"/>
                </a:lnTo>
                <a:lnTo>
                  <a:pt x="297497" y="516356"/>
                </a:lnTo>
                <a:lnTo>
                  <a:pt x="303415" y="514400"/>
                </a:lnTo>
                <a:lnTo>
                  <a:pt x="321868" y="508292"/>
                </a:lnTo>
                <a:lnTo>
                  <a:pt x="343700" y="501065"/>
                </a:lnTo>
                <a:lnTo>
                  <a:pt x="352132" y="498284"/>
                </a:lnTo>
                <a:lnTo>
                  <a:pt x="387057" y="483311"/>
                </a:lnTo>
                <a:lnTo>
                  <a:pt x="404368" y="475894"/>
                </a:lnTo>
                <a:lnTo>
                  <a:pt x="431368" y="461441"/>
                </a:lnTo>
                <a:lnTo>
                  <a:pt x="453758" y="449453"/>
                </a:lnTo>
                <a:lnTo>
                  <a:pt x="474840" y="435622"/>
                </a:lnTo>
                <a:lnTo>
                  <a:pt x="499960" y="419150"/>
                </a:lnTo>
                <a:lnTo>
                  <a:pt x="516382" y="406069"/>
                </a:lnTo>
                <a:lnTo>
                  <a:pt x="542620" y="385178"/>
                </a:lnTo>
                <a:lnTo>
                  <a:pt x="555244" y="372999"/>
                </a:lnTo>
                <a:lnTo>
                  <a:pt x="581304" y="347827"/>
                </a:lnTo>
                <a:lnTo>
                  <a:pt x="591324" y="336600"/>
                </a:lnTo>
                <a:lnTo>
                  <a:pt x="599186" y="327799"/>
                </a:lnTo>
                <a:lnTo>
                  <a:pt x="607568" y="317385"/>
                </a:lnTo>
                <a:lnTo>
                  <a:pt x="615873" y="307073"/>
                </a:lnTo>
                <a:lnTo>
                  <a:pt x="622960" y="297281"/>
                </a:lnTo>
                <a:lnTo>
                  <a:pt x="645756" y="263347"/>
                </a:lnTo>
                <a:lnTo>
                  <a:pt x="662686" y="232727"/>
                </a:lnTo>
                <a:lnTo>
                  <a:pt x="670661" y="216789"/>
                </a:lnTo>
                <a:lnTo>
                  <a:pt x="673620" y="209892"/>
                </a:lnTo>
                <a:lnTo>
                  <a:pt x="681113" y="192506"/>
                </a:lnTo>
                <a:lnTo>
                  <a:pt x="683336" y="186436"/>
                </a:lnTo>
                <a:lnTo>
                  <a:pt x="690194" y="167601"/>
                </a:lnTo>
                <a:lnTo>
                  <a:pt x="691769" y="162382"/>
                </a:lnTo>
                <a:lnTo>
                  <a:pt x="694118" y="154559"/>
                </a:lnTo>
                <a:lnTo>
                  <a:pt x="694118" y="688022"/>
                </a:lnTo>
                <a:lnTo>
                  <a:pt x="663956" y="688022"/>
                </a:lnTo>
                <a:lnTo>
                  <a:pt x="702056" y="764222"/>
                </a:lnTo>
                <a:lnTo>
                  <a:pt x="733806" y="700722"/>
                </a:lnTo>
                <a:lnTo>
                  <a:pt x="740156" y="6880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15498" y="2012975"/>
            <a:ext cx="598805" cy="772160"/>
          </a:xfrm>
          <a:custGeom>
            <a:avLst/>
            <a:gdLst/>
            <a:ahLst/>
            <a:cxnLst/>
            <a:rect l="l" t="t" r="r" b="b"/>
            <a:pathLst>
              <a:path w="598804" h="772160">
                <a:moveTo>
                  <a:pt x="598512" y="182372"/>
                </a:moveTo>
                <a:lnTo>
                  <a:pt x="598144" y="166497"/>
                </a:lnTo>
                <a:lnTo>
                  <a:pt x="571195" y="167119"/>
                </a:lnTo>
                <a:lnTo>
                  <a:pt x="544118" y="169011"/>
                </a:lnTo>
                <a:lnTo>
                  <a:pt x="486537" y="177228"/>
                </a:lnTo>
                <a:lnTo>
                  <a:pt x="431165" y="190792"/>
                </a:lnTo>
                <a:lnTo>
                  <a:pt x="378244" y="209397"/>
                </a:lnTo>
                <a:lnTo>
                  <a:pt x="327964" y="232778"/>
                </a:lnTo>
                <a:lnTo>
                  <a:pt x="280835" y="260502"/>
                </a:lnTo>
                <a:lnTo>
                  <a:pt x="236867" y="292404"/>
                </a:lnTo>
                <a:lnTo>
                  <a:pt x="196392" y="328142"/>
                </a:lnTo>
                <a:lnTo>
                  <a:pt x="159677" y="367398"/>
                </a:lnTo>
                <a:lnTo>
                  <a:pt x="126974" y="409879"/>
                </a:lnTo>
                <a:lnTo>
                  <a:pt x="98602" y="455193"/>
                </a:lnTo>
                <a:lnTo>
                  <a:pt x="74650" y="503313"/>
                </a:lnTo>
                <a:lnTo>
                  <a:pt x="55537" y="553656"/>
                </a:lnTo>
                <a:lnTo>
                  <a:pt x="46469" y="585330"/>
                </a:lnTo>
                <a:lnTo>
                  <a:pt x="46469" y="0"/>
                </a:lnTo>
                <a:lnTo>
                  <a:pt x="30594" y="0"/>
                </a:lnTo>
                <a:lnTo>
                  <a:pt x="30594" y="685241"/>
                </a:lnTo>
                <a:lnTo>
                  <a:pt x="30378" y="687806"/>
                </a:lnTo>
                <a:lnTo>
                  <a:pt x="30416" y="695350"/>
                </a:lnTo>
                <a:lnTo>
                  <a:pt x="9969" y="695871"/>
                </a:lnTo>
                <a:lnTo>
                  <a:pt x="431" y="695871"/>
                </a:lnTo>
                <a:lnTo>
                  <a:pt x="546" y="696112"/>
                </a:lnTo>
                <a:lnTo>
                  <a:pt x="0" y="696125"/>
                </a:lnTo>
                <a:lnTo>
                  <a:pt x="9220" y="713460"/>
                </a:lnTo>
                <a:lnTo>
                  <a:pt x="38531" y="772071"/>
                </a:lnTo>
                <a:lnTo>
                  <a:pt x="39446" y="770242"/>
                </a:lnTo>
                <a:lnTo>
                  <a:pt x="40030" y="771334"/>
                </a:lnTo>
                <a:lnTo>
                  <a:pt x="56934" y="735266"/>
                </a:lnTo>
                <a:lnTo>
                  <a:pt x="70281" y="708571"/>
                </a:lnTo>
                <a:lnTo>
                  <a:pt x="76631" y="695871"/>
                </a:lnTo>
                <a:lnTo>
                  <a:pt x="75399" y="695871"/>
                </a:lnTo>
                <a:lnTo>
                  <a:pt x="76187" y="694194"/>
                </a:lnTo>
                <a:lnTo>
                  <a:pt x="46469" y="694956"/>
                </a:lnTo>
                <a:lnTo>
                  <a:pt x="46469" y="685901"/>
                </a:lnTo>
                <a:lnTo>
                  <a:pt x="48463" y="662025"/>
                </a:lnTo>
                <a:lnTo>
                  <a:pt x="52057" y="635596"/>
                </a:lnTo>
                <a:lnTo>
                  <a:pt x="56946" y="609549"/>
                </a:lnTo>
                <a:lnTo>
                  <a:pt x="63144" y="583920"/>
                </a:lnTo>
                <a:lnTo>
                  <a:pt x="70586" y="558736"/>
                </a:lnTo>
                <a:lnTo>
                  <a:pt x="79260" y="534035"/>
                </a:lnTo>
                <a:lnTo>
                  <a:pt x="89128" y="509854"/>
                </a:lnTo>
                <a:lnTo>
                  <a:pt x="100152" y="486232"/>
                </a:lnTo>
                <a:lnTo>
                  <a:pt x="112229" y="463372"/>
                </a:lnTo>
                <a:lnTo>
                  <a:pt x="112356" y="463130"/>
                </a:lnTo>
                <a:lnTo>
                  <a:pt x="112204" y="463372"/>
                </a:lnTo>
                <a:lnTo>
                  <a:pt x="112496" y="462876"/>
                </a:lnTo>
                <a:lnTo>
                  <a:pt x="112356" y="463130"/>
                </a:lnTo>
                <a:lnTo>
                  <a:pt x="112522" y="462876"/>
                </a:lnTo>
                <a:lnTo>
                  <a:pt x="139839" y="419252"/>
                </a:lnTo>
                <a:lnTo>
                  <a:pt x="140030" y="418947"/>
                </a:lnTo>
                <a:lnTo>
                  <a:pt x="140271" y="418630"/>
                </a:lnTo>
                <a:lnTo>
                  <a:pt x="171577" y="377964"/>
                </a:lnTo>
                <a:lnTo>
                  <a:pt x="171792" y="377685"/>
                </a:lnTo>
                <a:lnTo>
                  <a:pt x="172072" y="377380"/>
                </a:lnTo>
                <a:lnTo>
                  <a:pt x="207238" y="339788"/>
                </a:lnTo>
                <a:lnTo>
                  <a:pt x="207467" y="339534"/>
                </a:lnTo>
                <a:lnTo>
                  <a:pt x="207784" y="339255"/>
                </a:lnTo>
                <a:lnTo>
                  <a:pt x="246557" y="305028"/>
                </a:lnTo>
                <a:lnTo>
                  <a:pt x="246799" y="304812"/>
                </a:lnTo>
                <a:lnTo>
                  <a:pt x="247154" y="304558"/>
                </a:lnTo>
                <a:lnTo>
                  <a:pt x="289280" y="273989"/>
                </a:lnTo>
                <a:lnTo>
                  <a:pt x="289534" y="273812"/>
                </a:lnTo>
                <a:lnTo>
                  <a:pt x="289928" y="273570"/>
                </a:lnTo>
                <a:lnTo>
                  <a:pt x="335305" y="246888"/>
                </a:lnTo>
                <a:lnTo>
                  <a:pt x="335508" y="246761"/>
                </a:lnTo>
                <a:lnTo>
                  <a:pt x="384073" y="224180"/>
                </a:lnTo>
                <a:lnTo>
                  <a:pt x="435533" y="206070"/>
                </a:lnTo>
                <a:lnTo>
                  <a:pt x="489407" y="192849"/>
                </a:lnTo>
                <a:lnTo>
                  <a:pt x="545477" y="184835"/>
                </a:lnTo>
                <a:lnTo>
                  <a:pt x="571855" y="182994"/>
                </a:lnTo>
                <a:lnTo>
                  <a:pt x="598512" y="1823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7955" y="2049353"/>
            <a:ext cx="216725" cy="19612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1123" y="4289536"/>
            <a:ext cx="216725" cy="19612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207939" y="4542721"/>
            <a:ext cx="76200" cy="490855"/>
          </a:xfrm>
          <a:custGeom>
            <a:avLst/>
            <a:gdLst/>
            <a:ahLst/>
            <a:cxnLst/>
            <a:rect l="l" t="t" r="r" b="b"/>
            <a:pathLst>
              <a:path w="76200" h="490854">
                <a:moveTo>
                  <a:pt x="30162" y="414102"/>
                </a:moveTo>
                <a:lnTo>
                  <a:pt x="0" y="414102"/>
                </a:lnTo>
                <a:lnTo>
                  <a:pt x="38100" y="490302"/>
                </a:lnTo>
                <a:lnTo>
                  <a:pt x="69850" y="426802"/>
                </a:lnTo>
                <a:lnTo>
                  <a:pt x="30162" y="426802"/>
                </a:lnTo>
                <a:lnTo>
                  <a:pt x="30162" y="414102"/>
                </a:lnTo>
                <a:close/>
              </a:path>
              <a:path w="76200" h="490854">
                <a:moveTo>
                  <a:pt x="46037" y="0"/>
                </a:moveTo>
                <a:lnTo>
                  <a:pt x="30162" y="0"/>
                </a:lnTo>
                <a:lnTo>
                  <a:pt x="30162" y="426802"/>
                </a:lnTo>
                <a:lnTo>
                  <a:pt x="46037" y="426802"/>
                </a:lnTo>
                <a:lnTo>
                  <a:pt x="46037" y="0"/>
                </a:lnTo>
                <a:close/>
              </a:path>
              <a:path w="76200" h="490854">
                <a:moveTo>
                  <a:pt x="76200" y="414102"/>
                </a:moveTo>
                <a:lnTo>
                  <a:pt x="46037" y="414102"/>
                </a:lnTo>
                <a:lnTo>
                  <a:pt x="46037" y="426802"/>
                </a:lnTo>
                <a:lnTo>
                  <a:pt x="69850" y="426802"/>
                </a:lnTo>
                <a:lnTo>
                  <a:pt x="76200" y="414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5099" y="3837494"/>
            <a:ext cx="216724" cy="19612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123360" y="2069084"/>
            <a:ext cx="914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Enzyme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64104" y="3559555"/>
            <a:ext cx="914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Enzyme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58493" y="4601971"/>
            <a:ext cx="914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Enzyme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79887" y="1608835"/>
            <a:ext cx="1140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Metabolites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55410" y="1957105"/>
            <a:ext cx="901065" cy="174625"/>
          </a:xfrm>
          <a:custGeom>
            <a:avLst/>
            <a:gdLst/>
            <a:ahLst/>
            <a:cxnLst/>
            <a:rect l="l" t="t" r="r" b="b"/>
            <a:pathLst>
              <a:path w="901064" h="174625">
                <a:moveTo>
                  <a:pt x="900659" y="0"/>
                </a:moveTo>
                <a:lnTo>
                  <a:pt x="0" y="174431"/>
                </a:lnTo>
              </a:path>
            </a:pathLst>
          </a:custGeom>
          <a:ln w="635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79754" y="1735140"/>
            <a:ext cx="986790" cy="8890"/>
          </a:xfrm>
          <a:custGeom>
            <a:avLst/>
            <a:gdLst/>
            <a:ahLst/>
            <a:cxnLst/>
            <a:rect l="l" t="t" r="r" b="b"/>
            <a:pathLst>
              <a:path w="986789" h="8889">
                <a:moveTo>
                  <a:pt x="986748" y="0"/>
                </a:moveTo>
                <a:lnTo>
                  <a:pt x="0" y="8831"/>
                </a:lnTo>
              </a:path>
            </a:pathLst>
          </a:custGeom>
          <a:ln w="635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6519" y="6011795"/>
            <a:ext cx="216724" cy="196120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4190282" y="5445819"/>
            <a:ext cx="76200" cy="490855"/>
          </a:xfrm>
          <a:custGeom>
            <a:avLst/>
            <a:gdLst/>
            <a:ahLst/>
            <a:cxnLst/>
            <a:rect l="l" t="t" r="r" b="b"/>
            <a:pathLst>
              <a:path w="76200" h="490854">
                <a:moveTo>
                  <a:pt x="0" y="414103"/>
                </a:moveTo>
                <a:lnTo>
                  <a:pt x="38100" y="490303"/>
                </a:lnTo>
                <a:lnTo>
                  <a:pt x="69849" y="426803"/>
                </a:lnTo>
                <a:lnTo>
                  <a:pt x="30162" y="426803"/>
                </a:lnTo>
                <a:lnTo>
                  <a:pt x="30162" y="414103"/>
                </a:lnTo>
                <a:lnTo>
                  <a:pt x="0" y="414103"/>
                </a:lnTo>
                <a:close/>
              </a:path>
              <a:path w="76200" h="490854">
                <a:moveTo>
                  <a:pt x="30162" y="414103"/>
                </a:moveTo>
                <a:lnTo>
                  <a:pt x="30162" y="426803"/>
                </a:lnTo>
                <a:lnTo>
                  <a:pt x="46037" y="426803"/>
                </a:lnTo>
                <a:lnTo>
                  <a:pt x="46037" y="414103"/>
                </a:lnTo>
                <a:lnTo>
                  <a:pt x="30162" y="414103"/>
                </a:lnTo>
                <a:close/>
              </a:path>
              <a:path w="76200" h="490854">
                <a:moveTo>
                  <a:pt x="46037" y="414103"/>
                </a:moveTo>
                <a:lnTo>
                  <a:pt x="46037" y="426803"/>
                </a:lnTo>
                <a:lnTo>
                  <a:pt x="69850" y="426803"/>
                </a:lnTo>
                <a:lnTo>
                  <a:pt x="76200" y="414103"/>
                </a:lnTo>
                <a:lnTo>
                  <a:pt x="46037" y="414103"/>
                </a:lnTo>
                <a:close/>
              </a:path>
              <a:path w="76200" h="490854">
                <a:moveTo>
                  <a:pt x="46037" y="0"/>
                </a:moveTo>
                <a:lnTo>
                  <a:pt x="30162" y="0"/>
                </a:lnTo>
                <a:lnTo>
                  <a:pt x="30162" y="414103"/>
                </a:lnTo>
                <a:lnTo>
                  <a:pt x="46037" y="414103"/>
                </a:lnTo>
                <a:lnTo>
                  <a:pt x="46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40836" y="5504179"/>
            <a:ext cx="914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Enzyme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281831" y="2239124"/>
          <a:ext cx="2405380" cy="3926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2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2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0239">
                <a:tc>
                  <a:txBody>
                    <a:bodyPr/>
                    <a:lstStyle/>
                    <a:p>
                      <a:pPr marR="3429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MAG</a:t>
                      </a:r>
                      <a:r>
                        <a:rPr sz="20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25" dirty="0">
                          <a:latin typeface="Calibri"/>
                          <a:cs typeface="Calibri"/>
                        </a:rPr>
                        <a:t>001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MAG002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Enzyme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Enzyme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Enzyme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Enzyme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Enzyme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000" dirty="0">
                          <a:latin typeface="Segoe UI Symbol"/>
                          <a:cs typeface="Segoe UI Symbol"/>
                        </a:rPr>
                        <a:t>✗</a:t>
                      </a:r>
                      <a:endParaRPr sz="2000">
                        <a:latin typeface="Segoe UI Symbol"/>
                        <a:cs typeface="Segoe UI Symbol"/>
                      </a:endParaRPr>
                    </a:p>
                  </a:txBody>
                  <a:tcPr marL="0" marR="0" marT="1828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000" dirty="0">
                          <a:latin typeface="Segoe UI Symbol"/>
                          <a:cs typeface="Segoe UI Symbol"/>
                        </a:rPr>
                        <a:t>✓</a:t>
                      </a:r>
                      <a:endParaRPr sz="2000">
                        <a:latin typeface="Segoe UI Symbol"/>
                        <a:cs typeface="Segoe UI Symbol"/>
                      </a:endParaRPr>
                    </a:p>
                  </a:txBody>
                  <a:tcPr marL="0" marR="0" marT="1828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" name="object 22"/>
          <p:cNvGrpSpPr/>
          <p:nvPr/>
        </p:nvGrpSpPr>
        <p:grpSpPr>
          <a:xfrm>
            <a:off x="774191" y="2929127"/>
            <a:ext cx="768350" cy="725805"/>
            <a:chOff x="774191" y="2929127"/>
            <a:chExt cx="768350" cy="725805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191" y="2929127"/>
              <a:ext cx="768096" cy="72542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69908" y="3023697"/>
              <a:ext cx="568960" cy="486409"/>
            </a:xfrm>
            <a:custGeom>
              <a:avLst/>
              <a:gdLst/>
              <a:ahLst/>
              <a:cxnLst/>
              <a:rect l="l" t="t" r="r" b="b"/>
              <a:pathLst>
                <a:path w="568960" h="486410">
                  <a:moveTo>
                    <a:pt x="55674" y="486022"/>
                  </a:moveTo>
                  <a:lnTo>
                    <a:pt x="40138" y="471710"/>
                  </a:lnTo>
                  <a:lnTo>
                    <a:pt x="25648" y="456399"/>
                  </a:lnTo>
                  <a:lnTo>
                    <a:pt x="12252" y="440145"/>
                  </a:lnTo>
                  <a:lnTo>
                    <a:pt x="0" y="423003"/>
                  </a:lnTo>
                </a:path>
                <a:path w="568960" h="486410">
                  <a:moveTo>
                    <a:pt x="568742" y="240759"/>
                  </a:moveTo>
                  <a:lnTo>
                    <a:pt x="567220" y="288570"/>
                  </a:lnTo>
                  <a:lnTo>
                    <a:pt x="558291" y="335150"/>
                  </a:lnTo>
                  <a:lnTo>
                    <a:pt x="542247" y="379687"/>
                  </a:lnTo>
                  <a:lnTo>
                    <a:pt x="519381" y="421367"/>
                  </a:lnTo>
                  <a:lnTo>
                    <a:pt x="489987" y="459378"/>
                  </a:lnTo>
                </a:path>
                <a:path w="568960" h="486410">
                  <a:moveTo>
                    <a:pt x="430614" y="0"/>
                  </a:moveTo>
                  <a:lnTo>
                    <a:pt x="470949" y="31522"/>
                  </a:lnTo>
                  <a:lnTo>
                    <a:pt x="505136" y="68797"/>
                  </a:lnTo>
                  <a:lnTo>
                    <a:pt x="532608" y="110956"/>
                  </a:lnTo>
                  <a:lnTo>
                    <a:pt x="552801" y="157131"/>
                  </a:lnTo>
                  <a:lnTo>
                    <a:pt x="565149" y="206454"/>
                  </a:lnTo>
                </a:path>
              </a:pathLst>
            </a:custGeom>
            <a:ln w="38100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36220" y="3518463"/>
              <a:ext cx="66675" cy="40005"/>
            </a:xfrm>
            <a:custGeom>
              <a:avLst/>
              <a:gdLst/>
              <a:ahLst/>
              <a:cxnLst/>
              <a:rect l="l" t="t" r="r" b="b"/>
              <a:pathLst>
                <a:path w="66675" h="40004">
                  <a:moveTo>
                    <a:pt x="66408" y="39851"/>
                  </a:moveTo>
                  <a:lnTo>
                    <a:pt x="48879" y="31451"/>
                  </a:lnTo>
                  <a:lnTo>
                    <a:pt x="31935" y="21990"/>
                  </a:lnTo>
                  <a:lnTo>
                    <a:pt x="15625" y="11496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6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00231" y="2953522"/>
            <a:ext cx="486409" cy="479425"/>
            <a:chOff x="800231" y="2953522"/>
            <a:chExt cx="486409" cy="479425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1940" y="2953522"/>
              <a:ext cx="384126" cy="1173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231" y="3086792"/>
              <a:ext cx="92102" cy="346098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70888" y="3069335"/>
            <a:ext cx="646176" cy="579119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1817410" y="3113603"/>
            <a:ext cx="497840" cy="438150"/>
          </a:xfrm>
          <a:custGeom>
            <a:avLst/>
            <a:gdLst/>
            <a:ahLst/>
            <a:cxnLst/>
            <a:rect l="l" t="t" r="r" b="b"/>
            <a:pathLst>
              <a:path w="497839" h="438150">
                <a:moveTo>
                  <a:pt x="281331" y="2002"/>
                </a:moveTo>
                <a:lnTo>
                  <a:pt x="313255" y="8000"/>
                </a:lnTo>
                <a:lnTo>
                  <a:pt x="343953" y="17840"/>
                </a:lnTo>
                <a:lnTo>
                  <a:pt x="373041" y="31370"/>
                </a:lnTo>
                <a:lnTo>
                  <a:pt x="400134" y="48442"/>
                </a:lnTo>
              </a:path>
              <a:path w="497839" h="438150">
                <a:moveTo>
                  <a:pt x="124292" y="31649"/>
                </a:moveTo>
                <a:lnTo>
                  <a:pt x="153855" y="17854"/>
                </a:lnTo>
                <a:lnTo>
                  <a:pt x="184946" y="7910"/>
                </a:lnTo>
                <a:lnTo>
                  <a:pt x="217148" y="1924"/>
                </a:lnTo>
                <a:lnTo>
                  <a:pt x="250045" y="0"/>
                </a:lnTo>
              </a:path>
              <a:path w="497839" h="438150">
                <a:moveTo>
                  <a:pt x="497600" y="224182"/>
                </a:moveTo>
                <a:lnTo>
                  <a:pt x="495012" y="271442"/>
                </a:lnTo>
                <a:lnTo>
                  <a:pt x="482669" y="316824"/>
                </a:lnTo>
                <a:lnTo>
                  <a:pt x="461086" y="358999"/>
                </a:lnTo>
                <a:lnTo>
                  <a:pt x="430779" y="396635"/>
                </a:lnTo>
              </a:path>
              <a:path w="497839" h="438150">
                <a:moveTo>
                  <a:pt x="422143" y="66388"/>
                </a:moveTo>
                <a:lnTo>
                  <a:pt x="448313" y="94534"/>
                </a:lnTo>
                <a:lnTo>
                  <a:pt x="469321" y="126047"/>
                </a:lnTo>
                <a:lnTo>
                  <a:pt x="484820" y="160300"/>
                </a:lnTo>
                <a:lnTo>
                  <a:pt x="494462" y="196666"/>
                </a:lnTo>
              </a:path>
              <a:path w="497839" h="438150">
                <a:moveTo>
                  <a:pt x="44786" y="370595"/>
                </a:moveTo>
                <a:lnTo>
                  <a:pt x="33986" y="354620"/>
                </a:lnTo>
                <a:lnTo>
                  <a:pt x="24591" y="337902"/>
                </a:lnTo>
                <a:lnTo>
                  <a:pt x="16644" y="320524"/>
                </a:lnTo>
                <a:lnTo>
                  <a:pt x="10188" y="302569"/>
                </a:lnTo>
              </a:path>
              <a:path w="497839" h="438150">
                <a:moveTo>
                  <a:pt x="120423" y="437530"/>
                </a:moveTo>
                <a:lnTo>
                  <a:pt x="104788" y="427837"/>
                </a:lnTo>
                <a:lnTo>
                  <a:pt x="89985" y="417077"/>
                </a:lnTo>
                <a:lnTo>
                  <a:pt x="76075" y="405297"/>
                </a:lnTo>
                <a:lnTo>
                  <a:pt x="63120" y="392546"/>
                </a:lnTo>
              </a:path>
              <a:path w="497839" h="438150">
                <a:moveTo>
                  <a:pt x="4228" y="279190"/>
                </a:moveTo>
                <a:lnTo>
                  <a:pt x="793" y="255080"/>
                </a:lnTo>
                <a:lnTo>
                  <a:pt x="0" y="230827"/>
                </a:lnTo>
                <a:lnTo>
                  <a:pt x="1845" y="206626"/>
                </a:lnTo>
                <a:lnTo>
                  <a:pt x="6325" y="182671"/>
                </a:lnTo>
              </a:path>
              <a:path w="497839" h="438150">
                <a:moveTo>
                  <a:pt x="15083" y="154752"/>
                </a:moveTo>
                <a:lnTo>
                  <a:pt x="29055" y="125090"/>
                </a:lnTo>
                <a:lnTo>
                  <a:pt x="47109" y="97651"/>
                </a:lnTo>
                <a:lnTo>
                  <a:pt x="68960" y="72809"/>
                </a:lnTo>
                <a:lnTo>
                  <a:pt x="94323" y="50936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77353" y="3401313"/>
            <a:ext cx="2424474" cy="1740147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6888240" y="5569203"/>
            <a:ext cx="948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DRAM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3" name="object 10">
            <a:extLst>
              <a:ext uri="{FF2B5EF4-FFF2-40B4-BE49-F238E27FC236}">
                <a16:creationId xmlns:a16="http://schemas.microsoft.com/office/drawing/2014/main" id="{F19296F2-71AC-9C26-7D70-70AEAAA2F377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17011" y="2020886"/>
            <a:ext cx="2945158" cy="85513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8381" y="623315"/>
            <a:ext cx="45675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Pathway</a:t>
            </a:r>
            <a:r>
              <a:rPr spc="-5" dirty="0"/>
              <a:t> </a:t>
            </a:r>
            <a:r>
              <a:rPr spc="-10" dirty="0"/>
              <a:t>inference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4176" y="5108697"/>
            <a:ext cx="216724" cy="1961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5530" y="1701591"/>
            <a:ext cx="216725" cy="1961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5614" y="3052185"/>
            <a:ext cx="216724" cy="19612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547427" y="3401313"/>
            <a:ext cx="740410" cy="764540"/>
          </a:xfrm>
          <a:custGeom>
            <a:avLst/>
            <a:gdLst/>
            <a:ahLst/>
            <a:cxnLst/>
            <a:rect l="l" t="t" r="r" b="b"/>
            <a:pathLst>
              <a:path w="740410" h="764539">
                <a:moveTo>
                  <a:pt x="740156" y="688022"/>
                </a:moveTo>
                <a:lnTo>
                  <a:pt x="709993" y="688022"/>
                </a:lnTo>
                <a:lnTo>
                  <a:pt x="709993" y="77228"/>
                </a:lnTo>
                <a:lnTo>
                  <a:pt x="710793" y="72021"/>
                </a:lnTo>
                <a:lnTo>
                  <a:pt x="710895" y="70015"/>
                </a:lnTo>
                <a:lnTo>
                  <a:pt x="713028" y="28092"/>
                </a:lnTo>
                <a:lnTo>
                  <a:pt x="709993" y="27940"/>
                </a:lnTo>
                <a:lnTo>
                  <a:pt x="709993" y="0"/>
                </a:lnTo>
                <a:lnTo>
                  <a:pt x="694118" y="0"/>
                </a:lnTo>
                <a:lnTo>
                  <a:pt x="694118" y="76034"/>
                </a:lnTo>
                <a:lnTo>
                  <a:pt x="688454" y="112890"/>
                </a:lnTo>
                <a:lnTo>
                  <a:pt x="675119" y="162610"/>
                </a:lnTo>
                <a:lnTo>
                  <a:pt x="666407" y="186512"/>
                </a:lnTo>
                <a:lnTo>
                  <a:pt x="666369" y="186639"/>
                </a:lnTo>
                <a:lnTo>
                  <a:pt x="666267" y="186855"/>
                </a:lnTo>
                <a:lnTo>
                  <a:pt x="656247" y="210096"/>
                </a:lnTo>
                <a:lnTo>
                  <a:pt x="644842" y="232918"/>
                </a:lnTo>
                <a:lnTo>
                  <a:pt x="632180" y="255104"/>
                </a:lnTo>
                <a:lnTo>
                  <a:pt x="618426" y="276453"/>
                </a:lnTo>
                <a:lnTo>
                  <a:pt x="618312" y="276618"/>
                </a:lnTo>
                <a:lnTo>
                  <a:pt x="603250" y="297434"/>
                </a:lnTo>
                <a:lnTo>
                  <a:pt x="603389" y="297281"/>
                </a:lnTo>
                <a:lnTo>
                  <a:pt x="587057" y="317550"/>
                </a:lnTo>
                <a:lnTo>
                  <a:pt x="569861" y="336804"/>
                </a:lnTo>
                <a:lnTo>
                  <a:pt x="570077" y="336600"/>
                </a:lnTo>
                <a:lnTo>
                  <a:pt x="569658" y="337032"/>
                </a:lnTo>
                <a:lnTo>
                  <a:pt x="569861" y="336804"/>
                </a:lnTo>
                <a:lnTo>
                  <a:pt x="569633" y="337032"/>
                </a:lnTo>
                <a:lnTo>
                  <a:pt x="532130" y="373240"/>
                </a:lnTo>
                <a:lnTo>
                  <a:pt x="531812" y="373494"/>
                </a:lnTo>
                <a:lnTo>
                  <a:pt x="490651" y="406273"/>
                </a:lnTo>
                <a:lnTo>
                  <a:pt x="490296" y="406501"/>
                </a:lnTo>
                <a:lnTo>
                  <a:pt x="445643" y="435787"/>
                </a:lnTo>
                <a:lnTo>
                  <a:pt x="397484" y="461581"/>
                </a:lnTo>
                <a:lnTo>
                  <a:pt x="346506" y="483425"/>
                </a:lnTo>
                <a:lnTo>
                  <a:pt x="346100" y="483552"/>
                </a:lnTo>
                <a:lnTo>
                  <a:pt x="293230" y="501065"/>
                </a:lnTo>
                <a:lnTo>
                  <a:pt x="292747" y="501218"/>
                </a:lnTo>
                <a:lnTo>
                  <a:pt x="293001" y="501129"/>
                </a:lnTo>
                <a:lnTo>
                  <a:pt x="292684" y="501218"/>
                </a:lnTo>
                <a:lnTo>
                  <a:pt x="265696" y="508292"/>
                </a:lnTo>
                <a:lnTo>
                  <a:pt x="265569" y="508330"/>
                </a:lnTo>
                <a:lnTo>
                  <a:pt x="237680" y="514400"/>
                </a:lnTo>
                <a:lnTo>
                  <a:pt x="237553" y="514426"/>
                </a:lnTo>
                <a:lnTo>
                  <a:pt x="209219" y="519366"/>
                </a:lnTo>
                <a:lnTo>
                  <a:pt x="209080" y="519391"/>
                </a:lnTo>
                <a:lnTo>
                  <a:pt x="180378" y="523163"/>
                </a:lnTo>
                <a:lnTo>
                  <a:pt x="180187" y="523189"/>
                </a:lnTo>
                <a:lnTo>
                  <a:pt x="151053" y="525767"/>
                </a:lnTo>
                <a:lnTo>
                  <a:pt x="150825" y="525792"/>
                </a:lnTo>
                <a:lnTo>
                  <a:pt x="151003" y="525767"/>
                </a:lnTo>
                <a:lnTo>
                  <a:pt x="121488" y="527151"/>
                </a:lnTo>
                <a:lnTo>
                  <a:pt x="91770" y="527265"/>
                </a:lnTo>
                <a:lnTo>
                  <a:pt x="76644" y="526338"/>
                </a:lnTo>
                <a:lnTo>
                  <a:pt x="76708" y="525551"/>
                </a:lnTo>
                <a:lnTo>
                  <a:pt x="79324" y="496658"/>
                </a:lnTo>
                <a:lnTo>
                  <a:pt x="0" y="527761"/>
                </a:lnTo>
                <a:lnTo>
                  <a:pt x="72478" y="572554"/>
                </a:lnTo>
                <a:lnTo>
                  <a:pt x="75209" y="542163"/>
                </a:lnTo>
                <a:lnTo>
                  <a:pt x="91325" y="543153"/>
                </a:lnTo>
                <a:lnTo>
                  <a:pt x="152069" y="541616"/>
                </a:lnTo>
                <a:lnTo>
                  <a:pt x="211455" y="535089"/>
                </a:lnTo>
                <a:lnTo>
                  <a:pt x="253098" y="527291"/>
                </a:lnTo>
                <a:lnTo>
                  <a:pt x="253746" y="527138"/>
                </a:lnTo>
                <a:lnTo>
                  <a:pt x="259981" y="525792"/>
                </a:lnTo>
                <a:lnTo>
                  <a:pt x="269240" y="523773"/>
                </a:lnTo>
                <a:lnTo>
                  <a:pt x="271551" y="523163"/>
                </a:lnTo>
                <a:lnTo>
                  <a:pt x="286029" y="519366"/>
                </a:lnTo>
                <a:lnTo>
                  <a:pt x="297497" y="516356"/>
                </a:lnTo>
                <a:lnTo>
                  <a:pt x="303415" y="514400"/>
                </a:lnTo>
                <a:lnTo>
                  <a:pt x="321868" y="508292"/>
                </a:lnTo>
                <a:lnTo>
                  <a:pt x="343700" y="501065"/>
                </a:lnTo>
                <a:lnTo>
                  <a:pt x="352132" y="498284"/>
                </a:lnTo>
                <a:lnTo>
                  <a:pt x="387057" y="483311"/>
                </a:lnTo>
                <a:lnTo>
                  <a:pt x="404368" y="475894"/>
                </a:lnTo>
                <a:lnTo>
                  <a:pt x="431368" y="461441"/>
                </a:lnTo>
                <a:lnTo>
                  <a:pt x="453758" y="449453"/>
                </a:lnTo>
                <a:lnTo>
                  <a:pt x="474840" y="435622"/>
                </a:lnTo>
                <a:lnTo>
                  <a:pt x="499960" y="419150"/>
                </a:lnTo>
                <a:lnTo>
                  <a:pt x="516382" y="406069"/>
                </a:lnTo>
                <a:lnTo>
                  <a:pt x="542620" y="385178"/>
                </a:lnTo>
                <a:lnTo>
                  <a:pt x="555244" y="372999"/>
                </a:lnTo>
                <a:lnTo>
                  <a:pt x="581304" y="347827"/>
                </a:lnTo>
                <a:lnTo>
                  <a:pt x="591324" y="336600"/>
                </a:lnTo>
                <a:lnTo>
                  <a:pt x="599186" y="327799"/>
                </a:lnTo>
                <a:lnTo>
                  <a:pt x="607568" y="317385"/>
                </a:lnTo>
                <a:lnTo>
                  <a:pt x="615873" y="307073"/>
                </a:lnTo>
                <a:lnTo>
                  <a:pt x="622960" y="297281"/>
                </a:lnTo>
                <a:lnTo>
                  <a:pt x="645756" y="263347"/>
                </a:lnTo>
                <a:lnTo>
                  <a:pt x="662686" y="232727"/>
                </a:lnTo>
                <a:lnTo>
                  <a:pt x="670661" y="216789"/>
                </a:lnTo>
                <a:lnTo>
                  <a:pt x="673620" y="209892"/>
                </a:lnTo>
                <a:lnTo>
                  <a:pt x="681113" y="192506"/>
                </a:lnTo>
                <a:lnTo>
                  <a:pt x="683336" y="186436"/>
                </a:lnTo>
                <a:lnTo>
                  <a:pt x="690194" y="167601"/>
                </a:lnTo>
                <a:lnTo>
                  <a:pt x="691769" y="162382"/>
                </a:lnTo>
                <a:lnTo>
                  <a:pt x="694118" y="154559"/>
                </a:lnTo>
                <a:lnTo>
                  <a:pt x="694118" y="688022"/>
                </a:lnTo>
                <a:lnTo>
                  <a:pt x="663956" y="688022"/>
                </a:lnTo>
                <a:lnTo>
                  <a:pt x="702056" y="764222"/>
                </a:lnTo>
                <a:lnTo>
                  <a:pt x="733806" y="700722"/>
                </a:lnTo>
                <a:lnTo>
                  <a:pt x="740156" y="6880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15498" y="2012975"/>
            <a:ext cx="598805" cy="772160"/>
          </a:xfrm>
          <a:custGeom>
            <a:avLst/>
            <a:gdLst/>
            <a:ahLst/>
            <a:cxnLst/>
            <a:rect l="l" t="t" r="r" b="b"/>
            <a:pathLst>
              <a:path w="598804" h="772160">
                <a:moveTo>
                  <a:pt x="598512" y="182372"/>
                </a:moveTo>
                <a:lnTo>
                  <a:pt x="598144" y="166497"/>
                </a:lnTo>
                <a:lnTo>
                  <a:pt x="571195" y="167119"/>
                </a:lnTo>
                <a:lnTo>
                  <a:pt x="544118" y="169011"/>
                </a:lnTo>
                <a:lnTo>
                  <a:pt x="486537" y="177228"/>
                </a:lnTo>
                <a:lnTo>
                  <a:pt x="431165" y="190792"/>
                </a:lnTo>
                <a:lnTo>
                  <a:pt x="378244" y="209397"/>
                </a:lnTo>
                <a:lnTo>
                  <a:pt x="327964" y="232778"/>
                </a:lnTo>
                <a:lnTo>
                  <a:pt x="280835" y="260502"/>
                </a:lnTo>
                <a:lnTo>
                  <a:pt x="236867" y="292404"/>
                </a:lnTo>
                <a:lnTo>
                  <a:pt x="196392" y="328142"/>
                </a:lnTo>
                <a:lnTo>
                  <a:pt x="159677" y="367398"/>
                </a:lnTo>
                <a:lnTo>
                  <a:pt x="126974" y="409879"/>
                </a:lnTo>
                <a:lnTo>
                  <a:pt x="98602" y="455193"/>
                </a:lnTo>
                <a:lnTo>
                  <a:pt x="74650" y="503313"/>
                </a:lnTo>
                <a:lnTo>
                  <a:pt x="55537" y="553656"/>
                </a:lnTo>
                <a:lnTo>
                  <a:pt x="46469" y="585330"/>
                </a:lnTo>
                <a:lnTo>
                  <a:pt x="46469" y="0"/>
                </a:lnTo>
                <a:lnTo>
                  <a:pt x="30594" y="0"/>
                </a:lnTo>
                <a:lnTo>
                  <a:pt x="30594" y="685241"/>
                </a:lnTo>
                <a:lnTo>
                  <a:pt x="30378" y="687806"/>
                </a:lnTo>
                <a:lnTo>
                  <a:pt x="30416" y="695350"/>
                </a:lnTo>
                <a:lnTo>
                  <a:pt x="9969" y="695871"/>
                </a:lnTo>
                <a:lnTo>
                  <a:pt x="431" y="695871"/>
                </a:lnTo>
                <a:lnTo>
                  <a:pt x="546" y="696112"/>
                </a:lnTo>
                <a:lnTo>
                  <a:pt x="0" y="696125"/>
                </a:lnTo>
                <a:lnTo>
                  <a:pt x="9220" y="713460"/>
                </a:lnTo>
                <a:lnTo>
                  <a:pt x="38531" y="772071"/>
                </a:lnTo>
                <a:lnTo>
                  <a:pt x="39446" y="770242"/>
                </a:lnTo>
                <a:lnTo>
                  <a:pt x="40030" y="771334"/>
                </a:lnTo>
                <a:lnTo>
                  <a:pt x="56934" y="735266"/>
                </a:lnTo>
                <a:lnTo>
                  <a:pt x="70281" y="708571"/>
                </a:lnTo>
                <a:lnTo>
                  <a:pt x="76631" y="695871"/>
                </a:lnTo>
                <a:lnTo>
                  <a:pt x="75399" y="695871"/>
                </a:lnTo>
                <a:lnTo>
                  <a:pt x="76187" y="694194"/>
                </a:lnTo>
                <a:lnTo>
                  <a:pt x="46469" y="694956"/>
                </a:lnTo>
                <a:lnTo>
                  <a:pt x="46469" y="685901"/>
                </a:lnTo>
                <a:lnTo>
                  <a:pt x="48463" y="662025"/>
                </a:lnTo>
                <a:lnTo>
                  <a:pt x="52057" y="635596"/>
                </a:lnTo>
                <a:lnTo>
                  <a:pt x="56946" y="609549"/>
                </a:lnTo>
                <a:lnTo>
                  <a:pt x="63144" y="583920"/>
                </a:lnTo>
                <a:lnTo>
                  <a:pt x="70586" y="558736"/>
                </a:lnTo>
                <a:lnTo>
                  <a:pt x="79260" y="534035"/>
                </a:lnTo>
                <a:lnTo>
                  <a:pt x="89128" y="509854"/>
                </a:lnTo>
                <a:lnTo>
                  <a:pt x="100152" y="486232"/>
                </a:lnTo>
                <a:lnTo>
                  <a:pt x="112229" y="463372"/>
                </a:lnTo>
                <a:lnTo>
                  <a:pt x="112356" y="463130"/>
                </a:lnTo>
                <a:lnTo>
                  <a:pt x="112204" y="463372"/>
                </a:lnTo>
                <a:lnTo>
                  <a:pt x="112496" y="462876"/>
                </a:lnTo>
                <a:lnTo>
                  <a:pt x="112356" y="463130"/>
                </a:lnTo>
                <a:lnTo>
                  <a:pt x="112522" y="462876"/>
                </a:lnTo>
                <a:lnTo>
                  <a:pt x="139839" y="419252"/>
                </a:lnTo>
                <a:lnTo>
                  <a:pt x="140030" y="418947"/>
                </a:lnTo>
                <a:lnTo>
                  <a:pt x="140271" y="418630"/>
                </a:lnTo>
                <a:lnTo>
                  <a:pt x="171577" y="377964"/>
                </a:lnTo>
                <a:lnTo>
                  <a:pt x="171792" y="377685"/>
                </a:lnTo>
                <a:lnTo>
                  <a:pt x="172072" y="377380"/>
                </a:lnTo>
                <a:lnTo>
                  <a:pt x="207238" y="339788"/>
                </a:lnTo>
                <a:lnTo>
                  <a:pt x="207467" y="339534"/>
                </a:lnTo>
                <a:lnTo>
                  <a:pt x="207784" y="339255"/>
                </a:lnTo>
                <a:lnTo>
                  <a:pt x="246557" y="305028"/>
                </a:lnTo>
                <a:lnTo>
                  <a:pt x="246799" y="304812"/>
                </a:lnTo>
                <a:lnTo>
                  <a:pt x="247154" y="304558"/>
                </a:lnTo>
                <a:lnTo>
                  <a:pt x="289280" y="273989"/>
                </a:lnTo>
                <a:lnTo>
                  <a:pt x="289534" y="273812"/>
                </a:lnTo>
                <a:lnTo>
                  <a:pt x="289928" y="273570"/>
                </a:lnTo>
                <a:lnTo>
                  <a:pt x="335305" y="246888"/>
                </a:lnTo>
                <a:lnTo>
                  <a:pt x="335508" y="246761"/>
                </a:lnTo>
                <a:lnTo>
                  <a:pt x="384073" y="224180"/>
                </a:lnTo>
                <a:lnTo>
                  <a:pt x="435533" y="206070"/>
                </a:lnTo>
                <a:lnTo>
                  <a:pt x="489407" y="192849"/>
                </a:lnTo>
                <a:lnTo>
                  <a:pt x="545477" y="184835"/>
                </a:lnTo>
                <a:lnTo>
                  <a:pt x="571855" y="182994"/>
                </a:lnTo>
                <a:lnTo>
                  <a:pt x="598512" y="1823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7955" y="2049353"/>
            <a:ext cx="216725" cy="19612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1123" y="4289536"/>
            <a:ext cx="216725" cy="19612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207939" y="4542721"/>
            <a:ext cx="76200" cy="490855"/>
          </a:xfrm>
          <a:custGeom>
            <a:avLst/>
            <a:gdLst/>
            <a:ahLst/>
            <a:cxnLst/>
            <a:rect l="l" t="t" r="r" b="b"/>
            <a:pathLst>
              <a:path w="76200" h="490854">
                <a:moveTo>
                  <a:pt x="30162" y="414102"/>
                </a:moveTo>
                <a:lnTo>
                  <a:pt x="0" y="414102"/>
                </a:lnTo>
                <a:lnTo>
                  <a:pt x="38100" y="490302"/>
                </a:lnTo>
                <a:lnTo>
                  <a:pt x="69850" y="426802"/>
                </a:lnTo>
                <a:lnTo>
                  <a:pt x="30162" y="426802"/>
                </a:lnTo>
                <a:lnTo>
                  <a:pt x="30162" y="414102"/>
                </a:lnTo>
                <a:close/>
              </a:path>
              <a:path w="76200" h="490854">
                <a:moveTo>
                  <a:pt x="46037" y="0"/>
                </a:moveTo>
                <a:lnTo>
                  <a:pt x="30162" y="0"/>
                </a:lnTo>
                <a:lnTo>
                  <a:pt x="30162" y="426802"/>
                </a:lnTo>
                <a:lnTo>
                  <a:pt x="46037" y="426802"/>
                </a:lnTo>
                <a:lnTo>
                  <a:pt x="46037" y="0"/>
                </a:lnTo>
                <a:close/>
              </a:path>
              <a:path w="76200" h="490854">
                <a:moveTo>
                  <a:pt x="76200" y="414102"/>
                </a:moveTo>
                <a:lnTo>
                  <a:pt x="46037" y="414102"/>
                </a:lnTo>
                <a:lnTo>
                  <a:pt x="46037" y="426802"/>
                </a:lnTo>
                <a:lnTo>
                  <a:pt x="69850" y="426802"/>
                </a:lnTo>
                <a:lnTo>
                  <a:pt x="76200" y="414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5099" y="3837494"/>
            <a:ext cx="216724" cy="19612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123360" y="2069084"/>
            <a:ext cx="914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Enzyme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64104" y="3559555"/>
            <a:ext cx="914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Enzyme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58493" y="4601971"/>
            <a:ext cx="914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Enzyme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79887" y="1608835"/>
            <a:ext cx="1140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Metabolites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55410" y="1957105"/>
            <a:ext cx="901065" cy="174625"/>
          </a:xfrm>
          <a:custGeom>
            <a:avLst/>
            <a:gdLst/>
            <a:ahLst/>
            <a:cxnLst/>
            <a:rect l="l" t="t" r="r" b="b"/>
            <a:pathLst>
              <a:path w="901064" h="174625">
                <a:moveTo>
                  <a:pt x="900659" y="0"/>
                </a:moveTo>
                <a:lnTo>
                  <a:pt x="0" y="174431"/>
                </a:lnTo>
              </a:path>
            </a:pathLst>
          </a:custGeom>
          <a:ln w="635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79754" y="1735140"/>
            <a:ext cx="986790" cy="8890"/>
          </a:xfrm>
          <a:custGeom>
            <a:avLst/>
            <a:gdLst/>
            <a:ahLst/>
            <a:cxnLst/>
            <a:rect l="l" t="t" r="r" b="b"/>
            <a:pathLst>
              <a:path w="986789" h="8889">
                <a:moveTo>
                  <a:pt x="986748" y="0"/>
                </a:moveTo>
                <a:lnTo>
                  <a:pt x="0" y="8831"/>
                </a:lnTo>
              </a:path>
            </a:pathLst>
          </a:custGeom>
          <a:ln w="635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6519" y="6011795"/>
            <a:ext cx="216724" cy="196120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4190282" y="5445819"/>
            <a:ext cx="76200" cy="490855"/>
          </a:xfrm>
          <a:custGeom>
            <a:avLst/>
            <a:gdLst/>
            <a:ahLst/>
            <a:cxnLst/>
            <a:rect l="l" t="t" r="r" b="b"/>
            <a:pathLst>
              <a:path w="76200" h="490854">
                <a:moveTo>
                  <a:pt x="0" y="414103"/>
                </a:moveTo>
                <a:lnTo>
                  <a:pt x="38100" y="490303"/>
                </a:lnTo>
                <a:lnTo>
                  <a:pt x="69849" y="426803"/>
                </a:lnTo>
                <a:lnTo>
                  <a:pt x="30162" y="426803"/>
                </a:lnTo>
                <a:lnTo>
                  <a:pt x="30162" y="414103"/>
                </a:lnTo>
                <a:lnTo>
                  <a:pt x="0" y="414103"/>
                </a:lnTo>
                <a:close/>
              </a:path>
              <a:path w="76200" h="490854">
                <a:moveTo>
                  <a:pt x="30162" y="414103"/>
                </a:moveTo>
                <a:lnTo>
                  <a:pt x="30162" y="426803"/>
                </a:lnTo>
                <a:lnTo>
                  <a:pt x="46037" y="426803"/>
                </a:lnTo>
                <a:lnTo>
                  <a:pt x="46037" y="414103"/>
                </a:lnTo>
                <a:lnTo>
                  <a:pt x="30162" y="414103"/>
                </a:lnTo>
                <a:close/>
              </a:path>
              <a:path w="76200" h="490854">
                <a:moveTo>
                  <a:pt x="46037" y="414103"/>
                </a:moveTo>
                <a:lnTo>
                  <a:pt x="46037" y="426803"/>
                </a:lnTo>
                <a:lnTo>
                  <a:pt x="69850" y="426803"/>
                </a:lnTo>
                <a:lnTo>
                  <a:pt x="76200" y="414103"/>
                </a:lnTo>
                <a:lnTo>
                  <a:pt x="46037" y="414103"/>
                </a:lnTo>
                <a:close/>
              </a:path>
              <a:path w="76200" h="490854">
                <a:moveTo>
                  <a:pt x="46037" y="0"/>
                </a:moveTo>
                <a:lnTo>
                  <a:pt x="30162" y="0"/>
                </a:lnTo>
                <a:lnTo>
                  <a:pt x="30162" y="414103"/>
                </a:lnTo>
                <a:lnTo>
                  <a:pt x="46037" y="414103"/>
                </a:lnTo>
                <a:lnTo>
                  <a:pt x="46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40836" y="5504179"/>
            <a:ext cx="914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Enzyme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281831" y="2239124"/>
          <a:ext cx="2405380" cy="3926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2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2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0239">
                <a:tc>
                  <a:txBody>
                    <a:bodyPr/>
                    <a:lstStyle/>
                    <a:p>
                      <a:pPr marR="3429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MAG</a:t>
                      </a:r>
                      <a:r>
                        <a:rPr sz="20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25" dirty="0">
                          <a:latin typeface="Calibri"/>
                          <a:cs typeface="Calibri"/>
                        </a:rPr>
                        <a:t>001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MAG002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Enzyme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Enzyme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Enzyme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Enzyme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Enzyme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000" dirty="0">
                          <a:latin typeface="Segoe UI Symbol"/>
                          <a:cs typeface="Segoe UI Symbol"/>
                        </a:rPr>
                        <a:t>✗</a:t>
                      </a:r>
                      <a:endParaRPr sz="2000">
                        <a:latin typeface="Segoe UI Symbol"/>
                        <a:cs typeface="Segoe UI Symbol"/>
                      </a:endParaRPr>
                    </a:p>
                  </a:txBody>
                  <a:tcPr marL="0" marR="0" marT="1828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000" dirty="0">
                          <a:latin typeface="Segoe UI Symbol"/>
                          <a:cs typeface="Segoe UI Symbol"/>
                        </a:rPr>
                        <a:t>✓</a:t>
                      </a:r>
                      <a:endParaRPr sz="2000">
                        <a:latin typeface="Segoe UI Symbol"/>
                        <a:cs typeface="Segoe UI Symbol"/>
                      </a:endParaRPr>
                    </a:p>
                  </a:txBody>
                  <a:tcPr marL="0" marR="0" marT="1828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" name="object 22"/>
          <p:cNvGrpSpPr/>
          <p:nvPr/>
        </p:nvGrpSpPr>
        <p:grpSpPr>
          <a:xfrm>
            <a:off x="774191" y="2929127"/>
            <a:ext cx="768350" cy="725805"/>
            <a:chOff x="774191" y="2929127"/>
            <a:chExt cx="768350" cy="725805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191" y="2929127"/>
              <a:ext cx="768096" cy="72542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69908" y="3023697"/>
              <a:ext cx="568960" cy="486409"/>
            </a:xfrm>
            <a:custGeom>
              <a:avLst/>
              <a:gdLst/>
              <a:ahLst/>
              <a:cxnLst/>
              <a:rect l="l" t="t" r="r" b="b"/>
              <a:pathLst>
                <a:path w="568960" h="486410">
                  <a:moveTo>
                    <a:pt x="55674" y="486022"/>
                  </a:moveTo>
                  <a:lnTo>
                    <a:pt x="40138" y="471710"/>
                  </a:lnTo>
                  <a:lnTo>
                    <a:pt x="25648" y="456399"/>
                  </a:lnTo>
                  <a:lnTo>
                    <a:pt x="12252" y="440145"/>
                  </a:lnTo>
                  <a:lnTo>
                    <a:pt x="0" y="423003"/>
                  </a:lnTo>
                </a:path>
                <a:path w="568960" h="486410">
                  <a:moveTo>
                    <a:pt x="568742" y="240759"/>
                  </a:moveTo>
                  <a:lnTo>
                    <a:pt x="567220" y="288570"/>
                  </a:lnTo>
                  <a:lnTo>
                    <a:pt x="558291" y="335150"/>
                  </a:lnTo>
                  <a:lnTo>
                    <a:pt x="542247" y="379687"/>
                  </a:lnTo>
                  <a:lnTo>
                    <a:pt x="519381" y="421367"/>
                  </a:lnTo>
                  <a:lnTo>
                    <a:pt x="489987" y="459378"/>
                  </a:lnTo>
                </a:path>
                <a:path w="568960" h="486410">
                  <a:moveTo>
                    <a:pt x="430614" y="0"/>
                  </a:moveTo>
                  <a:lnTo>
                    <a:pt x="470949" y="31522"/>
                  </a:lnTo>
                  <a:lnTo>
                    <a:pt x="505136" y="68797"/>
                  </a:lnTo>
                  <a:lnTo>
                    <a:pt x="532608" y="110956"/>
                  </a:lnTo>
                  <a:lnTo>
                    <a:pt x="552801" y="157131"/>
                  </a:lnTo>
                  <a:lnTo>
                    <a:pt x="565149" y="206454"/>
                  </a:lnTo>
                </a:path>
              </a:pathLst>
            </a:custGeom>
            <a:ln w="38100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36220" y="3518463"/>
              <a:ext cx="66675" cy="40005"/>
            </a:xfrm>
            <a:custGeom>
              <a:avLst/>
              <a:gdLst/>
              <a:ahLst/>
              <a:cxnLst/>
              <a:rect l="l" t="t" r="r" b="b"/>
              <a:pathLst>
                <a:path w="66675" h="40004">
                  <a:moveTo>
                    <a:pt x="66408" y="39851"/>
                  </a:moveTo>
                  <a:lnTo>
                    <a:pt x="48879" y="31451"/>
                  </a:lnTo>
                  <a:lnTo>
                    <a:pt x="31935" y="21990"/>
                  </a:lnTo>
                  <a:lnTo>
                    <a:pt x="15625" y="11496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6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00231" y="2953522"/>
            <a:ext cx="486409" cy="479425"/>
            <a:chOff x="800231" y="2953522"/>
            <a:chExt cx="486409" cy="479425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1940" y="2953522"/>
              <a:ext cx="384126" cy="1173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231" y="3086792"/>
              <a:ext cx="92102" cy="346098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70888" y="3069335"/>
            <a:ext cx="646176" cy="579119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1817410" y="3113603"/>
            <a:ext cx="497840" cy="438150"/>
          </a:xfrm>
          <a:custGeom>
            <a:avLst/>
            <a:gdLst/>
            <a:ahLst/>
            <a:cxnLst/>
            <a:rect l="l" t="t" r="r" b="b"/>
            <a:pathLst>
              <a:path w="497839" h="438150">
                <a:moveTo>
                  <a:pt x="281331" y="2002"/>
                </a:moveTo>
                <a:lnTo>
                  <a:pt x="313255" y="8000"/>
                </a:lnTo>
                <a:lnTo>
                  <a:pt x="343953" y="17840"/>
                </a:lnTo>
                <a:lnTo>
                  <a:pt x="373041" y="31370"/>
                </a:lnTo>
                <a:lnTo>
                  <a:pt x="400134" y="48442"/>
                </a:lnTo>
              </a:path>
              <a:path w="497839" h="438150">
                <a:moveTo>
                  <a:pt x="124292" y="31649"/>
                </a:moveTo>
                <a:lnTo>
                  <a:pt x="153855" y="17854"/>
                </a:lnTo>
                <a:lnTo>
                  <a:pt x="184946" y="7910"/>
                </a:lnTo>
                <a:lnTo>
                  <a:pt x="217148" y="1924"/>
                </a:lnTo>
                <a:lnTo>
                  <a:pt x="250045" y="0"/>
                </a:lnTo>
              </a:path>
              <a:path w="497839" h="438150">
                <a:moveTo>
                  <a:pt x="497600" y="224182"/>
                </a:moveTo>
                <a:lnTo>
                  <a:pt x="495012" y="271442"/>
                </a:lnTo>
                <a:lnTo>
                  <a:pt x="482669" y="316824"/>
                </a:lnTo>
                <a:lnTo>
                  <a:pt x="461086" y="358999"/>
                </a:lnTo>
                <a:lnTo>
                  <a:pt x="430779" y="396635"/>
                </a:lnTo>
              </a:path>
              <a:path w="497839" h="438150">
                <a:moveTo>
                  <a:pt x="422143" y="66388"/>
                </a:moveTo>
                <a:lnTo>
                  <a:pt x="448313" y="94534"/>
                </a:lnTo>
                <a:lnTo>
                  <a:pt x="469321" y="126047"/>
                </a:lnTo>
                <a:lnTo>
                  <a:pt x="484820" y="160300"/>
                </a:lnTo>
                <a:lnTo>
                  <a:pt x="494462" y="196666"/>
                </a:lnTo>
              </a:path>
              <a:path w="497839" h="438150">
                <a:moveTo>
                  <a:pt x="44786" y="370595"/>
                </a:moveTo>
                <a:lnTo>
                  <a:pt x="33986" y="354620"/>
                </a:lnTo>
                <a:lnTo>
                  <a:pt x="24591" y="337902"/>
                </a:lnTo>
                <a:lnTo>
                  <a:pt x="16644" y="320524"/>
                </a:lnTo>
                <a:lnTo>
                  <a:pt x="10188" y="302569"/>
                </a:lnTo>
              </a:path>
              <a:path w="497839" h="438150">
                <a:moveTo>
                  <a:pt x="120423" y="437530"/>
                </a:moveTo>
                <a:lnTo>
                  <a:pt x="104788" y="427837"/>
                </a:lnTo>
                <a:lnTo>
                  <a:pt x="89985" y="417077"/>
                </a:lnTo>
                <a:lnTo>
                  <a:pt x="76075" y="405297"/>
                </a:lnTo>
                <a:lnTo>
                  <a:pt x="63120" y="392546"/>
                </a:lnTo>
              </a:path>
              <a:path w="497839" h="438150">
                <a:moveTo>
                  <a:pt x="4228" y="279190"/>
                </a:moveTo>
                <a:lnTo>
                  <a:pt x="793" y="255080"/>
                </a:lnTo>
                <a:lnTo>
                  <a:pt x="0" y="230827"/>
                </a:lnTo>
                <a:lnTo>
                  <a:pt x="1845" y="206626"/>
                </a:lnTo>
                <a:lnTo>
                  <a:pt x="6325" y="182671"/>
                </a:lnTo>
              </a:path>
              <a:path w="497839" h="438150">
                <a:moveTo>
                  <a:pt x="15083" y="154752"/>
                </a:moveTo>
                <a:lnTo>
                  <a:pt x="29055" y="125090"/>
                </a:lnTo>
                <a:lnTo>
                  <a:pt x="47109" y="97651"/>
                </a:lnTo>
                <a:lnTo>
                  <a:pt x="68960" y="72809"/>
                </a:lnTo>
                <a:lnTo>
                  <a:pt x="94323" y="50936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77353" y="3401313"/>
            <a:ext cx="2424474" cy="1740147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6888240" y="5569203"/>
            <a:ext cx="948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DRAM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3" name="object 10">
            <a:extLst>
              <a:ext uri="{FF2B5EF4-FFF2-40B4-BE49-F238E27FC236}">
                <a16:creationId xmlns:a16="http://schemas.microsoft.com/office/drawing/2014/main" id="{F19296F2-71AC-9C26-7D70-70AEAAA2F377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17011" y="2020886"/>
            <a:ext cx="2945158" cy="855138"/>
          </a:xfrm>
          <a:prstGeom prst="rect">
            <a:avLst/>
          </a:prstGeom>
        </p:spPr>
      </p:pic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5A730442-B30B-72BC-0A58-8D6BAAD5D3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5099" y="4600660"/>
            <a:ext cx="54737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150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196659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Quantification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64223" y="3393931"/>
            <a:ext cx="1052195" cy="928369"/>
            <a:chOff x="1635585" y="3465369"/>
            <a:chExt cx="1052195" cy="928369"/>
          </a:xfrm>
        </p:grpSpPr>
        <p:sp>
          <p:nvSpPr>
            <p:cNvPr id="4" name="object 4"/>
            <p:cNvSpPr/>
            <p:nvPr/>
          </p:nvSpPr>
          <p:spPr>
            <a:xfrm>
              <a:off x="1886761" y="4014007"/>
              <a:ext cx="139700" cy="251460"/>
            </a:xfrm>
            <a:custGeom>
              <a:avLst/>
              <a:gdLst/>
              <a:ahLst/>
              <a:cxnLst/>
              <a:rect l="l" t="t" r="r" b="b"/>
              <a:pathLst>
                <a:path w="139700" h="251460">
                  <a:moveTo>
                    <a:pt x="0" y="251253"/>
                  </a:moveTo>
                  <a:lnTo>
                    <a:pt x="28587" y="181795"/>
                  </a:lnTo>
                  <a:lnTo>
                    <a:pt x="60582" y="115963"/>
                  </a:lnTo>
                  <a:lnTo>
                    <a:pt x="98257" y="56169"/>
                  </a:lnTo>
                  <a:lnTo>
                    <a:pt x="118586" y="27858"/>
                  </a:lnTo>
                  <a:lnTo>
                    <a:pt x="139341" y="0"/>
                  </a:lnTo>
                </a:path>
              </a:pathLst>
            </a:custGeom>
            <a:ln w="38100">
              <a:solidFill>
                <a:srgbClr val="2D1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9911" y="3899028"/>
              <a:ext cx="434810" cy="23052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84335" y="4022182"/>
              <a:ext cx="24130" cy="303530"/>
            </a:xfrm>
            <a:custGeom>
              <a:avLst/>
              <a:gdLst/>
              <a:ahLst/>
              <a:cxnLst/>
              <a:rect l="l" t="t" r="r" b="b"/>
              <a:pathLst>
                <a:path w="24130" h="303529">
                  <a:moveTo>
                    <a:pt x="23670" y="0"/>
                  </a:moveTo>
                  <a:lnTo>
                    <a:pt x="15441" y="41369"/>
                  </a:lnTo>
                  <a:lnTo>
                    <a:pt x="8136" y="82299"/>
                  </a:lnTo>
                  <a:lnTo>
                    <a:pt x="2681" y="122351"/>
                  </a:lnTo>
                  <a:lnTo>
                    <a:pt x="0" y="161087"/>
                  </a:lnTo>
                  <a:lnTo>
                    <a:pt x="708" y="198212"/>
                  </a:lnTo>
                  <a:lnTo>
                    <a:pt x="4191" y="234020"/>
                  </a:lnTo>
                  <a:lnTo>
                    <a:pt x="9523" y="268951"/>
                  </a:lnTo>
                  <a:lnTo>
                    <a:pt x="15780" y="303443"/>
                  </a:lnTo>
                </a:path>
              </a:pathLst>
            </a:custGeom>
            <a:ln w="38100">
              <a:solidFill>
                <a:srgbClr val="2D1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63066" y="4145915"/>
              <a:ext cx="231775" cy="36830"/>
            </a:xfrm>
            <a:custGeom>
              <a:avLst/>
              <a:gdLst/>
              <a:ahLst/>
              <a:cxnLst/>
              <a:rect l="l" t="t" r="r" b="b"/>
              <a:pathLst>
                <a:path w="231775" h="36829">
                  <a:moveTo>
                    <a:pt x="231314" y="36757"/>
                  </a:moveTo>
                  <a:lnTo>
                    <a:pt x="169358" y="13656"/>
                  </a:lnTo>
                  <a:lnTo>
                    <a:pt x="109653" y="339"/>
                  </a:lnTo>
                  <a:lnTo>
                    <a:pt x="81255" y="0"/>
                  </a:lnTo>
                  <a:lnTo>
                    <a:pt x="53701" y="3329"/>
                  </a:lnTo>
                  <a:lnTo>
                    <a:pt x="26709" y="9105"/>
                  </a:lnTo>
                  <a:lnTo>
                    <a:pt x="0" y="16105"/>
                  </a:lnTo>
                </a:path>
              </a:pathLst>
            </a:custGeom>
            <a:ln w="380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0432" y="4062168"/>
              <a:ext cx="497889" cy="2780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01293" y="3852411"/>
              <a:ext cx="62865" cy="257810"/>
            </a:xfrm>
            <a:custGeom>
              <a:avLst/>
              <a:gdLst/>
              <a:ahLst/>
              <a:cxnLst/>
              <a:rect l="l" t="t" r="r" b="b"/>
              <a:pathLst>
                <a:path w="62864" h="257810">
                  <a:moveTo>
                    <a:pt x="0" y="0"/>
                  </a:moveTo>
                  <a:lnTo>
                    <a:pt x="24367" y="60202"/>
                  </a:lnTo>
                  <a:lnTo>
                    <a:pt x="43991" y="122649"/>
                  </a:lnTo>
                  <a:lnTo>
                    <a:pt x="55708" y="188837"/>
                  </a:lnTo>
                  <a:lnTo>
                    <a:pt x="59490" y="222913"/>
                  </a:lnTo>
                  <a:lnTo>
                    <a:pt x="62680" y="257270"/>
                  </a:lnTo>
                </a:path>
              </a:pathLst>
            </a:custGeom>
            <a:ln w="38100">
              <a:solidFill>
                <a:srgbClr val="2D1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24430" y="4051735"/>
              <a:ext cx="252729" cy="137795"/>
            </a:xfrm>
            <a:custGeom>
              <a:avLst/>
              <a:gdLst/>
              <a:ahLst/>
              <a:cxnLst/>
              <a:rect l="l" t="t" r="r" b="b"/>
              <a:pathLst>
                <a:path w="252730" h="137795">
                  <a:moveTo>
                    <a:pt x="0" y="137453"/>
                  </a:moveTo>
                  <a:lnTo>
                    <a:pt x="61358" y="94132"/>
                  </a:lnTo>
                  <a:lnTo>
                    <a:pt x="123651" y="55697"/>
                  </a:lnTo>
                  <a:lnTo>
                    <a:pt x="187503" y="25405"/>
                  </a:lnTo>
                  <a:lnTo>
                    <a:pt x="219838" y="12397"/>
                  </a:lnTo>
                  <a:lnTo>
                    <a:pt x="252290" y="0"/>
                  </a:lnTo>
                </a:path>
              </a:pathLst>
            </a:custGeom>
            <a:ln w="38099">
              <a:solidFill>
                <a:srgbClr val="2D1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25332" y="4051739"/>
              <a:ext cx="243204" cy="106680"/>
            </a:xfrm>
            <a:custGeom>
              <a:avLst/>
              <a:gdLst/>
              <a:ahLst/>
              <a:cxnLst/>
              <a:rect l="l" t="t" r="r" b="b"/>
              <a:pathLst>
                <a:path w="243205" h="106679">
                  <a:moveTo>
                    <a:pt x="242590" y="106145"/>
                  </a:moveTo>
                  <a:lnTo>
                    <a:pt x="179941" y="89020"/>
                  </a:lnTo>
                  <a:lnTo>
                    <a:pt x="118383" y="66761"/>
                  </a:lnTo>
                  <a:lnTo>
                    <a:pt x="58646" y="35948"/>
                  </a:lnTo>
                  <a:lnTo>
                    <a:pt x="29254" y="18295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94239" y="4152011"/>
              <a:ext cx="234315" cy="222885"/>
            </a:xfrm>
            <a:custGeom>
              <a:avLst/>
              <a:gdLst/>
              <a:ahLst/>
              <a:cxnLst/>
              <a:rect l="l" t="t" r="r" b="b"/>
              <a:pathLst>
                <a:path w="234314" h="222885">
                  <a:moveTo>
                    <a:pt x="234312" y="222557"/>
                  </a:moveTo>
                  <a:lnTo>
                    <a:pt x="206882" y="187239"/>
                  </a:lnTo>
                  <a:lnTo>
                    <a:pt x="179214" y="152878"/>
                  </a:lnTo>
                  <a:lnTo>
                    <a:pt x="151072" y="120432"/>
                  </a:lnTo>
                  <a:lnTo>
                    <a:pt x="122218" y="90857"/>
                  </a:lnTo>
                  <a:lnTo>
                    <a:pt x="92494" y="64792"/>
                  </a:lnTo>
                  <a:lnTo>
                    <a:pt x="62058" y="41599"/>
                  </a:lnTo>
                  <a:lnTo>
                    <a:pt x="31147" y="20321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87413" y="3780893"/>
              <a:ext cx="208279" cy="221615"/>
            </a:xfrm>
            <a:custGeom>
              <a:avLst/>
              <a:gdLst/>
              <a:ahLst/>
              <a:cxnLst/>
              <a:rect l="l" t="t" r="r" b="b"/>
              <a:pathLst>
                <a:path w="208280" h="221614">
                  <a:moveTo>
                    <a:pt x="207887" y="0"/>
                  </a:moveTo>
                  <a:lnTo>
                    <a:pt x="174207" y="25392"/>
                  </a:lnTo>
                  <a:lnTo>
                    <a:pt x="141510" y="51073"/>
                  </a:lnTo>
                  <a:lnTo>
                    <a:pt x="110776" y="77329"/>
                  </a:lnTo>
                  <a:lnTo>
                    <a:pt x="82989" y="104450"/>
                  </a:lnTo>
                  <a:lnTo>
                    <a:pt x="37565" y="161665"/>
                  </a:lnTo>
                  <a:lnTo>
                    <a:pt x="18291" y="191280"/>
                  </a:lnTo>
                  <a:lnTo>
                    <a:pt x="0" y="221184"/>
                  </a:lnTo>
                </a:path>
              </a:pathLst>
            </a:custGeom>
            <a:ln w="380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8554" y="4088343"/>
              <a:ext cx="230202" cy="22034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195228" y="3579000"/>
              <a:ext cx="244475" cy="151765"/>
            </a:xfrm>
            <a:custGeom>
              <a:avLst/>
              <a:gdLst/>
              <a:ahLst/>
              <a:cxnLst/>
              <a:rect l="l" t="t" r="r" b="b"/>
              <a:pathLst>
                <a:path w="244475" h="151764">
                  <a:moveTo>
                    <a:pt x="0" y="0"/>
                  </a:moveTo>
                  <a:lnTo>
                    <a:pt x="67937" y="32031"/>
                  </a:lnTo>
                  <a:lnTo>
                    <a:pt x="132085" y="67284"/>
                  </a:lnTo>
                  <a:lnTo>
                    <a:pt x="189916" y="107907"/>
                  </a:lnTo>
                  <a:lnTo>
                    <a:pt x="217173" y="129628"/>
                  </a:lnTo>
                  <a:lnTo>
                    <a:pt x="243956" y="151753"/>
                  </a:lnTo>
                </a:path>
              </a:pathLst>
            </a:custGeom>
            <a:ln w="38099">
              <a:solidFill>
                <a:srgbClr val="2D1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3245" y="3729353"/>
              <a:ext cx="250155" cy="42467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124251" y="3779281"/>
              <a:ext cx="302895" cy="33020"/>
            </a:xfrm>
            <a:custGeom>
              <a:avLst/>
              <a:gdLst/>
              <a:ahLst/>
              <a:cxnLst/>
              <a:rect l="l" t="t" r="r" b="b"/>
              <a:pathLst>
                <a:path w="302894" h="33020">
                  <a:moveTo>
                    <a:pt x="302666" y="32862"/>
                  </a:moveTo>
                  <a:lnTo>
                    <a:pt x="261761" y="22571"/>
                  </a:lnTo>
                  <a:lnTo>
                    <a:pt x="221248" y="13225"/>
                  </a:lnTo>
                  <a:lnTo>
                    <a:pt x="181520" y="5770"/>
                  </a:lnTo>
                  <a:lnTo>
                    <a:pt x="142967" y="1152"/>
                  </a:lnTo>
                  <a:lnTo>
                    <a:pt x="105853" y="0"/>
                  </a:lnTo>
                  <a:lnTo>
                    <a:pt x="69915" y="1684"/>
                  </a:lnTo>
                  <a:lnTo>
                    <a:pt x="34761" y="5259"/>
                  </a:lnTo>
                  <a:lnTo>
                    <a:pt x="0" y="9780"/>
                  </a:lnTo>
                </a:path>
              </a:pathLst>
            </a:custGeom>
            <a:ln w="38099">
              <a:solidFill>
                <a:srgbClr val="2D1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57293" y="3760254"/>
              <a:ext cx="44450" cy="230504"/>
            </a:xfrm>
            <a:custGeom>
              <a:avLst/>
              <a:gdLst/>
              <a:ahLst/>
              <a:cxnLst/>
              <a:rect l="l" t="t" r="r" b="b"/>
              <a:pathLst>
                <a:path w="44450" h="230504">
                  <a:moveTo>
                    <a:pt x="0" y="229989"/>
                  </a:moveTo>
                  <a:lnTo>
                    <a:pt x="26175" y="169268"/>
                  </a:lnTo>
                  <a:lnTo>
                    <a:pt x="42466" y="110305"/>
                  </a:lnTo>
                  <a:lnTo>
                    <a:pt x="44228" y="81960"/>
                  </a:lnTo>
                  <a:lnTo>
                    <a:pt x="42283" y="54273"/>
                  </a:lnTo>
                  <a:lnTo>
                    <a:pt x="37866" y="27027"/>
                  </a:lnTo>
                  <a:lnTo>
                    <a:pt x="32213" y="0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68263" y="3913384"/>
              <a:ext cx="83820" cy="217170"/>
            </a:xfrm>
            <a:custGeom>
              <a:avLst/>
              <a:gdLst/>
              <a:ahLst/>
              <a:cxnLst/>
              <a:rect l="l" t="t" r="r" b="b"/>
              <a:pathLst>
                <a:path w="83819" h="217170">
                  <a:moveTo>
                    <a:pt x="0" y="0"/>
                  </a:moveTo>
                  <a:lnTo>
                    <a:pt x="6626" y="65789"/>
                  </a:lnTo>
                  <a:lnTo>
                    <a:pt x="21038" y="125239"/>
                  </a:lnTo>
                  <a:lnTo>
                    <a:pt x="48425" y="174122"/>
                  </a:lnTo>
                  <a:lnTo>
                    <a:pt x="65525" y="195790"/>
                  </a:lnTo>
                  <a:lnTo>
                    <a:pt x="83598" y="21666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6543" y="3648894"/>
              <a:ext cx="229741" cy="22083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36724" y="3813946"/>
              <a:ext cx="260350" cy="50165"/>
            </a:xfrm>
            <a:custGeom>
              <a:avLst/>
              <a:gdLst/>
              <a:ahLst/>
              <a:cxnLst/>
              <a:rect l="l" t="t" r="r" b="b"/>
              <a:pathLst>
                <a:path w="260350" h="50164">
                  <a:moveTo>
                    <a:pt x="260087" y="0"/>
                  </a:moveTo>
                  <a:lnTo>
                    <a:pt x="198739" y="21321"/>
                  </a:lnTo>
                  <a:lnTo>
                    <a:pt x="135387" y="37791"/>
                  </a:lnTo>
                  <a:lnTo>
                    <a:pt x="68695" y="46177"/>
                  </a:lnTo>
                  <a:lnTo>
                    <a:pt x="34473" y="48248"/>
                  </a:lnTo>
                  <a:lnTo>
                    <a:pt x="0" y="49712"/>
                  </a:lnTo>
                </a:path>
              </a:pathLst>
            </a:custGeom>
            <a:ln w="38100">
              <a:solidFill>
                <a:srgbClr val="2D1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59298" y="3820181"/>
              <a:ext cx="125095" cy="259079"/>
            </a:xfrm>
            <a:custGeom>
              <a:avLst/>
              <a:gdLst/>
              <a:ahLst/>
              <a:cxnLst/>
              <a:rect l="l" t="t" r="r" b="b"/>
              <a:pathLst>
                <a:path w="125094" h="259079">
                  <a:moveTo>
                    <a:pt x="0" y="0"/>
                  </a:moveTo>
                  <a:lnTo>
                    <a:pt x="40192" y="63451"/>
                  </a:lnTo>
                  <a:lnTo>
                    <a:pt x="75458" y="127591"/>
                  </a:lnTo>
                  <a:lnTo>
                    <a:pt x="102513" y="192881"/>
                  </a:lnTo>
                  <a:lnTo>
                    <a:pt x="113885" y="225827"/>
                  </a:lnTo>
                  <a:lnTo>
                    <a:pt x="124641" y="258859"/>
                  </a:lnTo>
                </a:path>
              </a:pathLst>
            </a:custGeom>
            <a:ln w="38100">
              <a:solidFill>
                <a:srgbClr val="2D1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73355" y="3927842"/>
              <a:ext cx="118745" cy="237490"/>
            </a:xfrm>
            <a:custGeom>
              <a:avLst/>
              <a:gdLst/>
              <a:ahLst/>
              <a:cxnLst/>
              <a:rect l="l" t="t" r="r" b="b"/>
              <a:pathLst>
                <a:path w="118744" h="237489">
                  <a:moveTo>
                    <a:pt x="0" y="236967"/>
                  </a:moveTo>
                  <a:lnTo>
                    <a:pt x="20242" y="175255"/>
                  </a:lnTo>
                  <a:lnTo>
                    <a:pt x="45556" y="114890"/>
                  </a:lnTo>
                  <a:lnTo>
                    <a:pt x="79324" y="56771"/>
                  </a:lnTo>
                  <a:lnTo>
                    <a:pt x="98427" y="28301"/>
                  </a:lnTo>
                  <a:lnTo>
                    <a:pt x="118165" y="0"/>
                  </a:lnTo>
                </a:path>
              </a:pathLst>
            </a:custGeom>
            <a:ln w="380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78954" y="3492266"/>
              <a:ext cx="234315" cy="222885"/>
            </a:xfrm>
            <a:custGeom>
              <a:avLst/>
              <a:gdLst/>
              <a:ahLst/>
              <a:cxnLst/>
              <a:rect l="l" t="t" r="r" b="b"/>
              <a:pathLst>
                <a:path w="234314" h="222885">
                  <a:moveTo>
                    <a:pt x="0" y="222868"/>
                  </a:moveTo>
                  <a:lnTo>
                    <a:pt x="36647" y="197242"/>
                  </a:lnTo>
                  <a:lnTo>
                    <a:pt x="72351" y="171330"/>
                  </a:lnTo>
                  <a:lnTo>
                    <a:pt x="106167" y="144849"/>
                  </a:lnTo>
                  <a:lnTo>
                    <a:pt x="137150" y="117512"/>
                  </a:lnTo>
                  <a:lnTo>
                    <a:pt x="164671" y="89132"/>
                  </a:lnTo>
                  <a:lnTo>
                    <a:pt x="189360" y="59896"/>
                  </a:lnTo>
                  <a:lnTo>
                    <a:pt x="212160" y="30090"/>
                  </a:lnTo>
                  <a:lnTo>
                    <a:pt x="234016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58049" y="3592836"/>
              <a:ext cx="210820" cy="219075"/>
            </a:xfrm>
            <a:custGeom>
              <a:avLst/>
              <a:gdLst/>
              <a:ahLst/>
              <a:cxnLst/>
              <a:rect l="l" t="t" r="r" b="b"/>
              <a:pathLst>
                <a:path w="210819" h="219075">
                  <a:moveTo>
                    <a:pt x="210491" y="218707"/>
                  </a:moveTo>
                  <a:lnTo>
                    <a:pt x="186818" y="183797"/>
                  </a:lnTo>
                  <a:lnTo>
                    <a:pt x="162808" y="149854"/>
                  </a:lnTo>
                  <a:lnTo>
                    <a:pt x="138124" y="117844"/>
                  </a:lnTo>
                  <a:lnTo>
                    <a:pt x="112430" y="88733"/>
                  </a:lnTo>
                  <a:lnTo>
                    <a:pt x="57562" y="40500"/>
                  </a:lnTo>
                  <a:lnTo>
                    <a:pt x="28949" y="19766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9661" y="3618638"/>
              <a:ext cx="229741" cy="22083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776781" y="3721237"/>
              <a:ext cx="14604" cy="287655"/>
            </a:xfrm>
            <a:custGeom>
              <a:avLst/>
              <a:gdLst/>
              <a:ahLst/>
              <a:cxnLst/>
              <a:rect l="l" t="t" r="r" b="b"/>
              <a:pathLst>
                <a:path w="14605" h="287654">
                  <a:moveTo>
                    <a:pt x="14292" y="287286"/>
                  </a:moveTo>
                  <a:lnTo>
                    <a:pt x="9233" y="249943"/>
                  </a:lnTo>
                  <a:lnTo>
                    <a:pt x="4769" y="212782"/>
                  </a:lnTo>
                  <a:lnTo>
                    <a:pt x="1493" y="175988"/>
                  </a:lnTo>
                  <a:lnTo>
                    <a:pt x="0" y="139742"/>
                  </a:lnTo>
                  <a:lnTo>
                    <a:pt x="685" y="104166"/>
                  </a:lnTo>
                  <a:lnTo>
                    <a:pt x="3154" y="69139"/>
                  </a:lnTo>
                  <a:lnTo>
                    <a:pt x="6812" y="34478"/>
                  </a:lnTo>
                  <a:lnTo>
                    <a:pt x="11064" y="0"/>
                  </a:lnTo>
                </a:path>
              </a:pathLst>
            </a:custGeom>
            <a:ln w="38099">
              <a:solidFill>
                <a:srgbClr val="2D1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51554" y="3631510"/>
              <a:ext cx="257175" cy="63500"/>
            </a:xfrm>
            <a:custGeom>
              <a:avLst/>
              <a:gdLst/>
              <a:ahLst/>
              <a:cxnLst/>
              <a:rect l="l" t="t" r="r" b="b"/>
              <a:pathLst>
                <a:path w="257175" h="63500">
                  <a:moveTo>
                    <a:pt x="0" y="0"/>
                  </a:moveTo>
                  <a:lnTo>
                    <a:pt x="64649" y="6216"/>
                  </a:lnTo>
                  <a:lnTo>
                    <a:pt x="129095" y="17677"/>
                  </a:lnTo>
                  <a:lnTo>
                    <a:pt x="193205" y="37878"/>
                  </a:lnTo>
                  <a:lnTo>
                    <a:pt x="225171" y="50273"/>
                  </a:lnTo>
                  <a:lnTo>
                    <a:pt x="257112" y="63324"/>
                  </a:lnTo>
                </a:path>
              </a:pathLst>
            </a:custGeom>
            <a:ln w="380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34397" y="3539115"/>
              <a:ext cx="257175" cy="63500"/>
            </a:xfrm>
            <a:custGeom>
              <a:avLst/>
              <a:gdLst/>
              <a:ahLst/>
              <a:cxnLst/>
              <a:rect l="l" t="t" r="r" b="b"/>
              <a:pathLst>
                <a:path w="257175" h="63500">
                  <a:moveTo>
                    <a:pt x="0" y="0"/>
                  </a:moveTo>
                  <a:lnTo>
                    <a:pt x="64649" y="6216"/>
                  </a:lnTo>
                  <a:lnTo>
                    <a:pt x="129095" y="17677"/>
                  </a:lnTo>
                  <a:lnTo>
                    <a:pt x="193205" y="37878"/>
                  </a:lnTo>
                  <a:lnTo>
                    <a:pt x="225171" y="50273"/>
                  </a:lnTo>
                  <a:lnTo>
                    <a:pt x="257112" y="63324"/>
                  </a:lnTo>
                </a:path>
              </a:pathLst>
            </a:custGeom>
            <a:ln w="38099">
              <a:solidFill>
                <a:srgbClr val="2D1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863064" y="3687817"/>
              <a:ext cx="143510" cy="267970"/>
            </a:xfrm>
            <a:custGeom>
              <a:avLst/>
              <a:gdLst/>
              <a:ahLst/>
              <a:cxnLst/>
              <a:rect l="l" t="t" r="r" b="b"/>
              <a:pathLst>
                <a:path w="143510" h="267970">
                  <a:moveTo>
                    <a:pt x="0" y="0"/>
                  </a:moveTo>
                  <a:lnTo>
                    <a:pt x="13317" y="40022"/>
                  </a:lnTo>
                  <a:lnTo>
                    <a:pt x="27222" y="79205"/>
                  </a:lnTo>
                  <a:lnTo>
                    <a:pt x="42298" y="116710"/>
                  </a:lnTo>
                  <a:lnTo>
                    <a:pt x="59134" y="151698"/>
                  </a:lnTo>
                  <a:lnTo>
                    <a:pt x="98863" y="213005"/>
                  </a:lnTo>
                  <a:lnTo>
                    <a:pt x="120780" y="240722"/>
                  </a:lnTo>
                  <a:lnTo>
                    <a:pt x="143283" y="267599"/>
                  </a:lnTo>
                </a:path>
              </a:pathLst>
            </a:custGeom>
            <a:ln w="38099">
              <a:solidFill>
                <a:srgbClr val="2D1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4152" y="3561111"/>
              <a:ext cx="316358" cy="28951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800461" y="3857831"/>
              <a:ext cx="257175" cy="63500"/>
            </a:xfrm>
            <a:custGeom>
              <a:avLst/>
              <a:gdLst/>
              <a:ahLst/>
              <a:cxnLst/>
              <a:rect l="l" t="t" r="r" b="b"/>
              <a:pathLst>
                <a:path w="257175" h="63500">
                  <a:moveTo>
                    <a:pt x="0" y="0"/>
                  </a:moveTo>
                  <a:lnTo>
                    <a:pt x="64649" y="6216"/>
                  </a:lnTo>
                  <a:lnTo>
                    <a:pt x="129095" y="17677"/>
                  </a:lnTo>
                  <a:lnTo>
                    <a:pt x="193205" y="37878"/>
                  </a:lnTo>
                  <a:lnTo>
                    <a:pt x="225171" y="50273"/>
                  </a:lnTo>
                  <a:lnTo>
                    <a:pt x="257112" y="63324"/>
                  </a:lnTo>
                </a:path>
              </a:pathLst>
            </a:custGeom>
            <a:ln w="38099">
              <a:solidFill>
                <a:srgbClr val="2D1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4181" y="3524555"/>
              <a:ext cx="219864" cy="23065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959970" y="3580541"/>
              <a:ext cx="151765" cy="244475"/>
            </a:xfrm>
            <a:custGeom>
              <a:avLst/>
              <a:gdLst/>
              <a:ahLst/>
              <a:cxnLst/>
              <a:rect l="l" t="t" r="r" b="b"/>
              <a:pathLst>
                <a:path w="151764" h="244475">
                  <a:moveTo>
                    <a:pt x="0" y="244279"/>
                  </a:moveTo>
                  <a:lnTo>
                    <a:pt x="31886" y="176273"/>
                  </a:lnTo>
                  <a:lnTo>
                    <a:pt x="67002" y="112051"/>
                  </a:lnTo>
                  <a:lnTo>
                    <a:pt x="107502" y="54133"/>
                  </a:lnTo>
                  <a:lnTo>
                    <a:pt x="129165" y="26830"/>
                  </a:lnTo>
                  <a:lnTo>
                    <a:pt x="151233" y="0"/>
                  </a:lnTo>
                </a:path>
              </a:pathLst>
            </a:custGeom>
            <a:ln w="38099">
              <a:solidFill>
                <a:srgbClr val="2D1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79647" y="3627661"/>
              <a:ext cx="263525" cy="30480"/>
            </a:xfrm>
            <a:custGeom>
              <a:avLst/>
              <a:gdLst/>
              <a:ahLst/>
              <a:cxnLst/>
              <a:rect l="l" t="t" r="r" b="b"/>
              <a:pathLst>
                <a:path w="263525" h="30479">
                  <a:moveTo>
                    <a:pt x="263333" y="0"/>
                  </a:moveTo>
                  <a:lnTo>
                    <a:pt x="200417" y="16116"/>
                  </a:lnTo>
                  <a:lnTo>
                    <a:pt x="135910" y="27231"/>
                  </a:lnTo>
                  <a:lnTo>
                    <a:pt x="68750" y="30011"/>
                  </a:lnTo>
                  <a:lnTo>
                    <a:pt x="34474" y="29212"/>
                  </a:lnTo>
                  <a:lnTo>
                    <a:pt x="0" y="27789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54635" y="3955888"/>
              <a:ext cx="314325" cy="77470"/>
            </a:xfrm>
            <a:custGeom>
              <a:avLst/>
              <a:gdLst/>
              <a:ahLst/>
              <a:cxnLst/>
              <a:rect l="l" t="t" r="r" b="b"/>
              <a:pathLst>
                <a:path w="314325" h="77470">
                  <a:moveTo>
                    <a:pt x="313739" y="77469"/>
                  </a:moveTo>
                  <a:lnTo>
                    <a:pt x="272427" y="60350"/>
                  </a:lnTo>
                  <a:lnTo>
                    <a:pt x="231382" y="44180"/>
                  </a:lnTo>
                  <a:lnTo>
                    <a:pt x="190872" y="29908"/>
                  </a:lnTo>
                  <a:lnTo>
                    <a:pt x="151164" y="18484"/>
                  </a:lnTo>
                  <a:lnTo>
                    <a:pt x="112437" y="10540"/>
                  </a:lnTo>
                  <a:lnTo>
                    <a:pt x="74512" y="5444"/>
                  </a:lnTo>
                  <a:lnTo>
                    <a:pt x="37122" y="2247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61419" y="3484419"/>
              <a:ext cx="71755" cy="295275"/>
            </a:xfrm>
            <a:custGeom>
              <a:avLst/>
              <a:gdLst/>
              <a:ahLst/>
              <a:cxnLst/>
              <a:rect l="l" t="t" r="r" b="b"/>
              <a:pathLst>
                <a:path w="71755" h="295275">
                  <a:moveTo>
                    <a:pt x="71217" y="0"/>
                  </a:moveTo>
                  <a:lnTo>
                    <a:pt x="54513" y="38731"/>
                  </a:lnTo>
                  <a:lnTo>
                    <a:pt x="38805" y="77226"/>
                  </a:lnTo>
                  <a:lnTo>
                    <a:pt x="25088" y="115250"/>
                  </a:lnTo>
                  <a:lnTo>
                    <a:pt x="14360" y="152566"/>
                  </a:lnTo>
                  <a:lnTo>
                    <a:pt x="3195" y="224762"/>
                  </a:lnTo>
                  <a:lnTo>
                    <a:pt x="1099" y="260035"/>
                  </a:lnTo>
                  <a:lnTo>
                    <a:pt x="0" y="295072"/>
                  </a:lnTo>
                </a:path>
              </a:pathLst>
            </a:custGeom>
            <a:ln w="380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57145" y="3846179"/>
              <a:ext cx="257175" cy="63500"/>
            </a:xfrm>
            <a:custGeom>
              <a:avLst/>
              <a:gdLst/>
              <a:ahLst/>
              <a:cxnLst/>
              <a:rect l="l" t="t" r="r" b="b"/>
              <a:pathLst>
                <a:path w="257175" h="63500">
                  <a:moveTo>
                    <a:pt x="0" y="0"/>
                  </a:moveTo>
                  <a:lnTo>
                    <a:pt x="64649" y="6216"/>
                  </a:lnTo>
                  <a:lnTo>
                    <a:pt x="129095" y="17677"/>
                  </a:lnTo>
                  <a:lnTo>
                    <a:pt x="193205" y="37878"/>
                  </a:lnTo>
                  <a:lnTo>
                    <a:pt x="225171" y="50273"/>
                  </a:lnTo>
                  <a:lnTo>
                    <a:pt x="257112" y="63324"/>
                  </a:lnTo>
                </a:path>
              </a:pathLst>
            </a:custGeom>
            <a:ln w="38099">
              <a:solidFill>
                <a:srgbClr val="2D1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5502973" y="2988754"/>
            <a:ext cx="1191895" cy="1156335"/>
            <a:chOff x="4974335" y="3060192"/>
            <a:chExt cx="1191895" cy="1156335"/>
          </a:xfrm>
        </p:grpSpPr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74335" y="3060192"/>
              <a:ext cx="765048" cy="72847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01530" y="3086823"/>
              <a:ext cx="384126" cy="11735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069497" y="3156999"/>
              <a:ext cx="568960" cy="534670"/>
            </a:xfrm>
            <a:custGeom>
              <a:avLst/>
              <a:gdLst/>
              <a:ahLst/>
              <a:cxnLst/>
              <a:rect l="l" t="t" r="r" b="b"/>
              <a:pathLst>
                <a:path w="568960" h="534670">
                  <a:moveTo>
                    <a:pt x="55674" y="486022"/>
                  </a:moveTo>
                  <a:lnTo>
                    <a:pt x="40138" y="471710"/>
                  </a:lnTo>
                  <a:lnTo>
                    <a:pt x="25648" y="456399"/>
                  </a:lnTo>
                  <a:lnTo>
                    <a:pt x="12252" y="440145"/>
                  </a:lnTo>
                  <a:lnTo>
                    <a:pt x="0" y="423003"/>
                  </a:lnTo>
                </a:path>
                <a:path w="568960" h="534670">
                  <a:moveTo>
                    <a:pt x="568742" y="240759"/>
                  </a:moveTo>
                  <a:lnTo>
                    <a:pt x="567220" y="288570"/>
                  </a:lnTo>
                  <a:lnTo>
                    <a:pt x="558291" y="335150"/>
                  </a:lnTo>
                  <a:lnTo>
                    <a:pt x="542247" y="379687"/>
                  </a:lnTo>
                  <a:lnTo>
                    <a:pt x="519381" y="421367"/>
                  </a:lnTo>
                  <a:lnTo>
                    <a:pt x="489987" y="459378"/>
                  </a:lnTo>
                </a:path>
                <a:path w="568960" h="534670">
                  <a:moveTo>
                    <a:pt x="430614" y="0"/>
                  </a:moveTo>
                  <a:lnTo>
                    <a:pt x="470949" y="31522"/>
                  </a:lnTo>
                  <a:lnTo>
                    <a:pt x="505136" y="68797"/>
                  </a:lnTo>
                  <a:lnTo>
                    <a:pt x="532608" y="110956"/>
                  </a:lnTo>
                  <a:lnTo>
                    <a:pt x="552801" y="157131"/>
                  </a:lnTo>
                  <a:lnTo>
                    <a:pt x="565149" y="206454"/>
                  </a:lnTo>
                </a:path>
                <a:path w="568960" h="534670">
                  <a:moveTo>
                    <a:pt x="132721" y="534617"/>
                  </a:moveTo>
                  <a:lnTo>
                    <a:pt x="115191" y="526217"/>
                  </a:lnTo>
                  <a:lnTo>
                    <a:pt x="98247" y="516755"/>
                  </a:lnTo>
                  <a:lnTo>
                    <a:pt x="81938" y="506261"/>
                  </a:lnTo>
                  <a:lnTo>
                    <a:pt x="66312" y="494765"/>
                  </a:lnTo>
                </a:path>
              </a:pathLst>
            </a:custGeom>
            <a:ln w="38100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9821" y="3220094"/>
              <a:ext cx="92102" cy="34609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19927" y="3569208"/>
              <a:ext cx="646176" cy="57912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566906" y="3614525"/>
              <a:ext cx="497840" cy="438150"/>
            </a:xfrm>
            <a:custGeom>
              <a:avLst/>
              <a:gdLst/>
              <a:ahLst/>
              <a:cxnLst/>
              <a:rect l="l" t="t" r="r" b="b"/>
              <a:pathLst>
                <a:path w="497839" h="438150">
                  <a:moveTo>
                    <a:pt x="281331" y="2002"/>
                  </a:moveTo>
                  <a:lnTo>
                    <a:pt x="313255" y="8000"/>
                  </a:lnTo>
                  <a:lnTo>
                    <a:pt x="343953" y="17840"/>
                  </a:lnTo>
                  <a:lnTo>
                    <a:pt x="373041" y="31370"/>
                  </a:lnTo>
                  <a:lnTo>
                    <a:pt x="400134" y="48442"/>
                  </a:lnTo>
                </a:path>
                <a:path w="497839" h="438150">
                  <a:moveTo>
                    <a:pt x="124292" y="31649"/>
                  </a:moveTo>
                  <a:lnTo>
                    <a:pt x="153855" y="17854"/>
                  </a:lnTo>
                  <a:lnTo>
                    <a:pt x="184946" y="7910"/>
                  </a:lnTo>
                  <a:lnTo>
                    <a:pt x="217148" y="1924"/>
                  </a:lnTo>
                  <a:lnTo>
                    <a:pt x="250045" y="0"/>
                  </a:lnTo>
                </a:path>
                <a:path w="497839" h="438150">
                  <a:moveTo>
                    <a:pt x="44786" y="370595"/>
                  </a:moveTo>
                  <a:lnTo>
                    <a:pt x="33986" y="354620"/>
                  </a:lnTo>
                  <a:lnTo>
                    <a:pt x="24591" y="337902"/>
                  </a:lnTo>
                  <a:lnTo>
                    <a:pt x="16644" y="320524"/>
                  </a:lnTo>
                  <a:lnTo>
                    <a:pt x="10188" y="302569"/>
                  </a:lnTo>
                </a:path>
                <a:path w="497839" h="438150">
                  <a:moveTo>
                    <a:pt x="497600" y="224182"/>
                  </a:moveTo>
                  <a:lnTo>
                    <a:pt x="495012" y="271442"/>
                  </a:lnTo>
                  <a:lnTo>
                    <a:pt x="482669" y="316824"/>
                  </a:lnTo>
                  <a:lnTo>
                    <a:pt x="461086" y="358999"/>
                  </a:lnTo>
                  <a:lnTo>
                    <a:pt x="430779" y="396635"/>
                  </a:lnTo>
                </a:path>
                <a:path w="497839" h="438150">
                  <a:moveTo>
                    <a:pt x="422143" y="66388"/>
                  </a:moveTo>
                  <a:lnTo>
                    <a:pt x="448313" y="94534"/>
                  </a:lnTo>
                  <a:lnTo>
                    <a:pt x="469321" y="126047"/>
                  </a:lnTo>
                  <a:lnTo>
                    <a:pt x="484820" y="160300"/>
                  </a:lnTo>
                  <a:lnTo>
                    <a:pt x="494462" y="196666"/>
                  </a:lnTo>
                </a:path>
                <a:path w="497839" h="438150">
                  <a:moveTo>
                    <a:pt x="120423" y="437530"/>
                  </a:moveTo>
                  <a:lnTo>
                    <a:pt x="104788" y="427837"/>
                  </a:lnTo>
                  <a:lnTo>
                    <a:pt x="89985" y="417077"/>
                  </a:lnTo>
                  <a:lnTo>
                    <a:pt x="76075" y="405297"/>
                  </a:lnTo>
                  <a:lnTo>
                    <a:pt x="63120" y="392546"/>
                  </a:lnTo>
                </a:path>
                <a:path w="497839" h="438150">
                  <a:moveTo>
                    <a:pt x="4228" y="279190"/>
                  </a:moveTo>
                  <a:lnTo>
                    <a:pt x="793" y="255080"/>
                  </a:lnTo>
                  <a:lnTo>
                    <a:pt x="0" y="230827"/>
                  </a:lnTo>
                  <a:lnTo>
                    <a:pt x="1845" y="206626"/>
                  </a:lnTo>
                  <a:lnTo>
                    <a:pt x="6325" y="182671"/>
                  </a:lnTo>
                </a:path>
                <a:path w="497839" h="438150">
                  <a:moveTo>
                    <a:pt x="15083" y="154752"/>
                  </a:moveTo>
                  <a:lnTo>
                    <a:pt x="29055" y="125090"/>
                  </a:lnTo>
                  <a:lnTo>
                    <a:pt x="47109" y="97651"/>
                  </a:lnTo>
                  <a:lnTo>
                    <a:pt x="68960" y="72809"/>
                  </a:lnTo>
                  <a:lnTo>
                    <a:pt x="94323" y="50936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135266" y="3933357"/>
              <a:ext cx="252095" cy="257810"/>
            </a:xfrm>
            <a:custGeom>
              <a:avLst/>
              <a:gdLst/>
              <a:ahLst/>
              <a:cxnLst/>
              <a:rect l="l" t="t" r="r" b="b"/>
              <a:pathLst>
                <a:path w="252095" h="257810">
                  <a:moveTo>
                    <a:pt x="243637" y="85364"/>
                  </a:moveTo>
                  <a:lnTo>
                    <a:pt x="251754" y="136003"/>
                  </a:lnTo>
                  <a:lnTo>
                    <a:pt x="240703" y="183857"/>
                  </a:lnTo>
                  <a:lnTo>
                    <a:pt x="212836" y="223629"/>
                  </a:lnTo>
                  <a:lnTo>
                    <a:pt x="170505" y="250023"/>
                  </a:lnTo>
                  <a:lnTo>
                    <a:pt x="121161" y="257344"/>
                  </a:lnTo>
                  <a:lnTo>
                    <a:pt x="74165" y="245103"/>
                  </a:lnTo>
                  <a:lnTo>
                    <a:pt x="34742" y="215812"/>
                  </a:lnTo>
                  <a:lnTo>
                    <a:pt x="8117" y="171980"/>
                  </a:lnTo>
                  <a:lnTo>
                    <a:pt x="0" y="121341"/>
                  </a:lnTo>
                  <a:lnTo>
                    <a:pt x="11051" y="73487"/>
                  </a:lnTo>
                  <a:lnTo>
                    <a:pt x="38918" y="33714"/>
                  </a:lnTo>
                  <a:lnTo>
                    <a:pt x="81248" y="7320"/>
                  </a:lnTo>
                  <a:lnTo>
                    <a:pt x="130593" y="0"/>
                  </a:lnTo>
                  <a:lnTo>
                    <a:pt x="177588" y="12240"/>
                  </a:lnTo>
                  <a:lnTo>
                    <a:pt x="217011" y="41532"/>
                  </a:lnTo>
                  <a:lnTo>
                    <a:pt x="243637" y="85364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2236014" y="2732214"/>
            <a:ext cx="706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reads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588385" y="2597085"/>
            <a:ext cx="14547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Unique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MAGs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284030" y="2638234"/>
            <a:ext cx="3124200" cy="1898903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3916248" y="4509197"/>
            <a:ext cx="904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BBmap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54" y="3355109"/>
            <a:ext cx="1703930" cy="13500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136" y="3450121"/>
            <a:ext cx="1730741" cy="117106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6" y="3391623"/>
            <a:ext cx="1652241" cy="130730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l="33715" b="32735"/>
          <a:stretch/>
        </p:blipFill>
        <p:spPr>
          <a:xfrm>
            <a:off x="6908709" y="3480437"/>
            <a:ext cx="1412452" cy="101822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74258" y="4705175"/>
            <a:ext cx="9062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dirty="0">
                <a:solidFill>
                  <a:srgbClr val="595959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Raw Reads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36020" y="4698669"/>
            <a:ext cx="9062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dirty="0">
                <a:solidFill>
                  <a:srgbClr val="595959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Primary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72358" y="4705175"/>
            <a:ext cx="11643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dirty="0">
                <a:solidFill>
                  <a:srgbClr val="595959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Binned Assembly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32419" y="4696843"/>
            <a:ext cx="171182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dirty="0">
                <a:solidFill>
                  <a:srgbClr val="595959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Metagenome-Assembled Genome (MAG)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6480213" y="3998671"/>
            <a:ext cx="284943" cy="237876"/>
          </a:xfrm>
          <a:prstGeom prst="rightArrow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120100" y="3446833"/>
            <a:ext cx="783772" cy="401990"/>
          </a:xfrm>
          <a:prstGeom prst="roundRect">
            <a:avLst/>
          </a:prstGeom>
          <a:noFill/>
          <a:ln w="190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554538" y="3907133"/>
            <a:ext cx="783772" cy="401990"/>
          </a:xfrm>
          <a:prstGeom prst="roundRect">
            <a:avLst/>
          </a:prstGeom>
          <a:noFill/>
          <a:ln w="190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696435" y="3990694"/>
            <a:ext cx="783772" cy="401990"/>
          </a:xfrm>
          <a:prstGeom prst="roundRect">
            <a:avLst/>
          </a:prstGeom>
          <a:noFill/>
          <a:ln w="190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442334" y="4404064"/>
            <a:ext cx="380099" cy="232936"/>
          </a:xfrm>
          <a:prstGeom prst="roundRect">
            <a:avLst/>
          </a:prstGeom>
          <a:noFill/>
          <a:ln w="190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910090" y="3613152"/>
            <a:ext cx="585648" cy="502181"/>
          </a:xfrm>
          <a:prstGeom prst="roundRect">
            <a:avLst/>
          </a:prstGeom>
          <a:noFill/>
          <a:ln w="190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620635" y="4084893"/>
            <a:ext cx="477929" cy="425898"/>
          </a:xfrm>
          <a:prstGeom prst="roundRect">
            <a:avLst/>
          </a:prstGeom>
          <a:noFill/>
          <a:ln w="190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4261043" y="4017636"/>
            <a:ext cx="284943" cy="237876"/>
          </a:xfrm>
          <a:prstGeom prst="rightArrow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2179568" y="3977835"/>
            <a:ext cx="284943" cy="237876"/>
          </a:xfrm>
          <a:prstGeom prst="rightArrow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44" name="Diagram 43"/>
          <p:cNvGraphicFramePr/>
          <p:nvPr/>
        </p:nvGraphicFramePr>
        <p:xfrm>
          <a:off x="369842" y="2152310"/>
          <a:ext cx="8404316" cy="1495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13127017-A1AB-E54B-0C5A-F83026A2FAE3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/>
              <a:t>Structuring Metagenomic Studies:</a:t>
            </a:r>
            <a:r>
              <a:rPr lang="en-GB" altLang="x-none" sz="2200" dirty="0">
                <a:ea typeface="ＭＳ Ｐゴシック" charset="-128"/>
                <a:cs typeface="HelveticaNeueLT Pro 45 Lt" charset="0"/>
              </a:rPr>
              <a:t> Types Of Metagenomic Assembly</a:t>
            </a:r>
            <a:endParaRPr lang="en-US" sz="2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EA2122E-0399-6C7C-3AE8-DCDE98DF9E32}"/>
              </a:ext>
            </a:extLst>
          </p:cNvPr>
          <p:cNvSpPr/>
          <p:nvPr/>
        </p:nvSpPr>
        <p:spPr>
          <a:xfrm>
            <a:off x="2359722" y="2000932"/>
            <a:ext cx="2234402" cy="3281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</p:spTree>
    <p:extLst>
      <p:ext uri="{BB962C8B-B14F-4D97-AF65-F5344CB8AC3E}">
        <p14:creationId xmlns:p14="http://schemas.microsoft.com/office/powerpoint/2010/main" val="3670611995"/>
      </p:ext>
    </p:extLst>
  </p:cSld>
  <p:clrMapOvr>
    <a:masterClrMapping/>
  </p:clrMapOvr>
  <p:transition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18" y="737978"/>
            <a:ext cx="8843963" cy="700192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646045" marR="5080" indent="-2231390">
              <a:lnSpc>
                <a:spcPts val="4800"/>
              </a:lnSpc>
              <a:spcBef>
                <a:spcPts val="660"/>
              </a:spcBef>
            </a:pPr>
            <a:r>
              <a:rPr dirty="0"/>
              <a:t>What</a:t>
            </a:r>
            <a:r>
              <a:rPr spc="-15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abundance</a:t>
            </a:r>
            <a:r>
              <a:rPr spc="-1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0" dirty="0"/>
              <a:t>a </a:t>
            </a:r>
            <a:r>
              <a:rPr spc="-10" dirty="0"/>
              <a:t>genome?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4788" y="2162896"/>
            <a:ext cx="8121015" cy="4149090"/>
            <a:chOff x="394788" y="2162896"/>
            <a:chExt cx="8121015" cy="4149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788" y="2162896"/>
              <a:ext cx="8120561" cy="401406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08920" y="5788678"/>
              <a:ext cx="4128770" cy="523240"/>
            </a:xfrm>
            <a:custGeom>
              <a:avLst/>
              <a:gdLst/>
              <a:ahLst/>
              <a:cxnLst/>
              <a:rect l="l" t="t" r="r" b="b"/>
              <a:pathLst>
                <a:path w="4128770" h="523239">
                  <a:moveTo>
                    <a:pt x="4128297" y="0"/>
                  </a:moveTo>
                  <a:lnTo>
                    <a:pt x="0" y="0"/>
                  </a:lnTo>
                  <a:lnTo>
                    <a:pt x="0" y="523220"/>
                  </a:lnTo>
                  <a:lnTo>
                    <a:pt x="4128297" y="523220"/>
                  </a:lnTo>
                  <a:lnTo>
                    <a:pt x="4128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42831" y="5797803"/>
            <a:ext cx="12617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Genome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9120" y="2279837"/>
            <a:ext cx="4038600" cy="21704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3320"/>
              </a:lnSpc>
            </a:pPr>
            <a:r>
              <a:rPr sz="2800" dirty="0">
                <a:latin typeface="Georgia"/>
                <a:cs typeface="Georgia"/>
              </a:rPr>
              <a:t>Median</a:t>
            </a:r>
            <a:r>
              <a:rPr sz="2800" spc="-15" dirty="0">
                <a:latin typeface="Georgia"/>
                <a:cs typeface="Georgia"/>
              </a:rPr>
              <a:t> </a:t>
            </a:r>
            <a:r>
              <a:rPr sz="2800" spc="-10" dirty="0">
                <a:latin typeface="Georgia"/>
                <a:cs typeface="Georgia"/>
              </a:rPr>
              <a:t>coverage</a:t>
            </a:r>
            <a:endParaRPr sz="2800">
              <a:latin typeface="Georgia"/>
              <a:cs typeface="Georgia"/>
            </a:endParaRPr>
          </a:p>
          <a:p>
            <a:pPr marL="90805" marR="577215">
              <a:lnSpc>
                <a:spcPts val="2590"/>
              </a:lnSpc>
              <a:spcBef>
                <a:spcPts val="1060"/>
              </a:spcBef>
            </a:pPr>
            <a:r>
              <a:rPr sz="2400" dirty="0">
                <a:latin typeface="Georgia"/>
                <a:cs typeface="Georgia"/>
              </a:rPr>
              <a:t>-&gt;</a:t>
            </a:r>
            <a:r>
              <a:rPr sz="2400" spc="-40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Relative</a:t>
            </a:r>
            <a:r>
              <a:rPr sz="2400" spc="-20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abundance</a:t>
            </a:r>
            <a:r>
              <a:rPr sz="2400" spc="-20" dirty="0">
                <a:latin typeface="Georgia"/>
                <a:cs typeface="Georgia"/>
              </a:rPr>
              <a:t> </a:t>
            </a:r>
            <a:r>
              <a:rPr sz="2400" spc="-25" dirty="0">
                <a:latin typeface="Georgia"/>
                <a:cs typeface="Georgia"/>
              </a:rPr>
              <a:t>of </a:t>
            </a:r>
            <a:r>
              <a:rPr sz="2400" spc="-10" dirty="0">
                <a:latin typeface="Georgia"/>
                <a:cs typeface="Georgia"/>
              </a:rPr>
              <a:t>organisms</a:t>
            </a:r>
            <a:endParaRPr sz="2400">
              <a:latin typeface="Georgia"/>
              <a:cs typeface="Georg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6943" y="5180478"/>
            <a:ext cx="8041005" cy="477520"/>
            <a:chOff x="386943" y="5180478"/>
            <a:chExt cx="8041005" cy="477520"/>
          </a:xfrm>
        </p:grpSpPr>
        <p:sp>
          <p:nvSpPr>
            <p:cNvPr id="9" name="object 9"/>
            <p:cNvSpPr/>
            <p:nvPr/>
          </p:nvSpPr>
          <p:spPr>
            <a:xfrm>
              <a:off x="413838" y="5199528"/>
              <a:ext cx="8014334" cy="0"/>
            </a:xfrm>
            <a:custGeom>
              <a:avLst/>
              <a:gdLst/>
              <a:ahLst/>
              <a:cxnLst/>
              <a:rect l="l" t="t" r="r" b="b"/>
              <a:pathLst>
                <a:path w="8014334">
                  <a:moveTo>
                    <a:pt x="0" y="0"/>
                  </a:moveTo>
                  <a:lnTo>
                    <a:pt x="8013882" y="1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6943" y="5638800"/>
              <a:ext cx="8041005" cy="0"/>
            </a:xfrm>
            <a:custGeom>
              <a:avLst/>
              <a:gdLst/>
              <a:ahLst/>
              <a:cxnLst/>
              <a:rect l="l" t="t" r="r" b="b"/>
              <a:pathLst>
                <a:path w="8041005">
                  <a:moveTo>
                    <a:pt x="0" y="0"/>
                  </a:moveTo>
                  <a:lnTo>
                    <a:pt x="8040776" y="1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4A0D4-6636-B247-BEB0-96CF18055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550194"/>
            <a:ext cx="3836670" cy="994172"/>
          </a:xfrm>
        </p:spPr>
        <p:txBody>
          <a:bodyPr/>
          <a:lstStyle/>
          <a:p>
            <a:r>
              <a:rPr lang="en-CH" dirty="0"/>
              <a:t>Tutorial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C611B-E605-AB7F-4E90-C4860BCBBDA5}"/>
              </a:ext>
            </a:extLst>
          </p:cNvPr>
          <p:cNvSpPr txBox="1"/>
          <p:nvPr/>
        </p:nvSpPr>
        <p:spPr>
          <a:xfrm>
            <a:off x="224564" y="1675969"/>
            <a:ext cx="3168810" cy="36009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H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Bash commands cheat sheet</a:t>
            </a:r>
          </a:p>
          <a:p>
            <a:endParaRPr lang="en-CH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</a:t>
            </a:r>
            <a:r>
              <a:rPr lang="en-CH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wd </a:t>
            </a:r>
          </a:p>
          <a:p>
            <a:r>
              <a:rPr lang="en-CH" sz="900" dirty="0"/>
              <a:t>– show the path to the current directory, check where you are</a:t>
            </a:r>
          </a:p>
          <a:p>
            <a:r>
              <a:rPr lang="en-GB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cd &lt;</a:t>
            </a:r>
            <a:r>
              <a:rPr lang="en-GB" sz="9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dir</a:t>
            </a:r>
            <a:r>
              <a:rPr lang="en-GB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&gt; </a:t>
            </a:r>
          </a:p>
          <a:p>
            <a:r>
              <a:rPr lang="en-GB" sz="900" dirty="0"/>
              <a:t> </a:t>
            </a:r>
            <a:r>
              <a:rPr lang="en-CH" sz="900" dirty="0"/>
              <a:t>– </a:t>
            </a:r>
            <a:r>
              <a:rPr lang="en-GB" sz="900" dirty="0"/>
              <a:t>go into this directory</a:t>
            </a:r>
          </a:p>
          <a:p>
            <a:r>
              <a:rPr lang="en-GB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cd .. </a:t>
            </a:r>
          </a:p>
          <a:p>
            <a:r>
              <a:rPr lang="en-GB" sz="900" dirty="0"/>
              <a:t>– exit this directory/go to the previous directory</a:t>
            </a:r>
          </a:p>
          <a:p>
            <a:r>
              <a:rPr lang="en-GB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ls</a:t>
            </a:r>
            <a:r>
              <a:rPr lang="en-GB" sz="900" dirty="0"/>
              <a:t> </a:t>
            </a:r>
          </a:p>
          <a:p>
            <a:r>
              <a:rPr lang="en-GB" sz="900" dirty="0"/>
              <a:t>– check the contents of the directory</a:t>
            </a:r>
          </a:p>
          <a:p>
            <a:r>
              <a:rPr lang="en-GB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ls -alt </a:t>
            </a:r>
          </a:p>
          <a:p>
            <a:r>
              <a:rPr lang="en-GB" sz="900" dirty="0"/>
              <a:t>– check the contents of the directory but also file sizes/date of creation/last author</a:t>
            </a:r>
          </a:p>
          <a:p>
            <a:r>
              <a:rPr lang="en-GB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cat &lt;file&gt; </a:t>
            </a:r>
          </a:p>
          <a:p>
            <a:r>
              <a:rPr lang="en-GB" sz="900" dirty="0"/>
              <a:t>– show the contents of the file</a:t>
            </a:r>
          </a:p>
          <a:p>
            <a:r>
              <a:rPr lang="en-GB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head &lt;file&gt; </a:t>
            </a:r>
          </a:p>
          <a:p>
            <a:r>
              <a:rPr lang="en-GB" sz="900" dirty="0"/>
              <a:t>– show only the 10 first lines of a file</a:t>
            </a:r>
          </a:p>
          <a:p>
            <a:r>
              <a:rPr lang="en-GB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tail &lt;file&gt; </a:t>
            </a:r>
          </a:p>
          <a:p>
            <a:r>
              <a:rPr lang="en-GB" sz="900" dirty="0"/>
              <a:t>– show only the 10 last lines of a file</a:t>
            </a:r>
          </a:p>
          <a:p>
            <a:r>
              <a:rPr lang="en-GB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grep &lt;pattern&gt; &lt;file&gt; </a:t>
            </a:r>
          </a:p>
          <a:p>
            <a:r>
              <a:rPr lang="en-GB" sz="900" dirty="0"/>
              <a:t>– find a pattern/phrase/word in a file</a:t>
            </a:r>
          </a:p>
          <a:p>
            <a:r>
              <a:rPr lang="en-GB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cp &lt;file1&gt; &lt;file2&gt; </a:t>
            </a:r>
          </a:p>
          <a:p>
            <a:r>
              <a:rPr lang="en-GB" sz="900" dirty="0"/>
              <a:t>– copy one file into another file</a:t>
            </a:r>
          </a:p>
          <a:p>
            <a:r>
              <a:rPr lang="en-GB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mv &lt;file1 &lt;file2&gt; </a:t>
            </a:r>
          </a:p>
          <a:p>
            <a:r>
              <a:rPr lang="en-CH" sz="900" dirty="0"/>
              <a:t>– rename a file</a:t>
            </a:r>
            <a:endParaRPr lang="en-GB" sz="9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B8C601-D86F-B3C4-2BA3-D2E20BE1B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904" y="2395329"/>
            <a:ext cx="4907446" cy="3781633"/>
          </a:xfrm>
        </p:spPr>
        <p:txBody>
          <a:bodyPr/>
          <a:lstStyle/>
          <a:p>
            <a:r>
              <a:rPr lang="en-CH" dirty="0"/>
              <a:t>Time to get some work done! Lets go back to </a:t>
            </a:r>
            <a:r>
              <a:rPr lang="en-GB" dirty="0"/>
              <a:t>https://</a:t>
            </a:r>
            <a:r>
              <a:rPr lang="en-GB" dirty="0" err="1"/>
              <a:t>gitlab.bfabric.org</a:t>
            </a:r>
            <a:r>
              <a:rPr lang="en-GB" dirty="0"/>
              <a:t>/genomics-courses/bio638_2024_june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780526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75B8E-C59A-F762-759F-F5616A6A3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9198"/>
            <a:ext cx="7886700" cy="1325563"/>
          </a:xfrm>
        </p:spPr>
        <p:txBody>
          <a:bodyPr/>
          <a:lstStyle/>
          <a:p>
            <a:r>
              <a:rPr lang="en-CH" dirty="0"/>
              <a:t>Relative abundance</a:t>
            </a:r>
          </a:p>
        </p:txBody>
      </p:sp>
      <p:pic>
        <p:nvPicPr>
          <p:cNvPr id="5" name="Content Placeholder 4" descr="A screenshot of a math test&#10;&#10;Description automatically generated">
            <a:extLst>
              <a:ext uri="{FF2B5EF4-FFF2-40B4-BE49-F238E27FC236}">
                <a16:creationId xmlns:a16="http://schemas.microsoft.com/office/drawing/2014/main" id="{C4303DF3-7009-843B-E792-D11AF8D2C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03368"/>
            <a:ext cx="7886700" cy="3595851"/>
          </a:xfrm>
        </p:spPr>
      </p:pic>
    </p:spTree>
    <p:extLst>
      <p:ext uri="{BB962C8B-B14F-4D97-AF65-F5344CB8AC3E}">
        <p14:creationId xmlns:p14="http://schemas.microsoft.com/office/powerpoint/2010/main" val="8064476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FA06-C9E7-32D3-AB76-9317E57D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CLR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318476-B724-07A8-1603-8A28F3B21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217" y="1825625"/>
            <a:ext cx="7277565" cy="4351338"/>
          </a:xfrm>
        </p:spPr>
      </p:pic>
    </p:spTree>
    <p:extLst>
      <p:ext uri="{BB962C8B-B14F-4D97-AF65-F5344CB8AC3E}">
        <p14:creationId xmlns:p14="http://schemas.microsoft.com/office/powerpoint/2010/main" val="34894859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05DA-84AE-77BE-56D0-E7825799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CLR vs relative abundance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8CAE-F540-B7C2-767C-51C44C6DD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Key Differences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b="1" dirty="0"/>
              <a:t>Relative Abundance</a:t>
            </a:r>
            <a:r>
              <a:rPr lang="en-GB" dirty="0"/>
              <a:t>: Proportions that indicate the share of each component within a sample.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b="1" dirty="0"/>
              <a:t>CLR Transformation</a:t>
            </a:r>
            <a:r>
              <a:rPr lang="en-GB" dirty="0"/>
              <a:t>: Log-transformed values that make the data more suitable for multivariate analysis, dealing with the compositional nature of the data.</a:t>
            </a:r>
          </a:p>
        </p:txBody>
      </p:sp>
    </p:spTree>
    <p:extLst>
      <p:ext uri="{BB962C8B-B14F-4D97-AF65-F5344CB8AC3E}">
        <p14:creationId xmlns:p14="http://schemas.microsoft.com/office/powerpoint/2010/main" val="112839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8743" y="6515985"/>
            <a:ext cx="1249040" cy="170468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6697">
              <a:spcBef>
                <a:spcPts val="63"/>
              </a:spcBef>
            </a:pPr>
            <a:r>
              <a:rPr sz="1055" spc="-42" dirty="0">
                <a:latin typeface="Trebuchet MS"/>
                <a:cs typeface="Trebuchet MS"/>
              </a:rPr>
              <a:t>Dr. </a:t>
            </a:r>
            <a:r>
              <a:rPr sz="1055" spc="-14" dirty="0">
                <a:latin typeface="Trebuchet MS"/>
                <a:cs typeface="Trebuchet MS"/>
              </a:rPr>
              <a:t>Torsten</a:t>
            </a:r>
            <a:r>
              <a:rPr sz="1055" spc="-5" dirty="0">
                <a:latin typeface="Trebuchet MS"/>
                <a:cs typeface="Trebuchet MS"/>
              </a:rPr>
              <a:t> </a:t>
            </a:r>
            <a:r>
              <a:rPr sz="1055" spc="5" dirty="0">
                <a:latin typeface="Trebuchet MS"/>
                <a:cs typeface="Trebuchet MS"/>
              </a:rPr>
              <a:t>Seemann</a:t>
            </a:r>
            <a:endParaRPr sz="1055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7464" y="2669458"/>
            <a:ext cx="4542710" cy="2999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" name="object 5"/>
          <p:cNvSpPr/>
          <p:nvPr/>
        </p:nvSpPr>
        <p:spPr>
          <a:xfrm>
            <a:off x="4496653" y="1786441"/>
            <a:ext cx="3395798" cy="1067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3A226C-6424-0F4E-80C7-F1DF883D4EE7}"/>
              </a:ext>
            </a:extLst>
          </p:cNvPr>
          <p:cNvCxnSpPr/>
          <p:nvPr/>
        </p:nvCxnSpPr>
        <p:spPr>
          <a:xfrm flipV="1">
            <a:off x="4920174" y="3900183"/>
            <a:ext cx="1128532" cy="80733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E55EBA-1547-4542-ADCD-11BB33D1A9E6}"/>
              </a:ext>
            </a:extLst>
          </p:cNvPr>
          <p:cNvCxnSpPr>
            <a:cxnSpLocks/>
          </p:cNvCxnSpPr>
          <p:nvPr/>
        </p:nvCxnSpPr>
        <p:spPr>
          <a:xfrm>
            <a:off x="4920174" y="4707518"/>
            <a:ext cx="1128532" cy="59626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6FE8BC7-E25E-6544-974C-ACDC61687A71}"/>
              </a:ext>
            </a:extLst>
          </p:cNvPr>
          <p:cNvSpPr txBox="1"/>
          <p:nvPr/>
        </p:nvSpPr>
        <p:spPr>
          <a:xfrm>
            <a:off x="6048706" y="3690409"/>
            <a:ext cx="29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Overlap-Layout-Consensus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A2E395-0D3A-0B48-B638-776789FDADD8}"/>
              </a:ext>
            </a:extLst>
          </p:cNvPr>
          <p:cNvSpPr txBox="1"/>
          <p:nvPr/>
        </p:nvSpPr>
        <p:spPr>
          <a:xfrm>
            <a:off x="6048706" y="5205051"/>
            <a:ext cx="1801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</a:t>
            </a:r>
            <a:r>
              <a:rPr lang="en-CH" sz="2000" dirty="0"/>
              <a:t>e Brujin graph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B46804-5634-8742-BAE8-42DA771F0AE7}"/>
              </a:ext>
            </a:extLst>
          </p:cNvPr>
          <p:cNvSpPr txBox="1"/>
          <p:nvPr/>
        </p:nvSpPr>
        <p:spPr>
          <a:xfrm>
            <a:off x="5119422" y="4497744"/>
            <a:ext cx="16262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350" dirty="0" err="1"/>
              <a:t>assembly</a:t>
            </a:r>
            <a:r>
              <a:rPr lang="fr-CH" sz="1350" dirty="0"/>
              <a:t> </a:t>
            </a:r>
            <a:r>
              <a:rPr lang="fr-CH" sz="1350" dirty="0" err="1"/>
              <a:t>algorithms</a:t>
            </a:r>
            <a:endParaRPr lang="en-CH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85BB22-DAC9-9D66-6C22-3F3199D7CFB3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x-none" sz="2200" dirty="0">
                <a:ea typeface="ＭＳ Ｐゴシック" charset="-128"/>
                <a:cs typeface="HelveticaNeueLT Pro 45 Lt" charset="0"/>
              </a:rPr>
              <a:t>Assembly – The Problem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94441" y="2689556"/>
            <a:ext cx="5053345" cy="2684548"/>
          </a:xfrm>
          <a:prstGeom prst="rect">
            <a:avLst/>
          </a:prstGeom>
        </p:spPr>
        <p:txBody>
          <a:bodyPr vert="horz" wrap="square" lIns="0" tIns="6698" rIns="0" bIns="0" rtlCol="0">
            <a:spAutoFit/>
          </a:bodyPr>
          <a:lstStyle/>
          <a:p>
            <a:pPr marL="167426" indent="-160729">
              <a:spcBef>
                <a:spcPts val="53"/>
              </a:spcBef>
              <a:buClr>
                <a:srgbClr val="0F83FF"/>
              </a:buClr>
              <a:buFont typeface="Arial"/>
              <a:buChar char="•"/>
              <a:tabLst>
                <a:tab pos="167426" algn="l"/>
              </a:tabLst>
            </a:pPr>
            <a:r>
              <a:rPr sz="1793" spc="-3" dirty="0">
                <a:latin typeface="Trebuchet MS"/>
                <a:cs typeface="Trebuchet MS"/>
              </a:rPr>
              <a:t>Overlap</a:t>
            </a:r>
            <a:endParaRPr sz="1793" dirty="0">
              <a:latin typeface="Trebuchet MS"/>
              <a:cs typeface="Trebuchet MS"/>
            </a:endParaRPr>
          </a:p>
          <a:p>
            <a:pPr marL="475489" lvl="1" indent="-227699">
              <a:spcBef>
                <a:spcPts val="11"/>
              </a:spcBef>
              <a:buClr>
                <a:srgbClr val="0F83FF"/>
              </a:buClr>
              <a:buFont typeface="Arial"/>
              <a:buChar char="–"/>
              <a:tabLst>
                <a:tab pos="475154" algn="l"/>
                <a:tab pos="475489" algn="l"/>
              </a:tabLst>
            </a:pPr>
            <a:r>
              <a:rPr sz="1371" dirty="0">
                <a:latin typeface="Trebuchet MS"/>
                <a:cs typeface="Trebuchet MS"/>
              </a:rPr>
              <a:t>Find all </a:t>
            </a:r>
            <a:r>
              <a:rPr sz="1371" spc="-3" dirty="0">
                <a:latin typeface="Trebuchet MS"/>
                <a:cs typeface="Trebuchet MS"/>
              </a:rPr>
              <a:t>overlaps between</a:t>
            </a:r>
            <a:r>
              <a:rPr sz="1371" spc="-8" dirty="0">
                <a:latin typeface="Trebuchet MS"/>
                <a:cs typeface="Trebuchet MS"/>
              </a:rPr>
              <a:t> </a:t>
            </a:r>
            <a:r>
              <a:rPr sz="1371" spc="-3" dirty="0">
                <a:latin typeface="Trebuchet MS"/>
                <a:cs typeface="Trebuchet MS"/>
              </a:rPr>
              <a:t>reads</a:t>
            </a:r>
            <a:endParaRPr sz="1371" dirty="0">
              <a:latin typeface="Trebuchet MS"/>
              <a:cs typeface="Trebuchet MS"/>
            </a:endParaRPr>
          </a:p>
          <a:p>
            <a:pPr marL="475489" lvl="1" indent="-227699">
              <a:spcBef>
                <a:spcPts val="42"/>
              </a:spcBef>
              <a:buClr>
                <a:srgbClr val="0F83FF"/>
              </a:buClr>
              <a:buFont typeface="Arial"/>
              <a:buChar char="–"/>
              <a:tabLst>
                <a:tab pos="475154" algn="l"/>
                <a:tab pos="475489" algn="l"/>
              </a:tabLst>
            </a:pPr>
            <a:r>
              <a:rPr sz="1371" spc="-3" dirty="0">
                <a:latin typeface="Trebuchet MS"/>
                <a:cs typeface="Trebuchet MS"/>
              </a:rPr>
              <a:t>Build overlap graph: nodes=reads,</a:t>
            </a:r>
            <a:r>
              <a:rPr sz="1371" spc="32" dirty="0">
                <a:latin typeface="Trebuchet MS"/>
                <a:cs typeface="Trebuchet MS"/>
              </a:rPr>
              <a:t> </a:t>
            </a:r>
            <a:r>
              <a:rPr sz="1371" spc="-3" dirty="0">
                <a:latin typeface="Trebuchet MS"/>
                <a:cs typeface="Trebuchet MS"/>
              </a:rPr>
              <a:t>edges=overlaps</a:t>
            </a:r>
            <a:endParaRPr sz="1371" dirty="0">
              <a:latin typeface="Trebuchet MS"/>
              <a:cs typeface="Trebuchet MS"/>
            </a:endParaRPr>
          </a:p>
          <a:p>
            <a:pPr lvl="1">
              <a:spcBef>
                <a:spcPts val="29"/>
              </a:spcBef>
              <a:buClr>
                <a:srgbClr val="0F83FF"/>
              </a:buClr>
              <a:buFont typeface="Arial"/>
              <a:buChar char="–"/>
            </a:pPr>
            <a:endParaRPr sz="1872" dirty="0">
              <a:latin typeface="Trebuchet MS"/>
              <a:cs typeface="Trebuchet MS"/>
            </a:endParaRPr>
          </a:p>
          <a:p>
            <a:pPr marL="167426" indent="-160729">
              <a:buClr>
                <a:srgbClr val="0F83FF"/>
              </a:buClr>
              <a:buFont typeface="Arial"/>
              <a:buChar char="•"/>
              <a:tabLst>
                <a:tab pos="167426" algn="l"/>
              </a:tabLst>
            </a:pPr>
            <a:r>
              <a:rPr sz="1793" spc="-3" dirty="0">
                <a:latin typeface="Trebuchet MS"/>
                <a:cs typeface="Trebuchet MS"/>
              </a:rPr>
              <a:t>Layout</a:t>
            </a:r>
            <a:endParaRPr sz="1793" dirty="0">
              <a:latin typeface="Trebuchet MS"/>
              <a:cs typeface="Trebuchet MS"/>
            </a:endParaRPr>
          </a:p>
          <a:p>
            <a:pPr marL="475489" lvl="1" indent="-227699">
              <a:spcBef>
                <a:spcPts val="11"/>
              </a:spcBef>
              <a:buClr>
                <a:srgbClr val="0F83FF"/>
              </a:buClr>
              <a:buFont typeface="Arial"/>
              <a:buChar char="–"/>
              <a:tabLst>
                <a:tab pos="475154" algn="l"/>
                <a:tab pos="475489" algn="l"/>
              </a:tabLst>
            </a:pPr>
            <a:r>
              <a:rPr sz="1371" spc="-3" dirty="0">
                <a:latin typeface="Trebuchet MS"/>
                <a:cs typeface="Trebuchet MS"/>
              </a:rPr>
              <a:t>Simplify graph: errors/SNPs,</a:t>
            </a:r>
            <a:r>
              <a:rPr sz="1371" spc="5" dirty="0">
                <a:latin typeface="Trebuchet MS"/>
                <a:cs typeface="Trebuchet MS"/>
              </a:rPr>
              <a:t> </a:t>
            </a:r>
            <a:r>
              <a:rPr sz="1371" spc="-3" dirty="0">
                <a:latin typeface="Trebuchet MS"/>
                <a:cs typeface="Trebuchet MS"/>
              </a:rPr>
              <a:t>repeats</a:t>
            </a:r>
            <a:endParaRPr sz="1371" dirty="0">
              <a:latin typeface="Trebuchet MS"/>
              <a:cs typeface="Trebuchet MS"/>
            </a:endParaRPr>
          </a:p>
          <a:p>
            <a:pPr marL="475489" lvl="1" indent="-227699">
              <a:spcBef>
                <a:spcPts val="42"/>
              </a:spcBef>
              <a:buClr>
                <a:srgbClr val="0F83FF"/>
              </a:buClr>
              <a:buFont typeface="Arial"/>
              <a:buChar char="–"/>
              <a:tabLst>
                <a:tab pos="475154" algn="l"/>
                <a:tab pos="475489" algn="l"/>
              </a:tabLst>
            </a:pPr>
            <a:r>
              <a:rPr sz="1371" spc="-3" dirty="0">
                <a:latin typeface="Trebuchet MS"/>
                <a:cs typeface="Trebuchet MS"/>
              </a:rPr>
              <a:t>Define assembly </a:t>
            </a:r>
            <a:r>
              <a:rPr sz="1371" dirty="0">
                <a:latin typeface="Trebuchet MS"/>
                <a:cs typeface="Trebuchet MS"/>
              </a:rPr>
              <a:t>path</a:t>
            </a:r>
          </a:p>
          <a:p>
            <a:pPr lvl="1">
              <a:spcBef>
                <a:spcPts val="21"/>
              </a:spcBef>
              <a:buClr>
                <a:srgbClr val="0F83FF"/>
              </a:buClr>
              <a:buFont typeface="Arial"/>
              <a:buChar char="–"/>
            </a:pPr>
            <a:endParaRPr sz="1925" dirty="0">
              <a:latin typeface="Trebuchet MS"/>
              <a:cs typeface="Trebuchet MS"/>
            </a:endParaRPr>
          </a:p>
          <a:p>
            <a:pPr marL="167426" indent="-160729">
              <a:spcBef>
                <a:spcPts val="3"/>
              </a:spcBef>
              <a:buClr>
                <a:srgbClr val="0F83FF"/>
              </a:buClr>
              <a:buFont typeface="Arial"/>
              <a:buChar char="•"/>
              <a:tabLst>
                <a:tab pos="167426" algn="l"/>
              </a:tabLst>
            </a:pPr>
            <a:r>
              <a:rPr sz="1793" spc="-3" dirty="0">
                <a:latin typeface="Trebuchet MS"/>
                <a:cs typeface="Trebuchet MS"/>
              </a:rPr>
              <a:t>Consensus</a:t>
            </a:r>
            <a:endParaRPr sz="1793" dirty="0">
              <a:latin typeface="Trebuchet MS"/>
              <a:cs typeface="Trebuchet MS"/>
            </a:endParaRPr>
          </a:p>
          <a:p>
            <a:pPr marL="475489" lvl="1" indent="-227699">
              <a:spcBef>
                <a:spcPts val="11"/>
              </a:spcBef>
              <a:buClr>
                <a:srgbClr val="0F83FF"/>
              </a:buClr>
              <a:buFont typeface="Arial"/>
              <a:buChar char="–"/>
              <a:tabLst>
                <a:tab pos="475154" algn="l"/>
                <a:tab pos="475489" algn="l"/>
              </a:tabLst>
            </a:pPr>
            <a:r>
              <a:rPr sz="1371" spc="-3" dirty="0">
                <a:latin typeface="Trebuchet MS"/>
                <a:cs typeface="Trebuchet MS"/>
              </a:rPr>
              <a:t>Align reads along assembly</a:t>
            </a:r>
            <a:r>
              <a:rPr sz="1371" spc="5" dirty="0">
                <a:latin typeface="Trebuchet MS"/>
                <a:cs typeface="Trebuchet MS"/>
              </a:rPr>
              <a:t> </a:t>
            </a:r>
            <a:r>
              <a:rPr sz="1371" spc="-3" dirty="0">
                <a:latin typeface="Trebuchet MS"/>
                <a:cs typeface="Trebuchet MS"/>
              </a:rPr>
              <a:t>path</a:t>
            </a:r>
            <a:endParaRPr sz="1371" dirty="0">
              <a:latin typeface="Trebuchet MS"/>
              <a:cs typeface="Trebuchet MS"/>
            </a:endParaRPr>
          </a:p>
          <a:p>
            <a:pPr marL="475489" lvl="1" indent="-227699">
              <a:spcBef>
                <a:spcPts val="42"/>
              </a:spcBef>
              <a:buClr>
                <a:srgbClr val="0F83FF"/>
              </a:buClr>
              <a:buFont typeface="Arial"/>
              <a:buChar char="–"/>
              <a:tabLst>
                <a:tab pos="475154" algn="l"/>
                <a:tab pos="475489" algn="l"/>
              </a:tabLst>
            </a:pPr>
            <a:r>
              <a:rPr sz="1371" spc="-3" dirty="0">
                <a:latin typeface="Trebuchet MS"/>
                <a:cs typeface="Trebuchet MS"/>
              </a:rPr>
              <a:t>Consensus bases </a:t>
            </a:r>
            <a:r>
              <a:rPr sz="1371" dirty="0">
                <a:latin typeface="Trebuchet MS"/>
                <a:cs typeface="Trebuchet MS"/>
              </a:rPr>
              <a:t>are </a:t>
            </a:r>
            <a:r>
              <a:rPr sz="1371" spc="-3" dirty="0">
                <a:latin typeface="Trebuchet MS"/>
                <a:cs typeface="Trebuchet MS"/>
              </a:rPr>
              <a:t>called </a:t>
            </a:r>
            <a:r>
              <a:rPr sz="1371" dirty="0">
                <a:latin typeface="Trebuchet MS"/>
                <a:cs typeface="Trebuchet MS"/>
              </a:rPr>
              <a:t>using </a:t>
            </a:r>
            <a:r>
              <a:rPr sz="1371" spc="-3" dirty="0">
                <a:latin typeface="Trebuchet MS"/>
                <a:cs typeface="Trebuchet MS"/>
              </a:rPr>
              <a:t>weighted</a:t>
            </a:r>
            <a:r>
              <a:rPr sz="1371" spc="21" dirty="0">
                <a:latin typeface="Trebuchet MS"/>
                <a:cs typeface="Trebuchet MS"/>
              </a:rPr>
              <a:t> </a:t>
            </a:r>
            <a:r>
              <a:rPr sz="1371" spc="-3" dirty="0">
                <a:latin typeface="Trebuchet MS"/>
                <a:cs typeface="Trebuchet MS"/>
              </a:rPr>
              <a:t>voting</a:t>
            </a:r>
            <a:endParaRPr sz="1371" dirty="0">
              <a:latin typeface="Trebuchet MS"/>
              <a:cs typeface="Trebuchet M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646E34-CEAA-3A31-5CF9-0B952BD764F6}"/>
              </a:ext>
            </a:extLst>
          </p:cNvPr>
          <p:cNvGrpSpPr/>
          <p:nvPr/>
        </p:nvGrpSpPr>
        <p:grpSpPr>
          <a:xfrm>
            <a:off x="5801105" y="1812515"/>
            <a:ext cx="2448454" cy="4676775"/>
            <a:chOff x="5801105" y="1812515"/>
            <a:chExt cx="1467036" cy="3241523"/>
          </a:xfrm>
        </p:grpSpPr>
        <p:grpSp>
          <p:nvGrpSpPr>
            <p:cNvPr id="4" name="object 4"/>
            <p:cNvGrpSpPr/>
            <p:nvPr/>
          </p:nvGrpSpPr>
          <p:grpSpPr>
            <a:xfrm>
              <a:off x="5822962" y="1812515"/>
              <a:ext cx="1414463" cy="1815294"/>
              <a:chOff x="8874596" y="1811464"/>
              <a:chExt cx="2682240" cy="3442335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9063723" y="3434232"/>
                <a:ext cx="2282658" cy="1819351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949"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8874596" y="1811464"/>
                <a:ext cx="2682235" cy="141610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949"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10123627" y="3216516"/>
                <a:ext cx="333527" cy="20439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949"/>
              </a:p>
            </p:txBody>
          </p:sp>
        </p:grpSp>
        <p:sp>
          <p:nvSpPr>
            <p:cNvPr id="8" name="object 8"/>
            <p:cNvSpPr/>
            <p:nvPr/>
          </p:nvSpPr>
          <p:spPr>
            <a:xfrm>
              <a:off x="5947786" y="3803257"/>
              <a:ext cx="1240153" cy="92344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949"/>
            </a:p>
          </p:txBody>
        </p:sp>
        <p:grpSp>
          <p:nvGrpSpPr>
            <p:cNvPr id="9" name="object 9"/>
            <p:cNvGrpSpPr/>
            <p:nvPr/>
          </p:nvGrpSpPr>
          <p:grpSpPr>
            <a:xfrm>
              <a:off x="5801105" y="4771079"/>
              <a:ext cx="1467036" cy="282959"/>
              <a:chOff x="8833147" y="7421778"/>
              <a:chExt cx="2781935" cy="536575"/>
            </a:xfrm>
          </p:grpSpPr>
          <p:sp>
            <p:nvSpPr>
              <p:cNvPr id="10" name="object 10"/>
              <p:cNvSpPr/>
              <p:nvPr/>
            </p:nvSpPr>
            <p:spPr>
              <a:xfrm>
                <a:off x="8833147" y="7642210"/>
                <a:ext cx="2781586" cy="316088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949"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10155449" y="7421778"/>
                <a:ext cx="140432" cy="204393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949"/>
              </a:p>
            </p:txBody>
          </p:sp>
        </p:grpSp>
      </p:grpSp>
      <p:sp>
        <p:nvSpPr>
          <p:cNvPr id="12" name="object 12"/>
          <p:cNvSpPr/>
          <p:nvPr/>
        </p:nvSpPr>
        <p:spPr>
          <a:xfrm>
            <a:off x="6512324" y="3654423"/>
            <a:ext cx="74056" cy="107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3425EE-97CB-D858-7824-9E873E66A4D9}"/>
              </a:ext>
            </a:extLst>
          </p:cNvPr>
          <p:cNvSpPr txBox="1">
            <a:spLocks/>
          </p:cNvSpPr>
          <p:nvPr/>
        </p:nvSpPr>
        <p:spPr>
          <a:xfrm>
            <a:off x="457200" y="940658"/>
            <a:ext cx="8229600" cy="523220"/>
          </a:xfrm>
          <a:prstGeom prst="rect">
            <a:avLst/>
          </a:prstGeom>
          <a:solidFill>
            <a:srgbClr val="A9DA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x-none" sz="2200" dirty="0">
                <a:ea typeface="ＭＳ Ｐゴシック" charset="-128"/>
                <a:cs typeface="HelveticaNeueLT Pro 45 Lt" charset="0"/>
              </a:rPr>
              <a:t>Overlap Layout Consensus - OLC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6733</TotalTime>
  <Words>2395</Words>
  <Application>Microsoft Macintosh PowerPoint</Application>
  <PresentationFormat>On-screen Show (4:3)</PresentationFormat>
  <Paragraphs>443</Paragraphs>
  <Slides>74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9" baseType="lpstr">
      <vt:lpstr>ＭＳ Ｐゴシック</vt:lpstr>
      <vt:lpstr>Apple Chancery</vt:lpstr>
      <vt:lpstr>Arial</vt:lpstr>
      <vt:lpstr>Arial MT</vt:lpstr>
      <vt:lpstr>Calibri</vt:lpstr>
      <vt:lpstr>Calibri Light</vt:lpstr>
      <vt:lpstr>Franklin Gothic Book</vt:lpstr>
      <vt:lpstr>Georgia</vt:lpstr>
      <vt:lpstr>Harding</vt:lpstr>
      <vt:lpstr>Lucida Sans Unicode</vt:lpstr>
      <vt:lpstr>Segoe UI Symbol</vt:lpstr>
      <vt:lpstr>Tahoma</vt:lpstr>
      <vt:lpstr>Times New Roman</vt:lpstr>
      <vt:lpstr>Trebuchet MS</vt:lpstr>
      <vt:lpstr>Office Theme</vt:lpstr>
      <vt:lpstr>Shotgun metagenomics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 Bruijn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ecosystem-specific databases for annotation and taxonomy</vt:lpstr>
      <vt:lpstr>Biosynthetic Gene Clusters</vt:lpstr>
      <vt:lpstr>Biosynthetic Gene Clusters</vt:lpstr>
      <vt:lpstr>Biosynthetic Gene Clusters</vt:lpstr>
      <vt:lpstr>Biosynthetic Gene Clusters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Illumina/ONT/Pacbio – Benchmarking Nov 2022</vt:lpstr>
      <vt:lpstr>Snakemake</vt:lpstr>
      <vt:lpstr>Snakemake Create rules</vt:lpstr>
      <vt:lpstr>Atlas workflow</vt:lpstr>
      <vt:lpstr>Metagenome-Atlas in detail</vt:lpstr>
      <vt:lpstr>Quality report</vt:lpstr>
      <vt:lpstr>2. Assembly</vt:lpstr>
      <vt:lpstr>Assembly report</vt:lpstr>
      <vt:lpstr>3 Binning</vt:lpstr>
      <vt:lpstr>Co-abundance</vt:lpstr>
      <vt:lpstr>Co-abundance</vt:lpstr>
      <vt:lpstr>Co-abundance</vt:lpstr>
      <vt:lpstr>PowerPoint Presentation</vt:lpstr>
      <vt:lpstr>De-replication</vt:lpstr>
      <vt:lpstr>Average nucleotide Identity (ANI)</vt:lpstr>
      <vt:lpstr>95% ANI used as species threshold</vt:lpstr>
      <vt:lpstr>Taxonomic annotation</vt:lpstr>
      <vt:lpstr>Pathway inference</vt:lpstr>
      <vt:lpstr>Pathway inference</vt:lpstr>
      <vt:lpstr>Quantification</vt:lpstr>
      <vt:lpstr>What is the abundance of a genome?</vt:lpstr>
      <vt:lpstr>Tutorial</vt:lpstr>
      <vt:lpstr>Relative abundance</vt:lpstr>
      <vt:lpstr>CLR</vt:lpstr>
      <vt:lpstr>CLR vs relative abundance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Zajac  Natalia Halina</dc:creator>
  <cp:lastModifiedBy>Microsoft Office User</cp:lastModifiedBy>
  <cp:revision>105</cp:revision>
  <dcterms:created xsi:type="dcterms:W3CDTF">2022-03-02T10:48:52Z</dcterms:created>
  <dcterms:modified xsi:type="dcterms:W3CDTF">2024-12-09T16:11:02Z</dcterms:modified>
</cp:coreProperties>
</file>